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4.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5.xml" ContentType="application/vnd.openxmlformats-officedocument.theme+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6.xml" ContentType="application/vnd.openxmlformats-officedocument.theme+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theme/theme7.xml" ContentType="application/vnd.openxmlformats-officedocument.theme+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theme/theme8.xml" ContentType="application/vnd.openxmlformats-officedocument.theme+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theme/theme9.xml" ContentType="application/vnd.openxmlformats-officedocument.theme+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theme/theme10.xml" ContentType="application/vnd.openxmlformats-officedocument.theme+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tags/tag1.xml" ContentType="application/vnd.openxmlformats-officedocument.presentationml.tags+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0" r:id="rId2"/>
    <p:sldMasterId id="2147483720" r:id="rId3"/>
    <p:sldMasterId id="2147483733" r:id="rId4"/>
    <p:sldMasterId id="2147483763" r:id="rId5"/>
    <p:sldMasterId id="2147483783" r:id="rId6"/>
    <p:sldMasterId id="2147483803" r:id="rId7"/>
    <p:sldMasterId id="2147483823" r:id="rId8"/>
    <p:sldMasterId id="2147483843" r:id="rId9"/>
    <p:sldMasterId id="2147483863" r:id="rId10"/>
    <p:sldMasterId id="2147483883" r:id="rId11"/>
  </p:sldMasterIdLst>
  <p:notesMasterIdLst>
    <p:notesMasterId r:id="rId69"/>
  </p:notesMasterIdLst>
  <p:sldIdLst>
    <p:sldId id="327" r:id="rId12"/>
    <p:sldId id="328" r:id="rId13"/>
    <p:sldId id="332" r:id="rId14"/>
    <p:sldId id="269" r:id="rId15"/>
    <p:sldId id="270" r:id="rId16"/>
    <p:sldId id="271" r:id="rId17"/>
    <p:sldId id="272" r:id="rId18"/>
    <p:sldId id="278" r:id="rId19"/>
    <p:sldId id="279" r:id="rId20"/>
    <p:sldId id="280" r:id="rId21"/>
    <p:sldId id="281" r:id="rId22"/>
    <p:sldId id="306" r:id="rId23"/>
    <p:sldId id="335" r:id="rId24"/>
    <p:sldId id="308" r:id="rId25"/>
    <p:sldId id="310" r:id="rId26"/>
    <p:sldId id="333" r:id="rId27"/>
    <p:sldId id="282" r:id="rId28"/>
    <p:sldId id="283" r:id="rId29"/>
    <p:sldId id="285" r:id="rId30"/>
    <p:sldId id="289" r:id="rId31"/>
    <p:sldId id="311" r:id="rId32"/>
    <p:sldId id="312" r:id="rId33"/>
    <p:sldId id="292" r:id="rId34"/>
    <p:sldId id="293" r:id="rId35"/>
    <p:sldId id="294" r:id="rId36"/>
    <p:sldId id="313" r:id="rId37"/>
    <p:sldId id="314" r:id="rId38"/>
    <p:sldId id="315" r:id="rId39"/>
    <p:sldId id="316" r:id="rId40"/>
    <p:sldId id="290" r:id="rId41"/>
    <p:sldId id="318" r:id="rId42"/>
    <p:sldId id="317" r:id="rId43"/>
    <p:sldId id="319" r:id="rId44"/>
    <p:sldId id="321" r:id="rId45"/>
    <p:sldId id="320" r:id="rId46"/>
    <p:sldId id="286" r:id="rId47"/>
    <p:sldId id="287" r:id="rId48"/>
    <p:sldId id="291" r:id="rId49"/>
    <p:sldId id="297" r:id="rId50"/>
    <p:sldId id="298" r:id="rId51"/>
    <p:sldId id="299" r:id="rId52"/>
    <p:sldId id="322" r:id="rId53"/>
    <p:sldId id="323" r:id="rId54"/>
    <p:sldId id="324" r:id="rId55"/>
    <p:sldId id="300" r:id="rId56"/>
    <p:sldId id="301" r:id="rId57"/>
    <p:sldId id="325" r:id="rId58"/>
    <p:sldId id="302" r:id="rId59"/>
    <p:sldId id="264" r:id="rId60"/>
    <p:sldId id="303" r:id="rId61"/>
    <p:sldId id="304" r:id="rId62"/>
    <p:sldId id="265" r:id="rId63"/>
    <p:sldId id="266" r:id="rId64"/>
    <p:sldId id="267" r:id="rId65"/>
    <p:sldId id="329" r:id="rId66"/>
    <p:sldId id="336" r:id="rId67"/>
    <p:sldId id="331"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76279" autoAdjust="0"/>
  </p:normalViewPr>
  <p:slideViewPr>
    <p:cSldViewPr snapToGrid="0">
      <p:cViewPr varScale="1">
        <p:scale>
          <a:sx n="75" d="100"/>
          <a:sy n="75" d="100"/>
        </p:scale>
        <p:origin x="46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slide" Target="slides/slide31.xml"/><Relationship Id="rId47" Type="http://schemas.openxmlformats.org/officeDocument/2006/relationships/slide" Target="slides/slide36.xml"/><Relationship Id="rId50" Type="http://schemas.openxmlformats.org/officeDocument/2006/relationships/slide" Target="slides/slide39.xml"/><Relationship Id="rId55" Type="http://schemas.openxmlformats.org/officeDocument/2006/relationships/slide" Target="slides/slide44.xml"/><Relationship Id="rId63" Type="http://schemas.openxmlformats.org/officeDocument/2006/relationships/slide" Target="slides/slide52.xml"/><Relationship Id="rId68" Type="http://schemas.openxmlformats.org/officeDocument/2006/relationships/slide" Target="slides/slide57.xml"/><Relationship Id="rId7" Type="http://schemas.openxmlformats.org/officeDocument/2006/relationships/slideMaster" Target="slideMasters/slideMaster7.xml"/><Relationship Id="rId71"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5.xml"/><Relationship Id="rId29" Type="http://schemas.openxmlformats.org/officeDocument/2006/relationships/slide" Target="slides/slide18.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slide" Target="slides/slide29.xml"/><Relationship Id="rId45" Type="http://schemas.openxmlformats.org/officeDocument/2006/relationships/slide" Target="slides/slide34.xml"/><Relationship Id="rId53" Type="http://schemas.openxmlformats.org/officeDocument/2006/relationships/slide" Target="slides/slide42.xml"/><Relationship Id="rId58" Type="http://schemas.openxmlformats.org/officeDocument/2006/relationships/slide" Target="slides/slide47.xml"/><Relationship Id="rId66" Type="http://schemas.openxmlformats.org/officeDocument/2006/relationships/slide" Target="slides/slide55.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49" Type="http://schemas.openxmlformats.org/officeDocument/2006/relationships/slide" Target="slides/slide38.xml"/><Relationship Id="rId57" Type="http://schemas.openxmlformats.org/officeDocument/2006/relationships/slide" Target="slides/slide46.xml"/><Relationship Id="rId61" Type="http://schemas.openxmlformats.org/officeDocument/2006/relationships/slide" Target="slides/slide50.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slide" Target="slides/slide33.xml"/><Relationship Id="rId52" Type="http://schemas.openxmlformats.org/officeDocument/2006/relationships/slide" Target="slides/slide41.xml"/><Relationship Id="rId60" Type="http://schemas.openxmlformats.org/officeDocument/2006/relationships/slide" Target="slides/slide49.xml"/><Relationship Id="rId65" Type="http://schemas.openxmlformats.org/officeDocument/2006/relationships/slide" Target="slides/slide54.xml"/><Relationship Id="rId73"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slide" Target="slides/slide32.xml"/><Relationship Id="rId48" Type="http://schemas.openxmlformats.org/officeDocument/2006/relationships/slide" Target="slides/slide37.xml"/><Relationship Id="rId56" Type="http://schemas.openxmlformats.org/officeDocument/2006/relationships/slide" Target="slides/slide45.xml"/><Relationship Id="rId64" Type="http://schemas.openxmlformats.org/officeDocument/2006/relationships/slide" Target="slides/slide53.xml"/><Relationship Id="rId69" Type="http://schemas.openxmlformats.org/officeDocument/2006/relationships/notesMaster" Target="notesMasters/notesMaster1.xml"/><Relationship Id="rId8" Type="http://schemas.openxmlformats.org/officeDocument/2006/relationships/slideMaster" Target="slideMasters/slideMaster8.xml"/><Relationship Id="rId51" Type="http://schemas.openxmlformats.org/officeDocument/2006/relationships/slide" Target="slides/slide40.xml"/><Relationship Id="rId72"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slide" Target="slides/slide35.xml"/><Relationship Id="rId59" Type="http://schemas.openxmlformats.org/officeDocument/2006/relationships/slide" Target="slides/slide48.xml"/><Relationship Id="rId67" Type="http://schemas.openxmlformats.org/officeDocument/2006/relationships/slide" Target="slides/slide56.xml"/><Relationship Id="rId20" Type="http://schemas.openxmlformats.org/officeDocument/2006/relationships/slide" Target="slides/slide9.xml"/><Relationship Id="rId41" Type="http://schemas.openxmlformats.org/officeDocument/2006/relationships/slide" Target="slides/slide30.xml"/><Relationship Id="rId54" Type="http://schemas.openxmlformats.org/officeDocument/2006/relationships/slide" Target="slides/slide43.xml"/><Relationship Id="rId62" Type="http://schemas.openxmlformats.org/officeDocument/2006/relationships/slide" Target="slides/slide5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hdphoto1.wdp>
</file>

<file path=ppt/media/hdphoto2.wdp>
</file>

<file path=ppt/media/hdphoto3.wdp>
</file>

<file path=ppt/media/hdphoto4.wdp>
</file>

<file path=ppt/media/hdphoto5.wdp>
</file>

<file path=ppt/media/hdphoto6.wdp>
</file>

<file path=ppt/media/image1.jpg>
</file>

<file path=ppt/media/image10.jpg>
</file>

<file path=ppt/media/image11.jpg>
</file>

<file path=ppt/media/image12.jpg>
</file>

<file path=ppt/media/image13.jpg>
</file>

<file path=ppt/media/image14.png>
</file>

<file path=ppt/media/image15.png>
</file>

<file path=ppt/media/image16.jpg>
</file>

<file path=ppt/media/image17.png>
</file>

<file path=ppt/media/image18.jp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3FC784-41E4-4FAF-8734-172CC089935E}" type="datetimeFigureOut">
              <a:rPr lang="en-GB" smtClean="0"/>
              <a:t>10/10/2013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8B2DBC-4761-4AFA-8E4B-8D7C098108C2}" type="slidenum">
              <a:rPr lang="en-GB" smtClean="0"/>
              <a:t>‹#›</a:t>
            </a:fld>
            <a:endParaRPr lang="en-GB"/>
          </a:p>
        </p:txBody>
      </p:sp>
    </p:spTree>
    <p:extLst>
      <p:ext uri="{BB962C8B-B14F-4D97-AF65-F5344CB8AC3E}">
        <p14:creationId xmlns:p14="http://schemas.microsoft.com/office/powerpoint/2010/main" val="272462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msdn.microsoft.com/en-us/library/dd179440.aspx" TargetMode="External"/><Relationship Id="rId2" Type="http://schemas.openxmlformats.org/officeDocument/2006/relationships/slide" Target="../slides/slide11.xml"/><Relationship Id="rId1" Type="http://schemas.openxmlformats.org/officeDocument/2006/relationships/notesMaster" Target="../notesMasters/notesMaster1.xml"/><Relationship Id="rId5" Type="http://schemas.openxmlformats.org/officeDocument/2006/relationships/hyperlink" Target="http://msdn.microsoft.com/en-us/library/ee691975.aspx" TargetMode="External"/><Relationship Id="rId4" Type="http://schemas.openxmlformats.org/officeDocument/2006/relationships/hyperlink" Target="http://msdn.microsoft.com/en-us/library/dd179451.aspx"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msdn.microsoft.com/en-us/library/dd179451.aspx" TargetMode="External"/><Relationship Id="rId2" Type="http://schemas.openxmlformats.org/officeDocument/2006/relationships/slide" Target="../slides/slide20.xml"/><Relationship Id="rId1" Type="http://schemas.openxmlformats.org/officeDocument/2006/relationships/notesMaster" Target="../notesMasters/notesMaster1.xml"/><Relationship Id="rId6" Type="http://schemas.openxmlformats.org/officeDocument/2006/relationships/hyperlink" Target="http://msdn.microsoft.com/en-us/library/ee691975.aspx" TargetMode="External"/><Relationship Id="rId5" Type="http://schemas.openxmlformats.org/officeDocument/2006/relationships/hyperlink" Target="http://msdn.microsoft.com/en-us/library/dd179467.aspx" TargetMode="External"/><Relationship Id="rId4" Type="http://schemas.openxmlformats.org/officeDocument/2006/relationships/hyperlink" Target="http://msdn.microsoft.com/en-us/library/dd135726.aspx"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blogs.msdn.com/b/windowsazurestorage/archive/2012/06/08/introducing-locally-redundant-storage-for-windows-azure-storage.aspx"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blogs.msdn.com/b/windowsazurestorage/archive/2012/06/08/new-storage-features-on-the-windows-azure-portal.aspx"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a:t>
            </a:fld>
            <a:endParaRPr lang="en-US" dirty="0"/>
          </a:p>
        </p:txBody>
      </p:sp>
    </p:spTree>
    <p:extLst>
      <p:ext uri="{BB962C8B-B14F-4D97-AF65-F5344CB8AC3E}">
        <p14:creationId xmlns:p14="http://schemas.microsoft.com/office/powerpoint/2010/main" val="1499177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26564339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pPr marL="171450" indent="-171450">
              <a:buFont typeface="Arial" pitchFamily="34" charset="0"/>
              <a:buChar char="•"/>
            </a:pPr>
            <a:r>
              <a:rPr lang="en-NZ" dirty="0" smtClean="0"/>
              <a:t>The Blob service provides storage for entities, such as binary files and text files. </a:t>
            </a:r>
          </a:p>
          <a:p>
            <a:pPr marL="171450" indent="-171450">
              <a:buFont typeface="Arial" pitchFamily="34" charset="0"/>
              <a:buChar char="•"/>
            </a:pPr>
            <a:r>
              <a:rPr lang="en-NZ" dirty="0" smtClean="0"/>
              <a:t>The REST API for the Blob service exposes two resources: </a:t>
            </a:r>
          </a:p>
          <a:p>
            <a:pPr marL="384431" lvl="1" indent="-171450">
              <a:buFont typeface="Arial" pitchFamily="34" charset="0"/>
              <a:buChar char="•"/>
            </a:pPr>
            <a:r>
              <a:rPr lang="en-NZ" dirty="0" smtClean="0"/>
              <a:t>Containers </a:t>
            </a:r>
          </a:p>
          <a:p>
            <a:pPr marL="384431" lvl="1" indent="-171450">
              <a:buFont typeface="Arial" pitchFamily="34" charset="0"/>
              <a:buChar char="•"/>
            </a:pPr>
            <a:r>
              <a:rPr lang="en-NZ" dirty="0" smtClean="0"/>
              <a:t>Blobs. </a:t>
            </a:r>
          </a:p>
          <a:p>
            <a:pPr marL="384431" lvl="1" indent="-171450">
              <a:buFont typeface="Arial" pitchFamily="34" charset="0"/>
              <a:buChar char="•"/>
            </a:pPr>
            <a:r>
              <a:rPr lang="en-NZ" dirty="0" smtClean="0"/>
              <a:t>A container is a set of blobs; every blob must belong to a container. </a:t>
            </a:r>
          </a:p>
          <a:p>
            <a:pPr marL="171450" lvl="0" indent="-171450">
              <a:buFont typeface="Arial" pitchFamily="34" charset="0"/>
              <a:buChar char="•"/>
            </a:pPr>
            <a:r>
              <a:rPr lang="en-NZ" dirty="0" smtClean="0"/>
              <a:t>The Blob service defines two types of blobs:</a:t>
            </a:r>
          </a:p>
          <a:p>
            <a:pPr marL="384431" lvl="1" indent="-171450">
              <a:buFont typeface="Arial" pitchFamily="34" charset="0"/>
              <a:buChar char="•"/>
            </a:pPr>
            <a:r>
              <a:rPr lang="en-NZ" dirty="0" smtClean="0"/>
              <a:t>Block blobs, which are optimized for streaming. </a:t>
            </a:r>
          </a:p>
          <a:p>
            <a:pPr marL="384431" lvl="1" indent="-171450">
              <a:buFont typeface="Arial" pitchFamily="34" charset="0"/>
              <a:buChar char="•"/>
            </a:pPr>
            <a:r>
              <a:rPr lang="en-NZ" dirty="0" smtClean="0"/>
              <a:t>Page blobs, which are optimized for random read/write operations and which provide the ability to write to a range of bytes in a blob. </a:t>
            </a:r>
          </a:p>
          <a:p>
            <a:pPr marL="171450" lvl="0" indent="-171450">
              <a:buFont typeface="Arial" pitchFamily="34" charset="0"/>
              <a:buChar char="•"/>
            </a:pPr>
            <a:endParaRPr lang="en-NZ" dirty="0" smtClean="0"/>
          </a:p>
          <a:p>
            <a:pPr marL="171450" lvl="0" indent="-171450">
              <a:buFont typeface="Arial" pitchFamily="34" charset="0"/>
              <a:buChar char="•"/>
            </a:pPr>
            <a:r>
              <a:rPr lang="en-NZ" dirty="0" smtClean="0"/>
              <a:t>Blobs can be read by calling the </a:t>
            </a:r>
            <a:r>
              <a:rPr lang="en-NZ" dirty="0" smtClean="0">
                <a:hlinkClick r:id="rId3"/>
              </a:rPr>
              <a:t>Get Blob</a:t>
            </a:r>
            <a:r>
              <a:rPr lang="en-NZ" dirty="0" smtClean="0"/>
              <a:t> operation. A client may read the entire blob, or an arbitrary range of bytes. </a:t>
            </a:r>
          </a:p>
          <a:p>
            <a:pPr marL="171450" lvl="0" indent="-171450">
              <a:buFont typeface="Arial" pitchFamily="34" charset="0"/>
              <a:buChar char="•"/>
            </a:pPr>
            <a:endParaRPr lang="en-NZ" dirty="0" smtClean="0"/>
          </a:p>
          <a:p>
            <a:pPr marL="171450" lvl="0" indent="-171450">
              <a:buFont typeface="Arial" pitchFamily="34" charset="0"/>
              <a:buChar char="•"/>
            </a:pPr>
            <a:r>
              <a:rPr lang="en-NZ" dirty="0" smtClean="0"/>
              <a:t>Block blobs less than or equal to 64 MB in size can be uploaded by calling the </a:t>
            </a:r>
            <a:r>
              <a:rPr lang="en-NZ" dirty="0" smtClean="0">
                <a:hlinkClick r:id="rId4"/>
              </a:rPr>
              <a:t>Put Blob</a:t>
            </a:r>
            <a:r>
              <a:rPr lang="en-NZ" dirty="0" smtClean="0"/>
              <a:t> operation. </a:t>
            </a:r>
          </a:p>
          <a:p>
            <a:pPr marL="171450" lvl="0" indent="-171450">
              <a:buFont typeface="Arial" pitchFamily="34" charset="0"/>
              <a:buChar char="•"/>
            </a:pPr>
            <a:r>
              <a:rPr lang="en-NZ" dirty="0" smtClean="0"/>
              <a:t>Block blobs larger than 64 MB must be uploaded as a set of blocks, each of which must be less than or equal to 4 MB in size. </a:t>
            </a:r>
            <a:br>
              <a:rPr lang="en-NZ" dirty="0" smtClean="0"/>
            </a:br>
            <a:endParaRPr lang="en-NZ" dirty="0" smtClean="0"/>
          </a:p>
          <a:p>
            <a:pPr marL="171450" lvl="0" indent="-171450">
              <a:buFont typeface="Arial" pitchFamily="34" charset="0"/>
              <a:buChar char="•"/>
            </a:pPr>
            <a:r>
              <a:rPr lang="en-NZ" dirty="0" smtClean="0"/>
              <a:t>Page blobs are created and initialized with a maximum size with a call to </a:t>
            </a:r>
            <a:r>
              <a:rPr lang="en-NZ" dirty="0" smtClean="0">
                <a:hlinkClick r:id="rId4"/>
              </a:rPr>
              <a:t>Put Blob</a:t>
            </a:r>
            <a:r>
              <a:rPr lang="en-NZ" dirty="0" smtClean="0"/>
              <a:t>. </a:t>
            </a:r>
          </a:p>
          <a:p>
            <a:pPr marL="171450" lvl="0" indent="-171450">
              <a:buFont typeface="Arial" pitchFamily="34" charset="0"/>
              <a:buChar char="•"/>
            </a:pPr>
            <a:r>
              <a:rPr lang="en-NZ" dirty="0" smtClean="0"/>
              <a:t>To write content to a page blob, you call the </a:t>
            </a:r>
            <a:r>
              <a:rPr lang="en-NZ" dirty="0" smtClean="0">
                <a:hlinkClick r:id="rId5"/>
              </a:rPr>
              <a:t>Put Page</a:t>
            </a:r>
            <a:r>
              <a:rPr lang="en-NZ" dirty="0" smtClean="0"/>
              <a:t> operation. The maximum size currently supported for a page blob is 1 TB.</a:t>
            </a:r>
          </a:p>
          <a:p>
            <a:endParaRPr lang="en-US" b="1" dirty="0" smtClean="0"/>
          </a:p>
          <a:p>
            <a:r>
              <a:rPr lang="en-US" b="1" dirty="0" smtClean="0"/>
              <a:t>Notes</a:t>
            </a:r>
          </a:p>
          <a:p>
            <a:r>
              <a:rPr lang="en-US" dirty="0" smtClean="0"/>
              <a:t>http://msdn.microsoft.com/en-us/library/dd573356.aspx</a:t>
            </a:r>
          </a:p>
          <a:p>
            <a:r>
              <a:rPr lang="en-NZ" dirty="0" smtClean="0"/>
              <a:t>Using the REST API for the Blob service, developers can create a hierarchical namespace similar to a file system. 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a:t>
            </a:r>
            <a:r>
              <a:rPr lang="en-NZ" i="1" dirty="0" smtClean="0"/>
              <a:t>MyGroup/</a:t>
            </a:r>
            <a:r>
              <a:rPr lang="en-NZ" dirty="0" smtClean="0"/>
              <a:t>.</a:t>
            </a:r>
            <a:endParaRPr lang="en-US" dirty="0" smtClean="0"/>
          </a:p>
        </p:txBody>
      </p:sp>
      <p:sp>
        <p:nvSpPr>
          <p:cNvPr id="6" name="Slide Number Placeholder 5"/>
          <p:cNvSpPr>
            <a:spLocks noGrp="1"/>
          </p:cNvSpPr>
          <p:nvPr>
            <p:ph type="sldNum" sz="quarter" idx="11"/>
          </p:nvPr>
        </p:nvSpPr>
        <p:spPr/>
        <p:txBody>
          <a:bodyPr/>
          <a:lstStyle/>
          <a:p>
            <a:fld id="{8B263312-38AA-4E1E-B2B5-0F8F122B24FE}"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317722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591910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13</a:t>
            </a:fld>
            <a:endParaRPr lang="en-US" dirty="0"/>
          </a:p>
        </p:txBody>
      </p:sp>
    </p:spTree>
    <p:extLst>
      <p:ext uri="{BB962C8B-B14F-4D97-AF65-F5344CB8AC3E}">
        <p14:creationId xmlns:p14="http://schemas.microsoft.com/office/powerpoint/2010/main" val="60432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92220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138255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8172250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6369912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21023413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b="1" dirty="0" smtClean="0"/>
              <a:t>Slide Objective</a:t>
            </a:r>
          </a:p>
          <a:p>
            <a:r>
              <a:rPr lang="en-US" b="0" dirty="0" smtClean="0"/>
              <a:t>Understand containers</a:t>
            </a:r>
          </a:p>
          <a:p>
            <a:endParaRPr lang="en-US" b="0" dirty="0" smtClean="0"/>
          </a:p>
          <a:p>
            <a:r>
              <a:rPr lang="en-US" b="1" dirty="0" smtClean="0"/>
              <a:t>Speaker Notes</a:t>
            </a:r>
          </a:p>
          <a:p>
            <a:endParaRPr lang="en-US" dirty="0" smtClean="0"/>
          </a:p>
          <a:p>
            <a:pPr marL="171450" indent="-171450">
              <a:buFont typeface="Arial" pitchFamily="34" charset="0"/>
              <a:buChar char="•"/>
            </a:pPr>
            <a:r>
              <a:rPr lang="en-US" dirty="0" smtClean="0"/>
              <a:t>Account can contain unlimited number of containers</a:t>
            </a:r>
          </a:p>
          <a:p>
            <a:pPr marL="171450" indent="-171450">
              <a:buFont typeface="Arial" pitchFamily="34" charset="0"/>
              <a:buChar char="•"/>
            </a:pPr>
            <a:r>
              <a:rPr lang="en-US" dirty="0" smtClean="0"/>
              <a:t>Root container useful</a:t>
            </a:r>
            <a:r>
              <a:rPr lang="en-US" baseline="0" dirty="0" smtClean="0"/>
              <a:t> when serving Silverlight and flash out of Blob storage. May need to store Cross domain access policy files in root of the domain</a:t>
            </a:r>
          </a:p>
          <a:p>
            <a:pPr marL="171450" indent="-171450">
              <a:buFont typeface="Arial" pitchFamily="34" charset="0"/>
              <a:buChar char="•"/>
            </a:pPr>
            <a:r>
              <a:rPr lang="en-US" baseline="0" dirty="0" smtClean="0"/>
              <a:t>Metadata is up to 8KB of name value pairs per container</a:t>
            </a:r>
          </a:p>
          <a:p>
            <a:endParaRPr lang="en-US" baseline="0" dirty="0" smtClean="0"/>
          </a:p>
          <a:p>
            <a:r>
              <a:rPr lang="en-US" b="1" baseline="0" dirty="0" smtClean="0"/>
              <a:t>Notes</a:t>
            </a:r>
          </a:p>
          <a:p>
            <a:r>
              <a:rPr lang="en-US" dirty="0" smtClean="0"/>
              <a:t>http://msdn.microsoft.com/en-us/library/dd179361.aspx</a:t>
            </a:r>
          </a:p>
          <a:p>
            <a:r>
              <a:rPr lang="en-US" dirty="0" smtClean="0"/>
              <a:t>http://msdn.microsoft.com/en-us/library/ee395424.aspx</a:t>
            </a:r>
          </a:p>
          <a:p>
            <a:endParaRPr lang="en-US" dirty="0" smtClean="0"/>
          </a:p>
          <a:p>
            <a:r>
              <a:rPr lang="en-NZ" dirty="0" smtClean="0"/>
              <a:t>A root container serves as a default container for your storage account. A storage account may have one root container. The root container must be explicitly created and must be named $root.</a:t>
            </a:r>
          </a:p>
          <a:p>
            <a:r>
              <a:rPr lang="en-NZ" dirty="0" smtClean="0"/>
              <a:t>A blob stored in the root container may be addressed without referencing the root container name, so that a blob can be addressed at the top level of the storage account hierarchy. For example, you can now reference a blob that resides in the root container in the following manner:</a:t>
            </a:r>
          </a:p>
          <a:p>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853303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Queues is not covered, Service</a:t>
            </a:r>
            <a:r>
              <a:rPr lang="en-US" baseline="0" dirty="0" smtClean="0"/>
              <a:t> bus queues and storage queues are </a:t>
            </a:r>
            <a:r>
              <a:rPr lang="en-US" baseline="0" smtClean="0"/>
              <a:t>for messaging. </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a:t>
            </a:fld>
            <a:endParaRPr lang="en-US" dirty="0"/>
          </a:p>
        </p:txBody>
      </p:sp>
    </p:spTree>
    <p:extLst>
      <p:ext uri="{BB962C8B-B14F-4D97-AF65-F5344CB8AC3E}">
        <p14:creationId xmlns:p14="http://schemas.microsoft.com/office/powerpoint/2010/main" val="18450636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b="1" dirty="0" smtClean="0"/>
              <a:t>Slide Objective</a:t>
            </a:r>
          </a:p>
          <a:p>
            <a:r>
              <a:rPr lang="en-US" b="0" dirty="0" smtClean="0"/>
              <a:t>Understand different blob types</a:t>
            </a:r>
          </a:p>
          <a:p>
            <a:endParaRPr lang="en-US" b="0" dirty="0" smtClean="0"/>
          </a:p>
          <a:p>
            <a:r>
              <a:rPr lang="en-US" b="1" dirty="0" smtClean="0"/>
              <a:t>Speaker Notes</a:t>
            </a:r>
          </a:p>
          <a:p>
            <a:endParaRPr lang="en-US" dirty="0" smtClean="0"/>
          </a:p>
          <a:p>
            <a:pPr marL="171450" indent="-171450">
              <a:buFont typeface="Arial" pitchFamily="34" charset="0"/>
              <a:buChar char="•"/>
            </a:pPr>
            <a:r>
              <a:rPr lang="en-NZ" dirty="0" smtClean="0"/>
              <a:t>Block blobs are comprised of blocks, each of which is identified by a block ID. </a:t>
            </a:r>
          </a:p>
          <a:p>
            <a:pPr marL="171450" indent="-171450">
              <a:buFont typeface="Arial" pitchFamily="34" charset="0"/>
              <a:buChar char="•"/>
            </a:pPr>
            <a:r>
              <a:rPr lang="en-NZ" dirty="0" smtClean="0"/>
              <a:t>You create or modify a block blob by uploading a set of blocks and committing them by their block IDs. </a:t>
            </a:r>
          </a:p>
          <a:p>
            <a:pPr marL="384431" lvl="1" indent="-171450">
              <a:buFont typeface="Arial" pitchFamily="34" charset="0"/>
              <a:buChar char="•"/>
            </a:pPr>
            <a:r>
              <a:rPr lang="en-NZ" dirty="0" smtClean="0"/>
              <a:t>If you are uploading a block blob that is no more than 64 MB in size, you can also upload it in its entirety with a single </a:t>
            </a:r>
            <a:r>
              <a:rPr lang="en-NZ" dirty="0" smtClean="0">
                <a:hlinkClick r:id="rId3"/>
              </a:rPr>
              <a:t>Put Blob</a:t>
            </a:r>
            <a:r>
              <a:rPr lang="en-NZ" dirty="0" smtClean="0"/>
              <a:t> operation.</a:t>
            </a:r>
          </a:p>
          <a:p>
            <a:pPr marL="171450" indent="-171450">
              <a:buFont typeface="Arial" pitchFamily="34" charset="0"/>
              <a:buChar char="•"/>
            </a:pPr>
            <a:r>
              <a:rPr lang="en-NZ" dirty="0" smtClean="0"/>
              <a:t>When you upload a block to Windows Azure using the </a:t>
            </a:r>
            <a:r>
              <a:rPr lang="en-NZ" dirty="0" smtClean="0">
                <a:hlinkClick r:id="rId4"/>
              </a:rPr>
              <a:t>Put Block</a:t>
            </a:r>
            <a:r>
              <a:rPr lang="en-NZ" dirty="0" smtClean="0"/>
              <a:t> operation, it is associated with the specified block blob, but it does not become part of the blob until you call the </a:t>
            </a:r>
            <a:r>
              <a:rPr lang="en-NZ" dirty="0" smtClean="0">
                <a:hlinkClick r:id="rId5"/>
              </a:rPr>
              <a:t>Put Block List</a:t>
            </a:r>
            <a:r>
              <a:rPr lang="en-NZ" dirty="0" smtClean="0"/>
              <a:t> operation and include the block's ID. </a:t>
            </a:r>
          </a:p>
          <a:p>
            <a:pPr marL="384431" lvl="1" indent="-171450">
              <a:buFont typeface="Arial" pitchFamily="34" charset="0"/>
              <a:buChar char="•"/>
            </a:pPr>
            <a:r>
              <a:rPr lang="en-NZ" dirty="0" smtClean="0"/>
              <a:t>The block remains in an uncommitted state until it is specifically committed. Writing to a block blob is thus always a two-step process.</a:t>
            </a:r>
          </a:p>
          <a:p>
            <a:pPr marL="171450" indent="-171450">
              <a:buFont typeface="Arial" pitchFamily="34" charset="0"/>
              <a:buChar char="•"/>
            </a:pPr>
            <a:r>
              <a:rPr lang="en-NZ" dirty="0" smtClean="0"/>
              <a:t>Each block can be a maximum of 4 MB in size. The maximum size for a block blob in version 2009-09-19 is 200 GB, or up to 50,000 blocks.</a:t>
            </a:r>
          </a:p>
          <a:p>
            <a:pPr marL="171450" indent="-171450">
              <a:buFont typeface="Arial" pitchFamily="34" charset="0"/>
              <a:buChar char="•"/>
            </a:pPr>
            <a:endParaRPr lang="en-NZ" baseline="0" dirty="0" smtClean="0"/>
          </a:p>
          <a:p>
            <a:pPr marL="171450" indent="-171450">
              <a:buFont typeface="Arial" pitchFamily="34" charset="0"/>
              <a:buChar char="•"/>
            </a:pPr>
            <a:r>
              <a:rPr lang="en-NZ" dirty="0" smtClean="0"/>
              <a:t>Page blobs are a collection of pages. </a:t>
            </a:r>
          </a:p>
          <a:p>
            <a:pPr marL="384431" lvl="1" indent="-171450">
              <a:buFont typeface="Arial" pitchFamily="34" charset="0"/>
              <a:buChar char="•"/>
            </a:pPr>
            <a:r>
              <a:rPr lang="en-NZ" dirty="0" smtClean="0"/>
              <a:t>A page is a range of data that is identified by its offset from the start of the blob. </a:t>
            </a:r>
          </a:p>
          <a:p>
            <a:pPr marL="171450" indent="-171450">
              <a:buFont typeface="Arial" pitchFamily="34" charset="0"/>
              <a:buChar char="•"/>
            </a:pPr>
            <a:r>
              <a:rPr lang="en-NZ" dirty="0" smtClean="0"/>
              <a:t>To create a page blob, you initialize the page blob by calling </a:t>
            </a:r>
            <a:r>
              <a:rPr lang="en-NZ" dirty="0" smtClean="0">
                <a:hlinkClick r:id="rId3"/>
              </a:rPr>
              <a:t>Put Blob</a:t>
            </a:r>
            <a:r>
              <a:rPr lang="en-NZ" dirty="0" smtClean="0"/>
              <a:t> and specifying its maximum size. </a:t>
            </a:r>
          </a:p>
          <a:p>
            <a:pPr marL="171450" indent="-171450">
              <a:buFont typeface="Arial" pitchFamily="34" charset="0"/>
              <a:buChar char="•"/>
            </a:pPr>
            <a:r>
              <a:rPr lang="en-NZ" dirty="0" smtClean="0"/>
              <a:t>To add content to or update a page blob, you call the </a:t>
            </a:r>
            <a:r>
              <a:rPr lang="en-NZ" dirty="0" smtClean="0">
                <a:hlinkClick r:id="rId6"/>
              </a:rPr>
              <a:t>Put Page</a:t>
            </a:r>
            <a:r>
              <a:rPr lang="en-NZ" dirty="0" smtClean="0"/>
              <a:t> operation to modify a page or range of pages by specifying an offset and range. All pages must align 512-byte page boundaries.</a:t>
            </a:r>
          </a:p>
          <a:p>
            <a:pPr marL="384431" lvl="1" indent="-171450">
              <a:buFont typeface="Arial" pitchFamily="34" charset="0"/>
              <a:buChar char="•"/>
            </a:pPr>
            <a:r>
              <a:rPr lang="en-NZ" dirty="0" smtClean="0"/>
              <a:t>Unlike writes to block blobs, writes to page blobs happen in-place and are immediately committed to the blob.</a:t>
            </a:r>
          </a:p>
          <a:p>
            <a:pPr marL="171450" indent="-171450">
              <a:buFont typeface="Arial" pitchFamily="34" charset="0"/>
              <a:buChar char="•"/>
            </a:pPr>
            <a:r>
              <a:rPr lang="en-NZ" dirty="0" smtClean="0"/>
              <a:t>The maximum size for a page blob is 1 TB. </a:t>
            </a:r>
          </a:p>
          <a:p>
            <a:pPr marL="384431" lvl="1" indent="-171450">
              <a:buFont typeface="Arial" pitchFamily="34" charset="0"/>
              <a:buChar char="•"/>
            </a:pPr>
            <a:r>
              <a:rPr lang="en-NZ" dirty="0" smtClean="0"/>
              <a:t>A page written to a page blob may be up to 1 TB in size</a:t>
            </a:r>
            <a:r>
              <a:rPr lang="en-NZ" baseline="0" dirty="0" smtClean="0"/>
              <a:t> but will typically be much smaller</a:t>
            </a:r>
            <a:endParaRPr lang="en-NZ" dirty="0" smtClean="0"/>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27386074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35459109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40009053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Introduce Shared Access Signatures</a:t>
            </a:r>
          </a:p>
          <a:p>
            <a:endParaRPr lang="en-US" b="0" dirty="0" smtClean="0"/>
          </a:p>
          <a:p>
            <a:r>
              <a:rPr lang="en-US" b="1" dirty="0" smtClean="0"/>
              <a:t>Speaker Notes</a:t>
            </a:r>
          </a:p>
          <a:p>
            <a:pPr marL="171450" indent="-171450">
              <a:buFont typeface="Arial" pitchFamily="34" charset="0"/>
              <a:buChar char="•"/>
            </a:pPr>
            <a:r>
              <a:rPr lang="en-NZ" dirty="0" smtClean="0"/>
              <a:t>Shared Access Signatures provide access rights to containers and blobs at a more granular level than by simply setting a container’s permissions</a:t>
            </a:r>
          </a:p>
          <a:p>
            <a:pPr marL="384431" lvl="1" indent="-171450">
              <a:buFont typeface="Arial" pitchFamily="34" charset="0"/>
              <a:buChar char="•"/>
            </a:pPr>
            <a:r>
              <a:rPr lang="en-NZ" dirty="0" smtClean="0"/>
              <a:t>Grant users access to a specific blob or to any blob within a specified container for a specified period of time. </a:t>
            </a:r>
          </a:p>
          <a:p>
            <a:pPr marL="384431" lvl="1" indent="-171450">
              <a:buFont typeface="Arial" pitchFamily="34" charset="0"/>
              <a:buChar char="•"/>
            </a:pPr>
            <a:r>
              <a:rPr lang="en-NZ" dirty="0" smtClean="0"/>
              <a:t>Specify what operations a user may perform on a blob that's accessible via a Shared Access Signature. </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Use HTTPS to protect the signature (it is like a short dated password)</a:t>
            </a:r>
          </a:p>
          <a:p>
            <a:pPr marL="171450" lvl="0" indent="-171450">
              <a:buFont typeface="Arial" pitchFamily="34" charset="0"/>
              <a:buChar char="•"/>
            </a:pPr>
            <a:endParaRPr lang="en-NZ" baseline="0" dirty="0" smtClean="0"/>
          </a:p>
          <a:p>
            <a:pPr marL="171450" lvl="0" indent="-171450">
              <a:buFont typeface="Arial" pitchFamily="34" charset="0"/>
              <a:buChar char="•"/>
            </a:pPr>
            <a:r>
              <a:rPr lang="en-NZ" baseline="0" dirty="0" smtClean="0"/>
              <a:t>Two approaches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Policy based</a:t>
            </a:r>
            <a:br>
              <a:rPr lang="en-NZ" baseline="0" dirty="0" smtClean="0"/>
            </a:br>
            <a:r>
              <a:rPr lang="en-NZ" baseline="0" dirty="0" smtClean="0"/>
              <a:t>Use for longer dated revocable permission sets</a:t>
            </a:r>
          </a:p>
          <a:p>
            <a:pPr marL="384431" lvl="1" indent="-171450">
              <a:buFont typeface="Arial" pitchFamily="34" charset="0"/>
              <a:buChar char="•"/>
            </a:pPr>
            <a:endParaRPr lang="en-NZ" baseline="0" dirty="0" smtClean="0"/>
          </a:p>
          <a:p>
            <a:pPr marL="171450" lvl="0" indent="-171450">
              <a:buFont typeface="Arial" pitchFamily="34" charset="0"/>
              <a:buChar char="•"/>
            </a:pPr>
            <a:r>
              <a:rPr lang="en-NZ" baseline="0" dirty="0" smtClean="0"/>
              <a:t>Always endeavour to use Least Permission set possible</a:t>
            </a:r>
            <a:endParaRPr lang="en-US" baseline="0" dirty="0" smtClean="0"/>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9467941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Ad-hoc</a:t>
            </a:r>
            <a:br>
              <a:rPr lang="en-NZ" baseline="0" dirty="0" smtClean="0"/>
            </a:br>
            <a:r>
              <a:rPr lang="en-NZ" baseline="0" dirty="0" smtClean="0"/>
              <a:t>Use for very short dated single use scenarios</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31263061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Ad-Hoc Shared Access signatures</a:t>
            </a:r>
          </a:p>
          <a:p>
            <a:endParaRPr lang="en-US" b="0" dirty="0" smtClean="0"/>
          </a:p>
          <a:p>
            <a:r>
              <a:rPr lang="en-US" b="1" dirty="0" smtClean="0"/>
              <a:t>Speaker Notes</a:t>
            </a:r>
          </a:p>
          <a:p>
            <a:pPr marL="384431" lvl="1" indent="-171450">
              <a:buFont typeface="Arial" pitchFamily="34" charset="0"/>
              <a:buChar char="•"/>
            </a:pPr>
            <a:r>
              <a:rPr lang="en-NZ" baseline="0" dirty="0" smtClean="0"/>
              <a:t>Policy Based</a:t>
            </a:r>
          </a:p>
          <a:p>
            <a:pPr marL="384431" lvl="1" indent="-171450">
              <a:buFont typeface="Arial" pitchFamily="34" charset="0"/>
              <a:buChar char="•"/>
            </a:pPr>
            <a:r>
              <a:rPr lang="en-NZ" baseline="0" dirty="0" smtClean="0"/>
              <a:t>Points to a Container level policy</a:t>
            </a:r>
          </a:p>
          <a:p>
            <a:pPr marL="384431" lvl="1" indent="-171450">
              <a:buFont typeface="Arial" pitchFamily="34" charset="0"/>
              <a:buChar char="•"/>
            </a:pPr>
            <a:r>
              <a:rPr lang="en-NZ" baseline="0" dirty="0" smtClean="0"/>
              <a:t>User where want a longer dated permission with ability to revoke</a:t>
            </a:r>
          </a:p>
          <a:p>
            <a:pPr marL="384431" lvl="1" indent="-171450">
              <a:buFont typeface="Arial" pitchFamily="34" charset="0"/>
              <a:buChar char="•"/>
            </a:pPr>
            <a:r>
              <a:rPr lang="en-NZ" baseline="0" dirty="0" smtClean="0"/>
              <a:t>Include all permissions and expiry in the signed URL</a:t>
            </a:r>
          </a:p>
          <a:p>
            <a:pPr marL="499520" lvl="2" indent="-171450">
              <a:buFont typeface="Arial" pitchFamily="34" charset="0"/>
              <a:buChar char="•"/>
            </a:pPr>
            <a:r>
              <a:rPr lang="en-NZ" baseline="0" dirty="0" smtClean="0"/>
              <a:t>Can only revoke by deleting the blob or waiting for expiry</a:t>
            </a:r>
          </a:p>
          <a:p>
            <a:pPr marL="499520" lvl="2" indent="-171450">
              <a:buFont typeface="Arial" pitchFamily="34" charset="0"/>
              <a:buChar char="•"/>
            </a:pPr>
            <a:r>
              <a:rPr lang="en-NZ" baseline="0" dirty="0" smtClean="0"/>
              <a:t>Use very short dated URLs</a:t>
            </a:r>
          </a:p>
          <a:p>
            <a:pPr marL="171450" indent="-171450">
              <a:buFont typeface="Arial" pitchFamily="34" charset="0"/>
              <a:buChar char="•"/>
            </a:pPr>
            <a:endParaRPr lang="en-US" b="1" baseline="0" dirty="0" smtClean="0"/>
          </a:p>
          <a:p>
            <a:r>
              <a:rPr lang="en-US" b="1" baseline="0" dirty="0" smtClean="0"/>
              <a:t>Notes</a:t>
            </a:r>
          </a:p>
          <a:p>
            <a:r>
              <a:rPr lang="en-US" dirty="0" smtClean="0"/>
              <a:t>http://msdn.microsoft.com/en-us/library/ee395415.aspx</a:t>
            </a:r>
            <a:endParaRPr lang="en-NZ" dirty="0" smtClean="0"/>
          </a:p>
          <a:p>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25944667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27888661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34802631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17658682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2217765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3199">
              <a:spcAft>
                <a:spcPts val="340"/>
              </a:spcAft>
              <a:defRPr/>
            </a:pPr>
            <a:r>
              <a:rPr lang="en-US" b="1" dirty="0" smtClean="0"/>
              <a:t>Slide Objectives:</a:t>
            </a:r>
          </a:p>
          <a:p>
            <a:pPr marL="174982" indent="-174982">
              <a:buFont typeface="Arial" pitchFamily="34" charset="0"/>
              <a:buChar char="•"/>
            </a:pPr>
            <a:r>
              <a:rPr lang="en-US" dirty="0" smtClean="0"/>
              <a:t>Introduce the topics that will be</a:t>
            </a:r>
            <a:r>
              <a:rPr lang="en-US" baseline="0" dirty="0" smtClean="0"/>
              <a:t> covered in this session</a:t>
            </a:r>
            <a:endParaRPr lang="en-US" dirty="0" smtClean="0"/>
          </a:p>
          <a:p>
            <a:pPr marL="174982" indent="-174982">
              <a:buFont typeface="Arial" pitchFamily="34" charset="0"/>
              <a:buChar char="•"/>
            </a:pPr>
            <a:endParaRPr lang="en-US"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endParaRPr lang="en-US" dirty="0" smtClean="0"/>
          </a:p>
          <a:p>
            <a:r>
              <a:rPr lang="en-US" b="1" dirty="0" smtClean="0"/>
              <a:t>Speaking Points:</a:t>
            </a:r>
          </a:p>
          <a:p>
            <a:endParaRPr lang="en-US" dirty="0" smtClean="0"/>
          </a:p>
          <a:p>
            <a:r>
              <a:rPr lang="en-US" b="1" dirty="0" smtClean="0"/>
              <a:t>Notes:</a:t>
            </a:r>
          </a:p>
          <a:p>
            <a:endParaRPr lang="en-US" dirty="0"/>
          </a:p>
        </p:txBody>
      </p:sp>
      <p:sp>
        <p:nvSpPr>
          <p:cNvPr id="4" name="Slide Number Placeholder 3"/>
          <p:cNvSpPr>
            <a:spLocks noGrp="1"/>
          </p:cNvSpPr>
          <p:nvPr>
            <p:ph type="sldNum" sz="quarter" idx="10"/>
          </p:nvPr>
        </p:nvSpPr>
        <p:spPr/>
        <p:txBody>
          <a:bodyPr/>
          <a:lstStyle/>
          <a:p>
            <a:fld id="{94A25E58-20C3-47A2-B67C-8A1FCB5D4422}"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5288361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uploading a block blob</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Block blobs let you upload large blobs efficiently. Block blobs are comprised of blocks, each of which is identified by a block ID.</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itchFamily="34" charset="0"/>
              <a:buChar char="•"/>
            </a:pPr>
            <a:r>
              <a:rPr lang="en-US" dirty="0" smtClean="0"/>
              <a:t>When you upload a block to a blob in your storage account, it is associated with the specified block blob, but it does not become part of the blob until you commit a list of blocks that includes the new block's ID. </a:t>
            </a:r>
          </a:p>
          <a:p>
            <a:pPr marL="285750" indent="-285750">
              <a:buFont typeface="Arial" pitchFamily="34" charset="0"/>
              <a:buChar char="•"/>
            </a:pPr>
            <a:r>
              <a:rPr lang="en-US" dirty="0" smtClean="0"/>
              <a:t>New blocks remain in an uncommitted state until they are specifically committed or discarded. </a:t>
            </a:r>
          </a:p>
          <a:p>
            <a:pPr marL="285750" indent="-285750">
              <a:buFont typeface="Arial" pitchFamily="34" charset="0"/>
              <a:buChar char="•"/>
            </a:pPr>
            <a:r>
              <a:rPr lang="en-US" dirty="0" smtClean="0"/>
              <a:t>Writing a block does not update the last modified time of an existing blob.</a:t>
            </a:r>
          </a:p>
          <a:p>
            <a:pPr marL="285750" indent="-285750">
              <a:buFont typeface="Arial" pitchFamily="34" charset="0"/>
              <a:buChar char="•"/>
            </a:pPr>
            <a:r>
              <a:rPr lang="en-US" dirty="0" smtClean="0"/>
              <a:t>With a block blob, you can upload multiple blocks in parallel to decrease upload time. </a:t>
            </a:r>
          </a:p>
          <a:p>
            <a:pPr marL="285750" indent="-285750">
              <a:buFont typeface="Arial" pitchFamily="34" charset="0"/>
              <a:buChar char="•"/>
            </a:pPr>
            <a:r>
              <a:rPr lang="en-US" dirty="0" smtClean="0"/>
              <a:t>Each block can include an MD5 hash to verify the transfer, so you can track upload progress and re-send blocks as needed. </a:t>
            </a:r>
          </a:p>
          <a:p>
            <a:pPr marL="285750" indent="-285750">
              <a:buFont typeface="Arial" pitchFamily="34" charset="0"/>
              <a:buChar char="•"/>
            </a:pPr>
            <a:r>
              <a:rPr lang="en-US" dirty="0" smtClean="0"/>
              <a:t>You can upload blocks in any order, and determine their sequence in the final block list commitment step.</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solidFill>
                  <a:prstClr val="black"/>
                </a:solidFill>
              </a:rPr>
              <a:pPr/>
              <a:t>30</a:t>
            </a:fld>
            <a:endParaRPr lang="en-US" dirty="0">
              <a:solidFill>
                <a:prstClr val="black"/>
              </a:solidFill>
            </a:endParaRPr>
          </a:p>
        </p:txBody>
      </p:sp>
    </p:spTree>
    <p:extLst>
      <p:ext uri="{BB962C8B-B14F-4D97-AF65-F5344CB8AC3E}">
        <p14:creationId xmlns:p14="http://schemas.microsoft.com/office/powerpoint/2010/main" val="3399590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31</a:t>
            </a:fld>
            <a:endParaRPr lang="en-US" dirty="0">
              <a:solidFill>
                <a:prstClr val="black"/>
              </a:solidFill>
            </a:endParaRPr>
          </a:p>
        </p:txBody>
      </p:sp>
    </p:spTree>
    <p:extLst>
      <p:ext uri="{BB962C8B-B14F-4D97-AF65-F5344CB8AC3E}">
        <p14:creationId xmlns:p14="http://schemas.microsoft.com/office/powerpoint/2010/main" val="32904687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a:solidFill>
                  <a:prstClr val="black"/>
                </a:solidFill>
              </a:rPr>
              <a:pPr/>
              <a:t>32</a:t>
            </a:fld>
            <a:endParaRPr lang="en-US" dirty="0">
              <a:solidFill>
                <a:prstClr val="black"/>
              </a:solidFill>
            </a:endParaRPr>
          </a:p>
        </p:txBody>
      </p:sp>
    </p:spTree>
    <p:extLst>
      <p:ext uri="{BB962C8B-B14F-4D97-AF65-F5344CB8AC3E}">
        <p14:creationId xmlns:p14="http://schemas.microsoft.com/office/powerpoint/2010/main" val="7829762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1324387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a:solidFill>
                  <a:prstClr val="black"/>
                </a:solidFill>
              </a:rPr>
              <a:pPr/>
              <a:t>34</a:t>
            </a:fld>
            <a:endParaRPr lang="en-US" dirty="0">
              <a:solidFill>
                <a:prstClr val="black"/>
              </a:solidFill>
            </a:endParaRPr>
          </a:p>
        </p:txBody>
      </p:sp>
    </p:spTree>
    <p:extLst>
      <p:ext uri="{BB962C8B-B14F-4D97-AF65-F5344CB8AC3E}">
        <p14:creationId xmlns:p14="http://schemas.microsoft.com/office/powerpoint/2010/main" val="32058308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4670407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basics of listing blobs in a container</a:t>
            </a:r>
          </a:p>
          <a:p>
            <a:endParaRPr lang="en-US" b="0" dirty="0" smtClean="0"/>
          </a:p>
          <a:p>
            <a:r>
              <a:rPr lang="en-US" b="1" dirty="0" smtClean="0"/>
              <a:t>Speaker Notes</a:t>
            </a:r>
          </a:p>
          <a:p>
            <a:endParaRPr lang="en-US" dirty="0" smtClean="0"/>
          </a:p>
          <a:p>
            <a:pPr marL="171450" indent="-171450">
              <a:buFont typeface="Arial" pitchFamily="34" charset="0"/>
              <a:buChar char="•"/>
            </a:pPr>
            <a:r>
              <a:rPr lang="en-NZ" dirty="0" smtClean="0"/>
              <a:t>The </a:t>
            </a:r>
            <a:r>
              <a:rPr lang="en-NZ" b="1" dirty="0" smtClean="0"/>
              <a:t>List Blobs</a:t>
            </a:r>
            <a:r>
              <a:rPr lang="en-NZ" dirty="0" smtClean="0"/>
              <a:t> operation enumerates the list of blobs under the specified container.</a:t>
            </a:r>
          </a:p>
          <a:p>
            <a:pPr marL="171450" indent="-171450">
              <a:buFont typeface="Arial" pitchFamily="34" charset="0"/>
              <a:buChar char="•"/>
            </a:pPr>
            <a:r>
              <a:rPr lang="en-NZ" dirty="0" smtClean="0"/>
              <a:t>Can include uncommitted</a:t>
            </a:r>
            <a:r>
              <a:rPr lang="en-NZ" baseline="0" dirty="0" smtClean="0"/>
              <a:t> Blobs- see discussion on Blocks and Block Lists</a:t>
            </a:r>
          </a:p>
          <a:p>
            <a:pPr marL="171450" indent="-171450">
              <a:buFont typeface="Arial" pitchFamily="34" charset="0"/>
              <a:buChar char="•"/>
            </a:pPr>
            <a:r>
              <a:rPr lang="en-NZ" baseline="0" dirty="0" smtClean="0"/>
              <a:t>Can include snapshots</a:t>
            </a:r>
            <a:endParaRPr lang="en-NZ" dirty="0" smtClean="0"/>
          </a:p>
          <a:p>
            <a:pPr marL="171450" indent="-171450">
              <a:buFont typeface="Arial" pitchFamily="34" charset="0"/>
              <a:buChar char="•"/>
            </a:pPr>
            <a:endParaRPr lang="en-NZ" baseline="0" dirty="0" smtClean="0"/>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36</a:t>
            </a:fld>
            <a:endParaRPr lang="en-US" dirty="0">
              <a:solidFill>
                <a:prstClr val="black"/>
              </a:solidFill>
            </a:endParaRPr>
          </a:p>
        </p:txBody>
      </p:sp>
    </p:spTree>
    <p:extLst>
      <p:ext uri="{BB962C8B-B14F-4D97-AF65-F5344CB8AC3E}">
        <p14:creationId xmlns:p14="http://schemas.microsoft.com/office/powerpoint/2010/main" val="21728600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pagination when listing blobs</a:t>
            </a:r>
          </a:p>
          <a:p>
            <a:endParaRPr lang="en-US" b="0" dirty="0" smtClean="0"/>
          </a:p>
          <a:p>
            <a:r>
              <a:rPr lang="en-US" b="1" dirty="0" smtClean="0"/>
              <a:t>Speaker Notes</a:t>
            </a:r>
          </a:p>
          <a:p>
            <a:endParaRPr lang="en-US" dirty="0" smtClean="0"/>
          </a:p>
          <a:p>
            <a:pPr marL="171450" indent="-171450">
              <a:buFont typeface="Arial" pitchFamily="34" charset="0"/>
              <a:buChar char="•"/>
            </a:pPr>
            <a:r>
              <a:rPr lang="en-NZ" dirty="0" smtClean="0"/>
              <a:t>Reponses over multiple pages return</a:t>
            </a:r>
            <a:r>
              <a:rPr lang="en-NZ" baseline="0" dirty="0" smtClean="0"/>
              <a:t> a marker value</a:t>
            </a:r>
          </a:p>
          <a:p>
            <a:pPr marL="171450" indent="-171450">
              <a:buFont typeface="Arial" pitchFamily="34" charset="0"/>
              <a:buChar char="•"/>
            </a:pPr>
            <a:r>
              <a:rPr lang="en-NZ" baseline="0" dirty="0" smtClean="0"/>
              <a:t>This marker is sent to get subsequent page</a:t>
            </a:r>
            <a:endParaRPr lang="en-NZ" dirty="0" smtClean="0"/>
          </a:p>
          <a:p>
            <a:pPr marL="171450" indent="-171450">
              <a:buFont typeface="Arial" pitchFamily="34" charset="0"/>
              <a:buChar char="•"/>
            </a:pPr>
            <a:endParaRPr lang="en-NZ" baseline="0" dirty="0" smtClean="0"/>
          </a:p>
          <a:p>
            <a:pPr marL="171450" indent="-171450">
              <a:buFont typeface="Arial" pitchFamily="34" charset="0"/>
              <a:buChar char="•"/>
            </a:pPr>
            <a:endParaRPr lang="en-US" baseline="0" dirty="0" smtClean="0"/>
          </a:p>
          <a:p>
            <a:r>
              <a:rPr lang="en-US" b="1" baseline="0" dirty="0" smtClean="0"/>
              <a:t>Notes</a:t>
            </a:r>
          </a:p>
          <a:p>
            <a:r>
              <a:rPr lang="en-US" dirty="0" smtClean="0"/>
              <a:t>http://msdn.microsoft.com/en-us/library/dd135734.aspx</a:t>
            </a:r>
            <a:endParaRPr lang="en-NZ"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18192688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page blob</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r>
              <a:rPr lang="en-US" i="1" dirty="0" smtClean="0"/>
              <a:t>Page blobs are a collection of 512-byte pages optimized for random read and write operations.</a:t>
            </a: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285750" indent="-285750">
              <a:buFont typeface="Arial" pitchFamily="34" charset="0"/>
              <a:buChar char="•"/>
            </a:pPr>
            <a:r>
              <a:rPr lang="en-US" dirty="0" smtClean="0"/>
              <a:t>The maximum size for a page blob is 1 TB.</a:t>
            </a:r>
          </a:p>
          <a:p>
            <a:pPr marL="285750" indent="-285750">
              <a:buFont typeface="Arial" pitchFamily="34" charset="0"/>
              <a:buChar char="•"/>
            </a:pPr>
            <a:r>
              <a:rPr lang="en-US" dirty="0" smtClean="0"/>
              <a:t>To create a page blob, you initialize the page blob and specify the maximum size the page blob will grow. </a:t>
            </a:r>
          </a:p>
          <a:p>
            <a:pPr marL="285750" indent="-285750">
              <a:buFont typeface="Arial" pitchFamily="34" charset="0"/>
              <a:buChar char="•"/>
            </a:pPr>
            <a:r>
              <a:rPr lang="en-US" dirty="0" smtClean="0"/>
              <a:t>To add or update the contents of a page blob, you write a page or pages by specifying an offset and a range that align to 512-byte page boundaries. </a:t>
            </a:r>
          </a:p>
          <a:p>
            <a:pPr marL="285750" indent="-285750">
              <a:buFont typeface="Arial" pitchFamily="34" charset="0"/>
              <a:buChar char="•"/>
            </a:pPr>
            <a:r>
              <a:rPr lang="en-US" dirty="0" smtClean="0"/>
              <a:t>A write to a page blob can overwrite just one page, some pages, or up to 4 MB of the page blob. </a:t>
            </a:r>
          </a:p>
          <a:p>
            <a:pPr marL="285750" indent="-285750">
              <a:buFont typeface="Arial" pitchFamily="34" charset="0"/>
              <a:buChar char="•"/>
            </a:pPr>
            <a:r>
              <a:rPr lang="en-US" dirty="0" smtClean="0"/>
              <a:t>Writes to page blobs happen in-place and are immediately committed to the blob. </a:t>
            </a:r>
          </a:p>
          <a:p>
            <a:pPr marL="0" indent="0">
              <a:buFont typeface="Arial" pitchFamily="34" charset="0"/>
              <a:buNone/>
            </a:pPr>
            <a:endParaRPr lang="en-US" dirty="0" smtClean="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38</a:t>
            </a:fld>
            <a:endParaRPr lang="en-US" dirty="0">
              <a:solidFill>
                <a:prstClr val="black"/>
              </a:solidFill>
            </a:endParaRPr>
          </a:p>
        </p:txBody>
      </p:sp>
    </p:spTree>
    <p:extLst>
      <p:ext uri="{BB962C8B-B14F-4D97-AF65-F5344CB8AC3E}">
        <p14:creationId xmlns:p14="http://schemas.microsoft.com/office/powerpoint/2010/main" val="2847369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39</a:t>
            </a:fld>
            <a:endParaRPr lang="en-US" dirty="0">
              <a:solidFill>
                <a:prstClr val="black"/>
              </a:solidFill>
            </a:endParaRPr>
          </a:p>
        </p:txBody>
      </p:sp>
    </p:spTree>
    <p:extLst>
      <p:ext uri="{BB962C8B-B14F-4D97-AF65-F5344CB8AC3E}">
        <p14:creationId xmlns:p14="http://schemas.microsoft.com/office/powerpoint/2010/main" val="24538448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sz="1600" b="1" dirty="0" smtClean="0"/>
              <a:t>Slide Objectives:</a:t>
            </a:r>
          </a:p>
          <a:p>
            <a:pPr marL="0" indent="0">
              <a:buFont typeface="Arial" pitchFamily="34" charset="0"/>
              <a:buNone/>
            </a:pPr>
            <a:r>
              <a:rPr lang="en-US" sz="1600" baseline="0" dirty="0" smtClean="0"/>
              <a:t>Define the Windows Azure  storage and the great benefits this service provides</a:t>
            </a:r>
          </a:p>
          <a:p>
            <a:pPr marL="0" indent="0">
              <a:buFont typeface="Arial" pitchFamily="34" charset="0"/>
              <a:buNone/>
            </a:pPr>
            <a:endParaRPr lang="en-US" sz="1600" baseline="0" dirty="0" smtClean="0"/>
          </a:p>
          <a:p>
            <a:pPr marL="0" indent="0">
              <a:buFont typeface="Arial" pitchFamily="34" charset="0"/>
              <a:buNone/>
            </a:pPr>
            <a:r>
              <a:rPr lang="en-US" sz="1600" b="1" baseline="0" dirty="0" smtClean="0"/>
              <a:t>Speaking Points:</a:t>
            </a:r>
          </a:p>
          <a:p>
            <a:pPr marL="0" indent="0">
              <a:buFont typeface="Arial" pitchFamily="34" charset="0"/>
              <a:buNone/>
            </a:pPr>
            <a:r>
              <a:rPr lang="en-US" dirty="0" smtClean="0"/>
              <a:t>The Windows Azure storage services provide storage for binary and text data, messages, and structured data in Windows Azure</a:t>
            </a:r>
          </a:p>
          <a:p>
            <a:pPr marL="0" indent="0">
              <a:buFont typeface="Arial" pitchFamily="34" charset="0"/>
              <a:buNone/>
            </a:pPr>
            <a:endParaRPr lang="en-US" dirty="0" smtClean="0"/>
          </a:p>
          <a:p>
            <a:pPr marL="171450" indent="-171450">
              <a:buFont typeface="Arial" pitchFamily="34" charset="0"/>
              <a:buChar char="•"/>
            </a:pPr>
            <a:r>
              <a:rPr lang="en-US" dirty="0" smtClean="0"/>
              <a:t>Scalable </a:t>
            </a:r>
          </a:p>
          <a:p>
            <a:pPr marL="171450" indent="-171450">
              <a:buFont typeface="Arial" pitchFamily="34" charset="0"/>
              <a:buChar char="•"/>
            </a:pPr>
            <a:r>
              <a:rPr lang="en-US" dirty="0" smtClean="0"/>
              <a:t>Durable</a:t>
            </a:r>
          </a:p>
          <a:p>
            <a:pPr marL="171450" indent="-171450">
              <a:buFont typeface="Arial" pitchFamily="34" charset="0"/>
              <a:buChar char="•"/>
            </a:pPr>
            <a:r>
              <a:rPr lang="en-US" dirty="0" smtClean="0"/>
              <a:t>Available</a:t>
            </a:r>
          </a:p>
          <a:p>
            <a:pPr marL="171450" indent="-171450">
              <a:buFont typeface="Arial" pitchFamily="34" charset="0"/>
              <a:buChar char="•"/>
            </a:pPr>
            <a:r>
              <a:rPr lang="en-US" dirty="0" smtClean="0"/>
              <a:t>Cost</a:t>
            </a:r>
          </a:p>
          <a:p>
            <a:pPr marL="171450" indent="-171450">
              <a:buFont typeface="Arial" pitchFamily="34" charset="0"/>
              <a:buChar char="•"/>
            </a:pPr>
            <a:r>
              <a:rPr lang="en-US" dirty="0" smtClean="0"/>
              <a:t>REST</a:t>
            </a:r>
          </a:p>
          <a:p>
            <a:pPr marL="0" indent="0">
              <a:buFont typeface="Arial" pitchFamily="34" charset="0"/>
              <a:buNone/>
            </a:pPr>
            <a:endParaRPr lang="en-US" sz="1600" baseline="0" dirty="0" smtClean="0"/>
          </a:p>
          <a:p>
            <a:pPr marL="0" indent="0">
              <a:buFont typeface="Arial" pitchFamily="34" charset="0"/>
              <a:buNone/>
            </a:pPr>
            <a:r>
              <a:rPr lang="en-US" dirty="0" smtClean="0"/>
              <a:t>Geo-redundant storage provides the highest level of storage durability by seamlessly replicating your data to a secondary location within the same region</a:t>
            </a:r>
          </a:p>
          <a:p>
            <a:pPr marL="0" indent="0">
              <a:buFont typeface="Arial" pitchFamily="34" charset="0"/>
              <a:buNone/>
            </a:pPr>
            <a:r>
              <a:rPr lang="en-US" dirty="0" smtClean="0"/>
              <a:t>Locally redundant storage provides highly durable and available storage within a single location. </a:t>
            </a:r>
          </a:p>
          <a:p>
            <a:pPr marL="0" indent="0">
              <a:buFont typeface="Arial" pitchFamily="34" charset="0"/>
              <a:buNone/>
            </a:pPr>
            <a:r>
              <a:rPr lang="en-US" dirty="0" smtClean="0"/>
              <a:t>Microsoft monitors the service, provides patches, handles scaling, and does the other work needed to keep the service available.</a:t>
            </a:r>
            <a:endParaRPr lang="en-US" sz="1600" baseline="0" dirty="0" smtClean="0"/>
          </a:p>
          <a:p>
            <a:pPr marL="0" indent="0">
              <a:buFont typeface="Arial" pitchFamily="34" charset="0"/>
              <a:buNone/>
            </a:pPr>
            <a:endParaRPr lang="en-US" sz="1600" baseline="0" dirty="0" smtClean="0"/>
          </a:p>
          <a:p>
            <a:pPr marL="0" indent="0">
              <a:buFont typeface="Arial" pitchFamily="34" charset="0"/>
              <a:buNone/>
            </a:pPr>
            <a:r>
              <a:rPr lang="en-US" sz="1600" b="1" baseline="0" dirty="0" smtClean="0"/>
              <a:t>Notes:</a:t>
            </a:r>
          </a:p>
          <a:p>
            <a:endParaRPr lang="en-US" dirty="0" smtClean="0"/>
          </a:p>
        </p:txBody>
      </p:sp>
      <p:sp>
        <p:nvSpPr>
          <p:cNvPr id="4" name="Slide Number Placeholder 3"/>
          <p:cNvSpPr>
            <a:spLocks noGrp="1"/>
          </p:cNvSpPr>
          <p:nvPr>
            <p:ph type="sldNum" sz="quarter" idx="10"/>
          </p:nvPr>
        </p:nvSpPr>
        <p:spPr/>
        <p:txBody>
          <a:bodyPr/>
          <a:lstStyle/>
          <a:p>
            <a:fld id="{97F3309C-40B0-400F-9DDF-37D5F192F07E}"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5120238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a:t>
            </a:r>
          </a:p>
          <a:p>
            <a:endParaRPr lang="en-US" dirty="0" smtClean="0"/>
          </a:p>
          <a:p>
            <a:r>
              <a:rPr lang="en-US" b="1" dirty="0" smtClean="0"/>
              <a:t>Speaker Notes</a:t>
            </a:r>
          </a:p>
          <a:p>
            <a:pPr marL="171450" indent="-171450">
              <a:buFont typeface="Arial" pitchFamily="34" charset="0"/>
              <a:buChar char="•"/>
            </a:pPr>
            <a:r>
              <a:rPr lang="en-NZ" dirty="0" smtClean="0"/>
              <a:t>The Table service provides structured storage in the form of tables. </a:t>
            </a:r>
          </a:p>
          <a:p>
            <a:pPr marL="171450" indent="-171450">
              <a:buFont typeface="Arial" pitchFamily="34" charset="0"/>
              <a:buChar char="•"/>
            </a:pPr>
            <a:r>
              <a:rPr lang="en-NZ" dirty="0" smtClean="0"/>
              <a:t>The Table service supports a REST API that is compliant with the ADO.NET Data Services REST API. </a:t>
            </a:r>
          </a:p>
          <a:p>
            <a:pPr marL="171450" indent="-171450">
              <a:buFont typeface="Arial" pitchFamily="34" charset="0"/>
              <a:buChar char="•"/>
            </a:pPr>
            <a:r>
              <a:rPr lang="en-NZ" dirty="0" smtClean="0"/>
              <a:t>Developers may also use the .NET Client Library for ADO.NET Data Services to access the Table service.</a:t>
            </a:r>
            <a:endParaRPr lang="en-US" b="1"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36263787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a:t>
            </a:r>
          </a:p>
          <a:p>
            <a:endParaRPr lang="en-US" dirty="0" smtClean="0"/>
          </a:p>
          <a:p>
            <a:r>
              <a:rPr lang="en-US" b="1" dirty="0" smtClean="0"/>
              <a:t>Speaker Notes</a:t>
            </a:r>
          </a:p>
          <a:p>
            <a:pPr marL="171450" indent="-171450">
              <a:buFont typeface="Arial" pitchFamily="34" charset="0"/>
              <a:buChar char="•"/>
            </a:pPr>
            <a:r>
              <a:rPr lang="en-NZ" dirty="0" smtClean="0"/>
              <a:t>Within a storage account, a developer may create named tables. </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 </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31141871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299150017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b="1" dirty="0" smtClean="0"/>
              <a:t>Slide Objectives</a:t>
            </a:r>
          </a:p>
          <a:p>
            <a:pPr marL="171450" indent="-171450">
              <a:buFont typeface="Arial" pitchFamily="34" charset="0"/>
              <a:buChar char="•"/>
            </a:pPr>
            <a:r>
              <a:rPr lang="en-US" b="0" dirty="0" smtClean="0"/>
              <a:t>Understand the hierarchy of Blob storage</a:t>
            </a:r>
          </a:p>
          <a:p>
            <a:endParaRPr lang="en-US" b="0" dirty="0" smtClean="0"/>
          </a:p>
          <a:p>
            <a:r>
              <a:rPr lang="en-US" b="1" dirty="0" smtClean="0"/>
              <a:t>Speaker Notes</a:t>
            </a:r>
          </a:p>
          <a:p>
            <a:endParaRPr lang="en-US" b="1" dirty="0" smtClean="0"/>
          </a:p>
          <a:p>
            <a:pPr marL="171450" indent="-171450">
              <a:buFont typeface="Arial" pitchFamily="34" charset="0"/>
              <a:buChar char="•"/>
            </a:pPr>
            <a:r>
              <a:rPr lang="en-NZ" dirty="0" smtClean="0"/>
              <a:t>Put Blob - Creates a new blob or replaces an existing blob within a container.</a:t>
            </a:r>
          </a:p>
          <a:p>
            <a:pPr marL="171450" indent="-171450">
              <a:buFont typeface="Arial" pitchFamily="34" charset="0"/>
              <a:buChar char="•"/>
            </a:pPr>
            <a:r>
              <a:rPr lang="en-NZ" dirty="0" smtClean="0"/>
              <a:t>Get Blob - Reads or downloads a blob from the system, including its metadata and properties.</a:t>
            </a:r>
          </a:p>
          <a:p>
            <a:pPr marL="171450" indent="-171450">
              <a:buFont typeface="Arial" pitchFamily="34" charset="0"/>
              <a:buChar char="•"/>
            </a:pPr>
            <a:r>
              <a:rPr lang="en-NZ" dirty="0" smtClean="0"/>
              <a:t>Delete Blob - Deletes a blob</a:t>
            </a:r>
          </a:p>
          <a:p>
            <a:pPr marL="171450" indent="-171450">
              <a:buFont typeface="Arial" pitchFamily="34" charset="0"/>
              <a:buChar char="•"/>
            </a:pPr>
            <a:r>
              <a:rPr lang="en-NZ" dirty="0" smtClean="0"/>
              <a:t>Copy Blob - Copies a source blob to a destination blob within the same storage account.</a:t>
            </a:r>
          </a:p>
          <a:p>
            <a:pPr marL="171450" indent="-171450">
              <a:buFont typeface="Arial" pitchFamily="34" charset="0"/>
              <a:buChar char="•"/>
            </a:pPr>
            <a:r>
              <a:rPr lang="en-NZ" dirty="0" smtClean="0"/>
              <a:t>SnapShot Blob - The Snapshot Blob operation creates a read-only snapshot of a blob.</a:t>
            </a:r>
          </a:p>
          <a:p>
            <a:pPr marL="171450" indent="-171450">
              <a:buFont typeface="Arial" pitchFamily="34" charset="0"/>
              <a:buChar char="•"/>
            </a:pPr>
            <a:r>
              <a:rPr lang="en-NZ" dirty="0" smtClean="0"/>
              <a:t>Lease Blob - Establishes an exclusive one-minute write lock on a blob. To write to a locked blob, a client must provide a lease ID.</a:t>
            </a:r>
          </a:p>
          <a:p>
            <a:pPr marL="171450" indent="-171450">
              <a:buFont typeface="Arial" pitchFamily="34" charset="0"/>
              <a:buChar char="•"/>
            </a:pPr>
            <a:endParaRPr lang="en-NZ" dirty="0" smtClean="0"/>
          </a:p>
          <a:p>
            <a:pPr marL="171450" indent="-171450">
              <a:buFont typeface="Arial" pitchFamily="34" charset="0"/>
              <a:buChar char="•"/>
            </a:pPr>
            <a:r>
              <a:rPr lang="en-NZ" dirty="0" smtClean="0"/>
              <a:t>Using the REST API for the Blob service, developers can create a hierarchical namespace similar to a file system. </a:t>
            </a:r>
          </a:p>
          <a:p>
            <a:pPr marL="171450" indent="-171450">
              <a:buFont typeface="Arial" pitchFamily="34" charset="0"/>
              <a:buChar char="•"/>
            </a:pPr>
            <a:r>
              <a:rPr lang="en-NZ" dirty="0" smtClean="0"/>
              <a:t>Blob names may encode a hierarchy by using a configurable path separator. For example, the blob names </a:t>
            </a:r>
            <a:r>
              <a:rPr lang="en-NZ" i="1" dirty="0" smtClean="0"/>
              <a:t>MyGroup/MyBlob1</a:t>
            </a:r>
            <a:r>
              <a:rPr lang="en-NZ" dirty="0" smtClean="0"/>
              <a:t> and </a:t>
            </a:r>
            <a:r>
              <a:rPr lang="en-NZ" i="1" dirty="0" smtClean="0"/>
              <a:t>MyGroup/MyBlob2</a:t>
            </a:r>
            <a:r>
              <a:rPr lang="en-NZ" dirty="0" smtClean="0"/>
              <a:t> imply a virtual level of organization for blobs. </a:t>
            </a:r>
          </a:p>
          <a:p>
            <a:pPr marL="171450" indent="-171450">
              <a:buFont typeface="Arial" pitchFamily="34" charset="0"/>
              <a:buChar char="•"/>
            </a:pPr>
            <a:r>
              <a:rPr lang="en-NZ" dirty="0" smtClean="0"/>
              <a:t>The enumeration operation for blobs supports traversing the virtual hierarchy in a manner similar to that of a file system, so that you can return a set of blobs that are organized beneath a group. </a:t>
            </a:r>
          </a:p>
          <a:p>
            <a:pPr marL="171450" indent="-171450">
              <a:buFont typeface="Arial" pitchFamily="34" charset="0"/>
              <a:buChar char="•"/>
            </a:pPr>
            <a:r>
              <a:rPr lang="en-NZ" dirty="0" smtClean="0"/>
              <a:t>	For example, you can enumerate all blobs organized under </a:t>
            </a:r>
            <a:r>
              <a:rPr lang="en-NZ" i="1" dirty="0" smtClean="0"/>
              <a:t>MyGroup/</a:t>
            </a:r>
            <a:r>
              <a:rPr lang="en-NZ" dirty="0" smtClean="0"/>
              <a:t>.</a:t>
            </a:r>
            <a:endParaRPr lang="en-US" b="1" dirty="0" smtClean="0"/>
          </a:p>
          <a:p>
            <a:endParaRPr lang="en-US" b="1" dirty="0" smtClean="0"/>
          </a:p>
          <a:p>
            <a:r>
              <a:rPr lang="en-US" b="1" dirty="0" smtClean="0"/>
              <a:t>Notes</a:t>
            </a:r>
          </a:p>
          <a:p>
            <a:r>
              <a:rPr lang="en-NZ" dirty="0" smtClean="0"/>
              <a:t>The Blob service provides storage for entities, such as binary files and text files. The REST API for the Blob service exposes two resources: containers and blobs. A container is a set of blobs; every blob must belong to a container. The Blob service defines two types of blobs:</a:t>
            </a:r>
          </a:p>
          <a:p>
            <a:endParaRPr lang="en-NZ" dirty="0" smtClean="0"/>
          </a:p>
          <a:p>
            <a:r>
              <a:rPr lang="en-NZ" dirty="0" smtClean="0"/>
              <a:t>Block blobs, which are optimized for streaming. This type of blob is the only blob type available with versions prior to 2009-09-19.</a:t>
            </a:r>
          </a:p>
          <a:p>
            <a:endParaRPr lang="en-NZ" dirty="0" smtClean="0"/>
          </a:p>
          <a:p>
            <a:endParaRPr lang="en-NZ" dirty="0" smtClean="0"/>
          </a:p>
          <a:p>
            <a:r>
              <a:rPr lang="en-NZ" dirty="0" smtClean="0"/>
              <a:t>Page blobs, which are optimized for random read/write operations and which provide the ability to write to a range of bytes in a blob. Page blobs are available only with version 2009-09-19.</a:t>
            </a:r>
          </a:p>
          <a:p>
            <a:endParaRPr lang="en-NZ" dirty="0" smtClean="0"/>
          </a:p>
          <a:p>
            <a:endParaRPr lang="en-NZ" dirty="0" smtClean="0"/>
          </a:p>
          <a:p>
            <a:r>
              <a:rPr lang="en-NZ" dirty="0" smtClean="0"/>
              <a:t>Containers and blobs support user-defined metadata in the form of name-value pairs specified as headers on a request operation.</a:t>
            </a:r>
          </a:p>
          <a:p>
            <a:endParaRPr lang="en-NZ" dirty="0" smtClean="0"/>
          </a:p>
          <a:p>
            <a:r>
              <a:rPr lang="en-NZ" dirty="0" smtClean="0"/>
              <a:t>Using the REST API for the Blob service, developers can create a hierarchical namespace similar to a file system. Blob names may encode a hierarchy by using a configurable path separator. For example, the blob names MyGroup/MyBlob1 and MyGroup/MyBlob2 imply a virtual level of organization for blobs. The enumeration operation for blobs supports traversing the virtual hierarchy in a manner similar to that of a file system, so that you can return a set of blobs that are organized beneath a group. For example, you can enumerate all blobs organized under MyGroup/.</a:t>
            </a:r>
          </a:p>
          <a:p>
            <a:endParaRPr lang="en-NZ" dirty="0" smtClean="0"/>
          </a:p>
          <a:p>
            <a:r>
              <a:rPr lang="en-NZ" dirty="0" smtClean="0"/>
              <a:t>A block blob may be created in one of two ways. Block blobs less than or equal to 64 MB in size can be uploaded by calling the Put Blob operation. Block blobs larger than 64 MB must be uploaded as a set of blocks, each of which must be less than or equal to 4 MB in size. A set of successfully uploaded blocks can be assembled in a specified order into a single contiguous blob by calling Put Block List. The maximum size currently supported for a block blob is 200 GB.</a:t>
            </a:r>
          </a:p>
          <a:p>
            <a:endParaRPr lang="en-NZ" dirty="0" smtClean="0"/>
          </a:p>
          <a:p>
            <a:r>
              <a:rPr lang="en-NZ" dirty="0" smtClean="0"/>
              <a:t>Page blobs are created and initialized with a maximum size with a call to Put Blob. To write content to a page blob, you call the Put Page operation. The maximum size currently supported for a page blob is 1 TB.</a:t>
            </a:r>
          </a:p>
          <a:p>
            <a:endParaRPr lang="en-NZ" dirty="0" smtClean="0"/>
          </a:p>
          <a:p>
            <a:r>
              <a:rPr lang="en-NZ" dirty="0" smtClean="0"/>
              <a:t>Blobs support conditional update operations that may be useful for concurrency control and efficient uploading. </a:t>
            </a:r>
          </a:p>
          <a:p>
            <a:endParaRPr lang="en-NZ" dirty="0" smtClean="0"/>
          </a:p>
          <a:p>
            <a:r>
              <a:rPr lang="en-NZ" dirty="0" smtClean="0"/>
              <a:t>Blobs can be read by calling the Get Blob operation. A client may read the entire blob, or an arbitrary range of bytes. </a:t>
            </a:r>
          </a:p>
          <a:p>
            <a:endParaRPr lang="en-NZ" dirty="0" smtClean="0"/>
          </a:p>
          <a:p>
            <a:r>
              <a:rPr lang="en-NZ" dirty="0" smtClean="0"/>
              <a:t>For the Blob service API reference, see Blob Service API.</a:t>
            </a:r>
          </a:p>
        </p:txBody>
      </p:sp>
      <p:sp>
        <p:nvSpPr>
          <p:cNvPr id="4" name="Slide Number Placeholder 3"/>
          <p:cNvSpPr>
            <a:spLocks noGrp="1"/>
          </p:cNvSpPr>
          <p:nvPr>
            <p:ph type="sldNum" sz="quarter" idx="10"/>
          </p:nvPr>
        </p:nvSpPr>
        <p:spPr/>
        <p:txBody>
          <a:bodyPr/>
          <a:lstStyle/>
          <a:p>
            <a:fld id="{97F3309C-40B0-400F-9DDF-37D5F192F07E}" type="slidenum">
              <a:rPr lang="en-US">
                <a:solidFill>
                  <a:prstClr val="black"/>
                </a:solidFill>
              </a:rPr>
              <a:pPr/>
              <a:t>43</a:t>
            </a:fld>
            <a:endParaRPr lang="en-US" dirty="0">
              <a:solidFill>
                <a:prstClr val="black"/>
              </a:solidFill>
            </a:endParaRPr>
          </a:p>
        </p:txBody>
      </p:sp>
    </p:spTree>
    <p:extLst>
      <p:ext uri="{BB962C8B-B14F-4D97-AF65-F5344CB8AC3E}">
        <p14:creationId xmlns:p14="http://schemas.microsoft.com/office/powerpoint/2010/main" val="32952326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44</a:t>
            </a:fld>
            <a:endParaRPr lang="en-US" dirty="0">
              <a:solidFill>
                <a:prstClr val="black"/>
              </a:solidFill>
            </a:endParaRPr>
          </a:p>
        </p:txBody>
      </p:sp>
    </p:spTree>
    <p:extLst>
      <p:ext uri="{BB962C8B-B14F-4D97-AF65-F5344CB8AC3E}">
        <p14:creationId xmlns:p14="http://schemas.microsoft.com/office/powerpoint/2010/main" val="16871619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Tables and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An entity is a collection of named properties and their values, similar to a row-</a:t>
            </a:r>
            <a:r>
              <a:rPr lang="en-NZ" baseline="0" dirty="0" smtClean="0"/>
              <a:t> not an RDBMS though</a:t>
            </a:r>
            <a:endParaRPr lang="en-NZ" dirty="0" smtClean="0"/>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Each table has as its first property a partition key that specifies the partition an entity belongs to. </a:t>
            </a:r>
          </a:p>
          <a:p>
            <a:pPr marL="171450" indent="-171450">
              <a:buFont typeface="Arial" pitchFamily="34" charset="0"/>
              <a:buChar char="•"/>
            </a:pPr>
            <a:r>
              <a:rPr lang="en-NZ" dirty="0" smtClean="0"/>
              <a:t>The second property is a row key that identifies an entity within a given partition. </a:t>
            </a:r>
          </a:p>
          <a:p>
            <a:pPr marL="171450" indent="-171450">
              <a:buFont typeface="Arial" pitchFamily="34" charset="0"/>
              <a:buChar char="•"/>
            </a:pPr>
            <a:r>
              <a:rPr lang="en-NZ" dirty="0" smtClean="0"/>
              <a:t>The combination of the partition key and the row key forms a primary key that identifies each entity uniquely within the table.</a:t>
            </a:r>
            <a:endParaRPr lang="en-US" b="1" dirty="0" smtClean="0"/>
          </a:p>
          <a:p>
            <a:pPr marL="171450" indent="-171450">
              <a:buFont typeface="Arial" pitchFamily="34" charset="0"/>
              <a:buChar char="•"/>
            </a:pPr>
            <a:r>
              <a:rPr lang="en-NZ" dirty="0" smtClean="0"/>
              <a:t>The Table service does not enforce any schema. </a:t>
            </a:r>
          </a:p>
          <a:p>
            <a:pPr marL="171450" indent="-171450">
              <a:buFont typeface="Arial" pitchFamily="34" charset="0"/>
              <a:buChar char="•"/>
            </a:pPr>
            <a:r>
              <a:rPr lang="en-NZ" dirty="0" smtClean="0"/>
              <a:t>A developer may choose to implement and enforce a schema on the client side</a:t>
            </a: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http://msdn.microsoft.com/en-us/library/dd179338.aspx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a:p>
        </p:txBody>
      </p:sp>
      <p:sp>
        <p:nvSpPr>
          <p:cNvPr id="6" name="Slide Number Placeholder 5"/>
          <p:cNvSpPr>
            <a:spLocks noGrp="1"/>
          </p:cNvSpPr>
          <p:nvPr>
            <p:ph type="sldNum" sz="quarter" idx="11"/>
          </p:nvPr>
        </p:nvSpPr>
        <p:spPr/>
        <p:txBody>
          <a:bodyPr/>
          <a:lstStyle/>
          <a:p>
            <a:fld id="{8B263312-38AA-4E1E-B2B5-0F8F122B24FE}" type="slidenum">
              <a:rPr lang="en-US" smtClean="0">
                <a:solidFill>
                  <a:prstClr val="black"/>
                </a:solidFill>
              </a:rPr>
              <a:pPr/>
              <a:t>45</a:t>
            </a:fld>
            <a:endParaRPr lang="en-US" dirty="0">
              <a:solidFill>
                <a:prstClr val="black"/>
              </a:solidFill>
            </a:endParaRPr>
          </a:p>
        </p:txBody>
      </p:sp>
    </p:spTree>
    <p:extLst>
      <p:ext uri="{BB962C8B-B14F-4D97-AF65-F5344CB8AC3E}">
        <p14:creationId xmlns:p14="http://schemas.microsoft.com/office/powerpoint/2010/main" val="36641909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Flexible Entities</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A table can contain entities of any shape</a:t>
            </a:r>
          </a:p>
          <a:p>
            <a:pPr marL="384431" lvl="1" indent="-171450">
              <a:buFont typeface="Arial" pitchFamily="34" charset="0"/>
              <a:buChar char="•"/>
            </a:pPr>
            <a:r>
              <a:rPr lang="en-NZ" dirty="0" smtClean="0"/>
              <a:t>There</a:t>
            </a:r>
            <a:r>
              <a:rPr lang="en-NZ" baseline="0" dirty="0" smtClean="0"/>
              <a:t> is no fixed schema</a:t>
            </a:r>
          </a:p>
          <a:p>
            <a:pPr marL="384431" lvl="1" indent="-171450">
              <a:buFont typeface="Arial" pitchFamily="34" charset="0"/>
              <a:buChar char="•"/>
            </a:pPr>
            <a:r>
              <a:rPr lang="en-NZ" baseline="0" dirty="0" smtClean="0"/>
              <a:t>There is no schema checking</a:t>
            </a:r>
          </a:p>
          <a:p>
            <a:pPr marL="171450" lvl="0" indent="-171450">
              <a:buFont typeface="Arial" pitchFamily="34" charset="0"/>
              <a:buChar char="•"/>
            </a:pPr>
            <a:r>
              <a:rPr lang="en-NZ" baseline="0" dirty="0" smtClean="0"/>
              <a:t>There is no strong typing- not that Birthdate is stored as both a </a:t>
            </a:r>
            <a:r>
              <a:rPr lang="en-NZ" baseline="0" dirty="0" err="1" smtClean="0"/>
              <a:t>datetime</a:t>
            </a:r>
            <a:r>
              <a:rPr lang="en-NZ" baseline="0" dirty="0" smtClean="0"/>
              <a:t> value and as a string</a:t>
            </a:r>
          </a:p>
          <a:p>
            <a:pPr marL="171450" lvl="0" indent="-171450">
              <a:buFont typeface="Arial" pitchFamily="34" charset="0"/>
              <a:buChar char="•"/>
            </a:pPr>
            <a:r>
              <a:rPr lang="en-NZ" baseline="0" dirty="0" smtClean="0"/>
              <a:t>Not that we can add additional columns</a:t>
            </a:r>
            <a:endParaRPr lang="en-NZ"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ED924DC9-2D40-4898-9995-3C224EE0F48B}" type="slidenum">
              <a:rPr lang="en-US" smtClean="0">
                <a:solidFill>
                  <a:prstClr val="black"/>
                </a:solidFill>
              </a:rPr>
              <a:pPr/>
              <a:t>46</a:t>
            </a:fld>
            <a:endParaRPr lang="en-US" dirty="0">
              <a:solidFill>
                <a:prstClr val="black"/>
              </a:solidFill>
            </a:endParaRPr>
          </a:p>
        </p:txBody>
      </p:sp>
    </p:spTree>
    <p:extLst>
      <p:ext uri="{BB962C8B-B14F-4D97-AF65-F5344CB8AC3E}">
        <p14:creationId xmlns:p14="http://schemas.microsoft.com/office/powerpoint/2010/main" val="38128458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a:solidFill>
                  <a:prstClr val="black"/>
                </a:solidFill>
              </a:rPr>
              <a:pPr/>
              <a:t>47</a:t>
            </a:fld>
            <a:endParaRPr lang="en-US" dirty="0">
              <a:solidFill>
                <a:prstClr val="black"/>
              </a:solidFill>
            </a:endParaRPr>
          </a:p>
        </p:txBody>
      </p:sp>
    </p:spTree>
    <p:extLst>
      <p:ext uri="{BB962C8B-B14F-4D97-AF65-F5344CB8AC3E}">
        <p14:creationId xmlns:p14="http://schemas.microsoft.com/office/powerpoint/2010/main" val="16499546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The Basic Query Syntax</a:t>
            </a:r>
          </a:p>
          <a:p>
            <a:endParaRPr lang="en-US" dirty="0" smtClean="0"/>
          </a:p>
          <a:p>
            <a:r>
              <a:rPr lang="en-US" b="1" dirty="0" smtClean="0"/>
              <a:t>Speaker Notes</a:t>
            </a:r>
          </a:p>
          <a:p>
            <a:pPr marL="171450" indent="-171450">
              <a:buFont typeface="Arial" pitchFamily="34" charset="0"/>
              <a:buChar char="•"/>
            </a:pPr>
            <a:r>
              <a:rPr lang="en-NZ" dirty="0" smtClean="0"/>
              <a:t>Tables store data as entities. </a:t>
            </a:r>
          </a:p>
          <a:p>
            <a:pPr marL="171450" indent="-171450">
              <a:buFont typeface="Arial" pitchFamily="34" charset="0"/>
              <a:buChar char="•"/>
            </a:pPr>
            <a:r>
              <a:rPr lang="en-NZ" dirty="0" smtClean="0"/>
              <a:t>Querying is per the ADO.NET</a:t>
            </a:r>
            <a:r>
              <a:rPr lang="en-NZ" baseline="0" dirty="0" smtClean="0"/>
              <a:t> Data Services spec</a:t>
            </a:r>
            <a:br>
              <a:rPr lang="en-NZ" baseline="0" dirty="0" smtClean="0"/>
            </a:br>
            <a:r>
              <a:rPr lang="en-NZ" baseline="0" dirty="0" smtClean="0"/>
              <a:t>http://msdn.microsoft.com/en-us/library/cc668784.aspx</a:t>
            </a:r>
          </a:p>
          <a:p>
            <a:pPr marL="171450" indent="-171450">
              <a:buFont typeface="Arial" pitchFamily="34" charset="0"/>
              <a:buChar char="•"/>
            </a:pPr>
            <a:r>
              <a:rPr lang="en-NZ" baseline="0" dirty="0" smtClean="0"/>
              <a:t>Should endeavour to always include the Partition key to limit scope of query- partitions always served by a single storage node</a:t>
            </a:r>
            <a:endParaRPr lang="en-NZ"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ED924DC9-2D40-4898-9995-3C224EE0F48B}" type="slidenum">
              <a:rPr lang="en-US" smtClean="0">
                <a:solidFill>
                  <a:prstClr val="black"/>
                </a:solidFill>
              </a:rPr>
              <a:pPr/>
              <a:t>48</a:t>
            </a:fld>
            <a:endParaRPr lang="en-US" dirty="0">
              <a:solidFill>
                <a:prstClr val="black"/>
              </a:solidFill>
            </a:endParaRPr>
          </a:p>
        </p:txBody>
      </p:sp>
    </p:spTree>
    <p:extLst>
      <p:ext uri="{BB962C8B-B14F-4D97-AF65-F5344CB8AC3E}">
        <p14:creationId xmlns:p14="http://schemas.microsoft.com/office/powerpoint/2010/main" val="147896097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smtClean="0"/>
              <a:t>1 –</a:t>
            </a:r>
            <a:r>
              <a:rPr lang="en-US" baseline="0" dirty="0" smtClean="0"/>
              <a:t> simple Example</a:t>
            </a:r>
          </a:p>
          <a:p>
            <a:r>
              <a:rPr lang="en-US" baseline="0" dirty="0" smtClean="0"/>
              <a:t>2 – Real world – KINECT!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49</a:t>
            </a:fld>
            <a:endParaRPr lang="en-US" dirty="0">
              <a:solidFill>
                <a:prstClr val="black"/>
              </a:solidFill>
            </a:endParaRPr>
          </a:p>
        </p:txBody>
      </p:sp>
    </p:spTree>
    <p:extLst>
      <p:ext uri="{BB962C8B-B14F-4D97-AF65-F5344CB8AC3E}">
        <p14:creationId xmlns:p14="http://schemas.microsoft.com/office/powerpoint/2010/main" val="1207625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a Windows Azure storage account</a:t>
            </a:r>
          </a:p>
          <a:p>
            <a:pPr marL="171450" indent="-171450">
              <a:buFont typeface="Arial" pitchFamily="34" charset="0"/>
              <a:buChar char="•"/>
            </a:pPr>
            <a:endParaRPr lang="en-US" baseline="0" dirty="0" smtClean="0"/>
          </a:p>
          <a:p>
            <a:pPr marL="0" indent="0">
              <a:buFont typeface="Arial" pitchFamily="34" charset="0"/>
              <a:buNone/>
            </a:pPr>
            <a:r>
              <a:rPr lang="en-US" b="1" baseline="0" dirty="0" smtClean="0"/>
              <a:t>Speaking notes</a:t>
            </a:r>
          </a:p>
          <a:p>
            <a:r>
              <a:rPr lang="en-US" dirty="0" smtClean="0"/>
              <a:t>A storage account gives your applications access to Windows Azure Blob, Table, and Queue services located in a geographic region. You need a storage account to use Windows Azure storage. </a:t>
            </a:r>
          </a:p>
          <a:p>
            <a:r>
              <a:rPr lang="en-US" dirty="0" smtClean="0"/>
              <a:t>The storage account represents the highest level of the namespace for accessing the storage services. A storage account can contain up to 100 TB of blob, queue, and table data. You can create up to five storage accounts for your Windows Azure subscription.</a:t>
            </a:r>
          </a:p>
          <a:p>
            <a:pPr marL="0" indent="0">
              <a:buFont typeface="Arial" pitchFamily="34" charset="0"/>
              <a:buNone/>
            </a:pPr>
            <a:endParaRPr lang="en-US" dirty="0" smtClean="0"/>
          </a:p>
          <a:p>
            <a:pPr marL="171450" indent="-171450">
              <a:buFont typeface="Arial" pitchFamily="34" charset="0"/>
              <a:buChar char="•"/>
            </a:pPr>
            <a:r>
              <a:rPr lang="en-US" dirty="0" smtClean="0"/>
              <a:t>A Windows Azure subscription contains storage account</a:t>
            </a:r>
          </a:p>
          <a:p>
            <a:pPr marL="171450" indent="-171450">
              <a:buFont typeface="Arial" pitchFamily="34" charset="0"/>
              <a:buChar char="•"/>
            </a:pPr>
            <a:r>
              <a:rPr lang="en-US" dirty="0" smtClean="0"/>
              <a:t>Can explicitly geo-locate to a sub region or set affinity with other services</a:t>
            </a:r>
          </a:p>
          <a:p>
            <a:pPr marL="171450" indent="-171450">
              <a:buFont typeface="Arial" pitchFamily="34" charset="0"/>
              <a:buChar char="•"/>
            </a:pPr>
            <a:r>
              <a:rPr lang="en-US" dirty="0" smtClean="0"/>
              <a:t>Can enable CDN at the account level (means that public containers will be retrievable via the CDN URL)</a:t>
            </a:r>
            <a:endParaRPr lang="en-US" dirty="0"/>
          </a:p>
        </p:txBody>
      </p:sp>
      <p:sp>
        <p:nvSpPr>
          <p:cNvPr id="4" name="Slide Number Placeholder 3"/>
          <p:cNvSpPr>
            <a:spLocks noGrp="1"/>
          </p:cNvSpPr>
          <p:nvPr>
            <p:ph type="sldNum" sz="quarter" idx="10"/>
          </p:nvPr>
        </p:nvSpPr>
        <p:spPr/>
        <p:txBody>
          <a:bodyPr/>
          <a:lstStyle/>
          <a:p>
            <a:fld id="{DFF0BEB7-DC6A-443D-91D1-0CE0A533CAC5}"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92510350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t>Slide Objectives</a:t>
            </a:r>
          </a:p>
          <a:p>
            <a:pPr marL="171450" indent="-171450">
              <a:buFont typeface="Arial" pitchFamily="34" charset="0"/>
              <a:buChar char="•"/>
            </a:pPr>
            <a:r>
              <a:rPr lang="en-US" b="0" dirty="0" smtClean="0"/>
              <a:t>Understand The Partition Key</a:t>
            </a:r>
          </a:p>
          <a:p>
            <a:endParaRPr lang="en-US" dirty="0" smtClean="0"/>
          </a:p>
          <a:p>
            <a:r>
              <a:rPr lang="en-US" b="1" dirty="0" smtClean="0"/>
              <a:t>Speaker Notes</a:t>
            </a:r>
          </a:p>
          <a:p>
            <a:pPr marL="171450" indent="-171450">
              <a:buFont typeface="Arial" pitchFamily="34" charset="0"/>
              <a:buChar char="•"/>
            </a:pPr>
            <a:r>
              <a:rPr lang="en-NZ" dirty="0" smtClean="0"/>
              <a:t>Tables are partitioned to support load balancing across storage nodes. </a:t>
            </a:r>
          </a:p>
          <a:p>
            <a:pPr marL="171450" indent="-171450">
              <a:buFont typeface="Arial" pitchFamily="34" charset="0"/>
              <a:buChar char="•"/>
            </a:pPr>
            <a:r>
              <a:rPr lang="en-NZ" dirty="0" smtClean="0"/>
              <a:t>A table's entities are organized by partition. </a:t>
            </a:r>
          </a:p>
          <a:p>
            <a:pPr marL="171450" indent="-171450">
              <a:buFont typeface="Arial" pitchFamily="34" charset="0"/>
              <a:buChar char="•"/>
            </a:pPr>
            <a:r>
              <a:rPr lang="en-NZ" dirty="0" smtClean="0"/>
              <a:t>A partition is a consecutive range of entities possessing the same partition key value. </a:t>
            </a:r>
          </a:p>
          <a:p>
            <a:pPr marL="171450" indent="-171450">
              <a:buFont typeface="Arial" pitchFamily="34" charset="0"/>
              <a:buChar char="•"/>
            </a:pPr>
            <a:r>
              <a:rPr lang="en-NZ" dirty="0" smtClean="0"/>
              <a:t>The partition key is a unique identifier for the partition within a given table, specified by the </a:t>
            </a:r>
            <a:r>
              <a:rPr lang="en-NZ" b="1" dirty="0" err="1" smtClean="0"/>
              <a:t>PartitionKey</a:t>
            </a:r>
            <a:r>
              <a:rPr lang="en-NZ" dirty="0" smtClean="0"/>
              <a:t> property. </a:t>
            </a:r>
          </a:p>
          <a:p>
            <a:pPr marL="384431" lvl="1" indent="-171450">
              <a:buFont typeface="Arial" pitchFamily="34" charset="0"/>
              <a:buChar char="•"/>
            </a:pPr>
            <a:r>
              <a:rPr lang="en-NZ" dirty="0" smtClean="0"/>
              <a:t>The partition key forms the first part of an entity's unique</a:t>
            </a:r>
            <a:r>
              <a:rPr lang="en-NZ" baseline="0" dirty="0" smtClean="0"/>
              <a:t> identifier within the table</a:t>
            </a:r>
            <a:r>
              <a:rPr lang="en-NZ" dirty="0" smtClean="0"/>
              <a:t>.</a:t>
            </a:r>
          </a:p>
          <a:p>
            <a:pPr marL="384431" lvl="1" indent="-171450">
              <a:buFont typeface="Arial" pitchFamily="34" charset="0"/>
              <a:buChar char="•"/>
            </a:pPr>
            <a:r>
              <a:rPr lang="en-NZ" dirty="0" smtClean="0"/>
              <a:t>The partition key may be a string value up to 1 KB in size.</a:t>
            </a:r>
          </a:p>
          <a:p>
            <a:pPr marL="171450" indent="-171450">
              <a:buFont typeface="Arial" pitchFamily="34" charset="0"/>
              <a:buChar char="•"/>
            </a:pPr>
            <a:r>
              <a:rPr lang="en-NZ" dirty="0" smtClean="0"/>
              <a:t>You must include the </a:t>
            </a:r>
            <a:r>
              <a:rPr lang="en-NZ" b="1" dirty="0" err="1" smtClean="0"/>
              <a:t>PartitionKey</a:t>
            </a:r>
            <a:r>
              <a:rPr lang="en-NZ" dirty="0" smtClean="0"/>
              <a:t> property in every insert, update, and delete operation.</a:t>
            </a:r>
          </a:p>
          <a:p>
            <a:pPr marL="0" indent="0">
              <a:buFont typeface="Arial" pitchFamily="34" charset="0"/>
              <a:buNone/>
            </a:pPr>
            <a:endParaRPr lang="en-US" baseline="0" dirty="0" smtClean="0"/>
          </a:p>
          <a:p>
            <a:pPr marL="0" indent="0">
              <a:buFont typeface="Arial" pitchFamily="34" charset="0"/>
              <a:buNone/>
            </a:pPr>
            <a:endParaRPr lang="en-US"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r>
              <a:rPr lang="en-US" dirty="0" smtClean="0"/>
              <a:t>http://msdn.microsoft.com/en-us/library/dd573356.aspx</a:t>
            </a:r>
          </a:p>
          <a:p>
            <a:r>
              <a:rPr lang="en-US" dirty="0" smtClean="0"/>
              <a:t>http://blogs.msdn.com/b/windowsazurestorage/archive/2010/05/07/understanding-the-scalability-availability-durability-and-billing-of-windows-azure-storage.aspx </a:t>
            </a:r>
          </a:p>
          <a:p>
            <a:r>
              <a:rPr lang="en-US" dirty="0" smtClean="0"/>
              <a:t>http://blogs.msdn.com/b/windowsazurestorage/archive/2010/05/10/windows-azure-storage-abstractions-and-their-scalability-targets.aspx</a:t>
            </a:r>
          </a:p>
          <a:p>
            <a:endParaRPr lang="en-US" dirty="0" smtClean="0"/>
          </a:p>
          <a:p>
            <a:pPr marL="0" marR="0" lvl="1" indent="0" algn="l" defTabSz="914363" rtl="0" eaLnBrk="1" fontAlgn="auto" latinLnBrk="0" hangingPunct="1">
              <a:lnSpc>
                <a:spcPct val="90000"/>
              </a:lnSpc>
              <a:spcBef>
                <a:spcPts val="0"/>
              </a:spcBef>
              <a:spcAft>
                <a:spcPts val="333"/>
              </a:spcAft>
              <a:buClrTx/>
              <a:buSzTx/>
              <a:buFontTx/>
              <a:buNone/>
              <a:tabLst/>
              <a:defRPr/>
            </a:pPr>
            <a:endParaRPr lang="en-US" dirty="0" smtClean="0"/>
          </a:p>
          <a:p>
            <a:endParaRPr lang="en-NZ" dirty="0" smtClean="0"/>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solidFill>
                  <a:prstClr val="black"/>
                </a:solidFill>
              </a:rPr>
              <a:pPr/>
              <a:t>50</a:t>
            </a:fld>
            <a:endParaRPr lang="en-US" dirty="0">
              <a:solidFill>
                <a:prstClr val="black"/>
              </a:solidFill>
            </a:endParaRPr>
          </a:p>
        </p:txBody>
      </p:sp>
    </p:spTree>
    <p:extLst>
      <p:ext uri="{BB962C8B-B14F-4D97-AF65-F5344CB8AC3E}">
        <p14:creationId xmlns:p14="http://schemas.microsoft.com/office/powerpoint/2010/main" val="210274117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pPr marL="171450" indent="-171450">
              <a:buFont typeface="Arial" pitchFamily="34" charset="0"/>
              <a:buChar char="•"/>
            </a:pPr>
            <a:r>
              <a:rPr lang="en-US" b="0" dirty="0" smtClean="0"/>
              <a:t>Understand Partition Ranges</a:t>
            </a:r>
          </a:p>
          <a:p>
            <a:endParaRPr lang="en-US" dirty="0" smtClean="0"/>
          </a:p>
          <a:p>
            <a:r>
              <a:rPr lang="en-US" b="1" dirty="0" smtClean="0"/>
              <a:t>Speaker Notes</a:t>
            </a:r>
          </a:p>
          <a:p>
            <a:pPr marL="285750" indent="-285750">
              <a:buFont typeface="Arial" pitchFamily="34" charset="0"/>
              <a:buChar char="•"/>
            </a:pPr>
            <a:r>
              <a:rPr lang="en-US" baseline="0" dirty="0" smtClean="0"/>
              <a:t>DON’T use unique </a:t>
            </a:r>
            <a:r>
              <a:rPr lang="en-US" baseline="0" dirty="0" err="1" smtClean="0"/>
              <a:t>PartionKey</a:t>
            </a:r>
            <a:r>
              <a:rPr lang="en-US" baseline="0" dirty="0" smtClean="0"/>
              <a:t> values for your entities – each entity will then belong to its own partition</a:t>
            </a:r>
          </a:p>
          <a:p>
            <a:pPr marL="285750" indent="-285750">
              <a:buFont typeface="Arial" pitchFamily="34" charset="0"/>
              <a:buChar char="•"/>
            </a:pPr>
            <a:r>
              <a:rPr lang="en-US" dirty="0" smtClean="0"/>
              <a:t>Range partitions group entities that have sequentially, unique </a:t>
            </a:r>
            <a:r>
              <a:rPr lang="en-US" dirty="0" err="1" smtClean="0"/>
              <a:t>PartitionKey</a:t>
            </a:r>
            <a:r>
              <a:rPr lang="en-US" dirty="0" smtClean="0"/>
              <a:t> values to improve the performance of range queries. </a:t>
            </a:r>
          </a:p>
          <a:p>
            <a:pPr marL="285750" indent="-285750">
              <a:buFont typeface="Arial" pitchFamily="34" charset="0"/>
              <a:buChar char="•"/>
            </a:pPr>
            <a:r>
              <a:rPr lang="en-US" dirty="0" smtClean="0"/>
              <a:t>Without range partitions, a range query will need to cross partition boundaries or server boundaries, which can decrease the performance of the query. </a:t>
            </a:r>
          </a:p>
          <a:p>
            <a:pPr marL="0" indent="0">
              <a:buFont typeface="Arial" pitchFamily="34" charset="0"/>
              <a:buNone/>
            </a:pPr>
            <a:endParaRPr lang="en-US" baseline="0" dirty="0" smtClean="0"/>
          </a:p>
          <a:p>
            <a:pPr marL="0" indent="0">
              <a:buFont typeface="Arial" pitchFamily="34" charset="0"/>
              <a:buNone/>
            </a:pPr>
            <a:r>
              <a:rPr lang="en-US" b="1" baseline="0" dirty="0" smtClean="0"/>
              <a:t>Notes</a:t>
            </a:r>
          </a:p>
          <a:p>
            <a:endParaRPr lang="en-US" dirty="0" smtClean="0"/>
          </a:p>
        </p:txBody>
      </p:sp>
      <p:sp>
        <p:nvSpPr>
          <p:cNvPr id="4" name="Slide Number Placeholder 3"/>
          <p:cNvSpPr>
            <a:spLocks noGrp="1"/>
          </p:cNvSpPr>
          <p:nvPr>
            <p:ph type="sldNum" sz="quarter" idx="10"/>
          </p:nvPr>
        </p:nvSpPr>
        <p:spPr/>
        <p:txBody>
          <a:bodyPr/>
          <a:lstStyle/>
          <a:p>
            <a:fld id="{508C3800-5C46-4493-B456-B5C0A0B190CA}" type="slidenum">
              <a:rPr lang="en-US" smtClean="0">
                <a:solidFill>
                  <a:prstClr val="black"/>
                </a:solidFill>
              </a:rPr>
              <a:pPr/>
              <a:t>51</a:t>
            </a:fld>
            <a:endParaRPr lang="en-US" dirty="0">
              <a:solidFill>
                <a:prstClr val="black"/>
              </a:solidFill>
            </a:endParaRPr>
          </a:p>
        </p:txBody>
      </p:sp>
    </p:spTree>
    <p:extLst>
      <p:ext uri="{BB962C8B-B14F-4D97-AF65-F5344CB8AC3E}">
        <p14:creationId xmlns:p14="http://schemas.microsoft.com/office/powerpoint/2010/main" val="3481740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b="1" dirty="0" smtClean="0"/>
              <a:t>Slide Objectives</a:t>
            </a:r>
          </a:p>
          <a:p>
            <a:pPr marL="174982" indent="-174982">
              <a:buFont typeface="Arial" pitchFamily="34" charset="0"/>
              <a:buChar char="•"/>
            </a:pPr>
            <a:r>
              <a:rPr lang="en-US" b="0" dirty="0" smtClean="0"/>
              <a:t>Understand the hierarchy of Blob storage</a:t>
            </a:r>
          </a:p>
          <a:p>
            <a:endParaRPr lang="en-US" b="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900" b="1" dirty="0" smtClean="0"/>
              <a:t>VALUE PROP</a:t>
            </a:r>
          </a:p>
          <a:p>
            <a:pPr marL="0" marR="0" lvl="1"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3000" i="1" spc="-38" dirty="0" smtClean="0"/>
              <a:t>Enable customers to easily migrate, maintain, and monitor their existing SQL Server applications to Windows Azure VM role, and run them with competitive reliability, performance, and TCO characteristics</a:t>
            </a:r>
            <a:r>
              <a:rPr lang="en-US" sz="3200" spc="-38" dirty="0" smtClean="0"/>
              <a:t>.</a:t>
            </a:r>
          </a:p>
          <a:p>
            <a:pPr marL="0" marR="0" lvl="1" indent="0" algn="l" defTabSz="685864" rtl="0" eaLnBrk="1" fontAlgn="auto" latinLnBrk="0" hangingPunct="1">
              <a:lnSpc>
                <a:spcPct val="90000"/>
              </a:lnSpc>
              <a:spcBef>
                <a:spcPts val="0"/>
              </a:spcBef>
              <a:spcAft>
                <a:spcPts val="250"/>
              </a:spcAft>
              <a:buClrTx/>
              <a:buSzTx/>
              <a:buFont typeface="Arial" pitchFamily="34" charset="0"/>
              <a:buNone/>
              <a:tabLst/>
              <a:defRPr/>
            </a:pPr>
            <a:endParaRPr lang="en-US" b="0" dirty="0" smtClean="0"/>
          </a:p>
          <a:p>
            <a:r>
              <a:rPr lang="en-US" b="1" dirty="0" smtClean="0"/>
              <a:t>Speaker Notes</a:t>
            </a:r>
          </a:p>
          <a:p>
            <a:r>
              <a:rPr lang="en-US" dirty="0" smtClean="0"/>
              <a:t>Here we can see that the Front-End layer takes incoming requests, and a given front-end server can talk to all of the partition servers it needs to in order to process the incoming requests. The partition layer consists of all of the partition servers, with a master system to perform the automatic load balancing (described below) and assignments of partitions. As shown in the figure, each partition server is assigned a set of object partitions (Blobs, Entities, Queues). The Partition Master constantly monitors the overall load on each partition sever as well the individual partitions, and uses this for load balancing. Then the lowest layer of the storage architecture is the Distributed File System layer, which stores and replicates the data, and all partition servers can access any of the DFS severs.</a:t>
            </a:r>
          </a:p>
          <a:p>
            <a:endParaRPr lang="en-US" dirty="0" smtClean="0"/>
          </a:p>
          <a:p>
            <a:r>
              <a:rPr lang="en-US" dirty="0" smtClean="0"/>
              <a:t>It is important to understand that partitions are not tied to specific partition servers, since the data is stored in the DFS layer. The partition layer can therefore easily load balance and assign partitions to different partition servers, since any partition server can potentially provide access to any partition.</a:t>
            </a:r>
          </a:p>
          <a:p>
            <a:r>
              <a:rPr lang="en-US" dirty="0" smtClean="0"/>
              <a:t>The partition layer assigns partitions to partition severs based on each partition’s load. A given partition server may serve many partitions, and the Partition Master continuously monitors the load on all partition servers. If it sees that a partition server has too much load, the partition layer will automatically load balance some of the partitions from that partition server to another server.</a:t>
            </a:r>
          </a:p>
          <a:p>
            <a:endParaRPr lang="en-US" b="1" dirty="0" smtClean="0"/>
          </a:p>
          <a:p>
            <a:endParaRPr lang="en-US" b="1" dirty="0" smtClean="0"/>
          </a:p>
          <a:p>
            <a:r>
              <a:rPr lang="en-US" b="1" dirty="0" smtClean="0"/>
              <a:t>Notes</a:t>
            </a:r>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52</a:t>
            </a:fld>
            <a:endParaRPr lang="en-US" dirty="0">
              <a:solidFill>
                <a:prstClr val="black"/>
              </a:solidFill>
            </a:endParaRPr>
          </a:p>
        </p:txBody>
      </p:sp>
    </p:spTree>
    <p:extLst>
      <p:ext uri="{BB962C8B-B14F-4D97-AF65-F5344CB8AC3E}">
        <p14:creationId xmlns:p14="http://schemas.microsoft.com/office/powerpoint/2010/main" val="15415243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pPr marL="174982" indent="-174982">
              <a:buFont typeface="Arial" pitchFamily="34" charset="0"/>
              <a:buChar char="•"/>
            </a:pPr>
            <a:r>
              <a:rPr lang="en-US" b="0" dirty="0" smtClean="0"/>
              <a:t>Understand the Windows</a:t>
            </a:r>
            <a:r>
              <a:rPr lang="en-US" b="0" baseline="0" dirty="0" smtClean="0"/>
              <a:t> Azure Storage scalability model</a:t>
            </a:r>
            <a:endParaRPr lang="en-US" b="0" dirty="0" smtClean="0"/>
          </a:p>
          <a:p>
            <a:endParaRPr lang="en-US" b="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900" b="1" dirty="0" smtClean="0"/>
              <a:t>VALUE PROP</a:t>
            </a:r>
          </a:p>
          <a:p>
            <a:pPr marL="0" marR="0" lvl="1"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3000" i="1" spc="-38" dirty="0" smtClean="0"/>
              <a:t>Windows Azure Storage scales automatically to provide the best performance</a:t>
            </a:r>
            <a:endParaRPr lang="en-US" sz="3200" spc="-38" dirty="0" smtClean="0"/>
          </a:p>
          <a:p>
            <a:pPr marL="0" marR="0" lvl="1" indent="0" algn="l" defTabSz="685864" rtl="0" eaLnBrk="1" fontAlgn="auto" latinLnBrk="0" hangingPunct="1">
              <a:lnSpc>
                <a:spcPct val="90000"/>
              </a:lnSpc>
              <a:spcBef>
                <a:spcPts val="0"/>
              </a:spcBef>
              <a:spcAft>
                <a:spcPts val="250"/>
              </a:spcAft>
              <a:buClrTx/>
              <a:buSzTx/>
              <a:buFont typeface="Arial" pitchFamily="34" charset="0"/>
              <a:buNone/>
              <a:tabLst/>
              <a:defRPr/>
            </a:pPr>
            <a:endParaRPr lang="en-US" b="0" dirty="0" smtClean="0"/>
          </a:p>
          <a:p>
            <a:r>
              <a:rPr lang="en-US" b="1" dirty="0" smtClean="0"/>
              <a:t>Speaker Notes</a:t>
            </a:r>
          </a:p>
          <a:p>
            <a:r>
              <a:rPr lang="en-US" b="0" dirty="0" err="1" smtClean="0"/>
              <a:t>Fanout</a:t>
            </a:r>
            <a:r>
              <a:rPr lang="en-US" b="0" baseline="0" dirty="0" smtClean="0"/>
              <a:t> is automatic, handles by Windows Azure</a:t>
            </a:r>
          </a:p>
          <a:p>
            <a:r>
              <a:rPr lang="en-US" b="0" baseline="0" dirty="0" smtClean="0"/>
              <a:t>The key here is “elasticity”. The ability to automatically scale based on load.</a:t>
            </a:r>
          </a:p>
          <a:p>
            <a:r>
              <a:rPr lang="en-US" b="0" baseline="0" dirty="0" err="1" smtClean="0"/>
              <a:t>Fanout</a:t>
            </a:r>
            <a:r>
              <a:rPr lang="en-US" b="0" baseline="0" dirty="0" smtClean="0"/>
              <a:t> is based on the load. </a:t>
            </a:r>
            <a:r>
              <a:rPr lang="en-US" b="0" baseline="0" dirty="0" err="1" smtClean="0"/>
              <a:t>Fanout</a:t>
            </a:r>
            <a:r>
              <a:rPr lang="en-US" b="0" baseline="0" dirty="0" smtClean="0"/>
              <a:t> isn’t immediate…Windows Azure will wait several seconds to ensure that the load is a true load and not just a temporary spike</a:t>
            </a:r>
          </a:p>
          <a:p>
            <a:r>
              <a:rPr lang="en-US" b="0" baseline="0" dirty="0" smtClean="0"/>
              <a:t>Partitioning is based on Partition Key – the choice of the partition key is critical</a:t>
            </a:r>
          </a:p>
          <a:p>
            <a:r>
              <a:rPr lang="en-US" b="0" baseline="0" dirty="0" smtClean="0"/>
              <a:t>Partitions can be condensed when load increases</a:t>
            </a:r>
          </a:p>
          <a:p>
            <a:r>
              <a:rPr lang="en-US" b="0" baseline="0" dirty="0" smtClean="0"/>
              <a:t>Reads are load balanced against the three replicas</a:t>
            </a:r>
          </a:p>
          <a:p>
            <a:endParaRPr lang="en-US" b="0" dirty="0" smtClean="0"/>
          </a:p>
          <a:p>
            <a:r>
              <a:rPr lang="en-US" b="1" dirty="0" smtClean="0"/>
              <a:t>Notes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53</a:t>
            </a:fld>
            <a:endParaRPr lang="en-US" dirty="0">
              <a:solidFill>
                <a:prstClr val="black"/>
              </a:solidFill>
            </a:endParaRPr>
          </a:p>
        </p:txBody>
      </p:sp>
    </p:spTree>
    <p:extLst>
      <p:ext uri="{BB962C8B-B14F-4D97-AF65-F5344CB8AC3E}">
        <p14:creationId xmlns:p14="http://schemas.microsoft.com/office/powerpoint/2010/main" val="153596772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b="1" dirty="0" smtClean="0"/>
              <a:t>Slide Objectives</a:t>
            </a:r>
          </a:p>
          <a:p>
            <a:pPr marL="174982" indent="-174982">
              <a:buFont typeface="Arial" pitchFamily="34" charset="0"/>
              <a:buChar char="•"/>
            </a:pPr>
            <a:r>
              <a:rPr lang="en-US" b="0" dirty="0" smtClean="0"/>
              <a:t>Understand the importance</a:t>
            </a:r>
            <a:r>
              <a:rPr lang="en-US" b="0" baseline="0" dirty="0" smtClean="0"/>
              <a:t> of Windows Azure Table scalability model and how Partition Key and Row Key are critical for table scalability</a:t>
            </a:r>
            <a:endParaRPr lang="en-US" b="0" dirty="0" smtClean="0"/>
          </a:p>
          <a:p>
            <a:endParaRPr lang="en-US" b="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900" b="1" dirty="0" smtClean="0"/>
              <a:t>VALUE PROP</a:t>
            </a:r>
          </a:p>
          <a:p>
            <a:pPr marL="0" marR="0" lvl="1"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3000" i="1" spc="-38" dirty="0" smtClean="0"/>
              <a:t>Enable customers to easily migrate, maintain, and monitor their existing SQL Server applications to Windows Azure VM role, and run them with competitive reliability, performance, and TCO characteristics</a:t>
            </a:r>
            <a:r>
              <a:rPr lang="en-US" sz="3200" spc="-38" dirty="0" smtClean="0"/>
              <a:t>.</a:t>
            </a:r>
          </a:p>
          <a:p>
            <a:pPr marL="0" marR="0" lvl="1" indent="0" algn="l" defTabSz="685864" rtl="0" eaLnBrk="1" fontAlgn="auto" latinLnBrk="0" hangingPunct="1">
              <a:lnSpc>
                <a:spcPct val="90000"/>
              </a:lnSpc>
              <a:spcBef>
                <a:spcPts val="0"/>
              </a:spcBef>
              <a:spcAft>
                <a:spcPts val="250"/>
              </a:spcAft>
              <a:buClrTx/>
              <a:buSzTx/>
              <a:buFont typeface="Arial" pitchFamily="34" charset="0"/>
              <a:buNone/>
              <a:tabLst/>
              <a:defRPr/>
            </a:pPr>
            <a:endParaRPr lang="en-US" b="0" dirty="0" smtClean="0"/>
          </a:p>
          <a:p>
            <a:r>
              <a:rPr lang="en-US" b="1" dirty="0" smtClean="0"/>
              <a:t>Speaker Notes</a:t>
            </a:r>
          </a:p>
          <a:p>
            <a:r>
              <a:rPr lang="en-US" dirty="0" smtClean="0"/>
              <a:t>Table entities represent the units of data stored in a table and are similar to rows in a typical relational database table. Each entity defines a collection of properties. Each property is key/value pair defined by its name, value, and the value's data type. Entities must define the following three system properties as part of the property collection:</a:t>
            </a:r>
          </a:p>
          <a:p>
            <a:endParaRPr lang="en-US" b="1" dirty="0" smtClean="0"/>
          </a:p>
          <a:p>
            <a:pPr marL="171450" indent="-171450">
              <a:buFont typeface="Arial" panose="020B0604020202020204" pitchFamily="34" charset="0"/>
              <a:buChar char="•"/>
            </a:pPr>
            <a:r>
              <a:rPr lang="en-US" b="1" dirty="0" err="1" smtClean="0"/>
              <a:t>PartitionKey</a:t>
            </a:r>
            <a:r>
              <a:rPr lang="en-US" dirty="0" smtClean="0"/>
              <a:t> – The </a:t>
            </a:r>
            <a:r>
              <a:rPr lang="en-US" dirty="0" err="1" smtClean="0"/>
              <a:t>PartitionKey</a:t>
            </a:r>
            <a:r>
              <a:rPr lang="en-US" dirty="0" smtClean="0"/>
              <a:t> property stores string values that identify the partition that an entity belongs to. This means that entities with the same </a:t>
            </a:r>
            <a:r>
              <a:rPr lang="en-US" dirty="0" err="1" smtClean="0"/>
              <a:t>PartitionKey</a:t>
            </a:r>
            <a:r>
              <a:rPr lang="en-US" dirty="0" smtClean="0"/>
              <a:t> values belong in the same partition. Partitions, as discussed later, are integral to the scalability of the table.</a:t>
            </a:r>
            <a:br>
              <a:rPr lang="en-US" dirty="0" smtClean="0"/>
            </a:br>
            <a:endParaRPr lang="en-US" dirty="0" smtClean="0"/>
          </a:p>
          <a:p>
            <a:pPr marL="171450" indent="-171450">
              <a:buFont typeface="Arial" panose="020B0604020202020204" pitchFamily="34" charset="0"/>
              <a:buChar char="•"/>
            </a:pPr>
            <a:r>
              <a:rPr lang="en-US" b="1" dirty="0" err="1" smtClean="0"/>
              <a:t>RowKey</a:t>
            </a:r>
            <a:r>
              <a:rPr lang="en-US" dirty="0" smtClean="0"/>
              <a:t> – The </a:t>
            </a:r>
            <a:r>
              <a:rPr lang="en-US" dirty="0" err="1" smtClean="0"/>
              <a:t>RowKey</a:t>
            </a:r>
            <a:r>
              <a:rPr lang="en-US" dirty="0" smtClean="0"/>
              <a:t> property stores string values that uniquely identify entities within each partition.</a:t>
            </a:r>
          </a:p>
          <a:p>
            <a:endParaRPr lang="en-US" b="1" dirty="0" smtClean="0"/>
          </a:p>
          <a:p>
            <a:r>
              <a:rPr lang="en-US" b="1" dirty="0" smtClean="0"/>
              <a:t>Notes</a:t>
            </a:r>
          </a:p>
          <a:p>
            <a:r>
              <a:rPr lang="en-US" dirty="0" smtClean="0"/>
              <a:t>Tables are partitioned to support load balancing across storage nodes. A table's entities are organized by partition. A partition is a consecutive range of entities possessing the same partition key value. The partition key is a unique identifier for the partition within a given table, specified by the </a:t>
            </a:r>
            <a:r>
              <a:rPr lang="en-US" b="1" dirty="0" err="1" smtClean="0"/>
              <a:t>PartitionKey</a:t>
            </a:r>
            <a:r>
              <a:rPr lang="en-US" dirty="0" smtClean="0"/>
              <a:t> property. The partition key forms the first part of an entity's primary key. The partition key may be a string value up to 1 KB in size.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54</a:t>
            </a:fld>
            <a:endParaRPr lang="en-US" dirty="0">
              <a:solidFill>
                <a:prstClr val="black"/>
              </a:solidFill>
            </a:endParaRPr>
          </a:p>
        </p:txBody>
      </p:sp>
    </p:spTree>
    <p:extLst>
      <p:ext uri="{BB962C8B-B14F-4D97-AF65-F5344CB8AC3E}">
        <p14:creationId xmlns:p14="http://schemas.microsoft.com/office/powerpoint/2010/main" val="144986065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55</a:t>
            </a:fld>
            <a:endParaRPr lang="en-US" dirty="0"/>
          </a:p>
        </p:txBody>
      </p:sp>
    </p:spTree>
    <p:extLst>
      <p:ext uri="{BB962C8B-B14F-4D97-AF65-F5344CB8AC3E}">
        <p14:creationId xmlns:p14="http://schemas.microsoft.com/office/powerpoint/2010/main" val="253180374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6" name="Date Placeholder 5"/>
          <p:cNvSpPr>
            <a:spLocks noGrp="1"/>
          </p:cNvSpPr>
          <p:nvPr>
            <p:ph type="dt" idx="10"/>
          </p:nvPr>
        </p:nvSpPr>
        <p:spPr/>
        <p:txBody>
          <a:bodyPr/>
          <a:lstStyle/>
          <a:p>
            <a:fld id="{51CE3BB4-AC9E-4243-9B0E-69D5AFF7BD13}" type="datetime1">
              <a:rPr lang="en-US" smtClean="0"/>
              <a:t>10/10/2013</a:t>
            </a:fld>
            <a:endParaRPr lang="en-US" dirty="0"/>
          </a:p>
        </p:txBody>
      </p:sp>
      <p:sp>
        <p:nvSpPr>
          <p:cNvPr id="9" name="Footer Placeholder 8"/>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fld id="{B4008EB6-D09E-4580-8CD6-DDB14511944F}" type="slidenum">
              <a:rPr lang="en-US" smtClean="0"/>
              <a:pPr/>
              <a:t>57</a:t>
            </a:fld>
            <a:endParaRPr lang="en-US" dirty="0"/>
          </a:p>
        </p:txBody>
      </p:sp>
      <p:sp>
        <p:nvSpPr>
          <p:cNvPr id="11" name="Header Placeholder 10"/>
          <p:cNvSpPr>
            <a:spLocks noGrp="1"/>
          </p:cNvSpPr>
          <p:nvPr>
            <p:ph type="hdr" sz="quarter" idx="13"/>
          </p:nvPr>
        </p:nvSpPr>
        <p:spPr/>
        <p:txBody>
          <a:bodyPr/>
          <a:lstStyle/>
          <a:p>
            <a:r>
              <a:rPr lang="en-US" dirty="0" smtClean="0"/>
              <a:t>Microsoft Research</a:t>
            </a:r>
            <a:endParaRPr lang="en-US" dirty="0"/>
          </a:p>
        </p:txBody>
      </p:sp>
    </p:spTree>
    <p:extLst>
      <p:ext uri="{BB962C8B-B14F-4D97-AF65-F5344CB8AC3E}">
        <p14:creationId xmlns:p14="http://schemas.microsoft.com/office/powerpoint/2010/main" val="1718206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Understand</a:t>
            </a:r>
            <a:r>
              <a:rPr lang="en-US" baseline="0" dirty="0" smtClean="0"/>
              <a:t> a Windows Azure storage account</a:t>
            </a:r>
          </a:p>
          <a:p>
            <a:pPr marL="0" indent="0">
              <a:buFont typeface="Arial" pitchFamily="34" charset="0"/>
              <a:buNone/>
            </a:pPr>
            <a:endParaRPr lang="en-US" baseline="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1600" b="1" dirty="0" smtClean="0"/>
              <a:t>VALUE PROP</a:t>
            </a:r>
          </a:p>
          <a:p>
            <a:pPr marL="0" indent="0">
              <a:buFont typeface="Arial" pitchFamily="34" charset="0"/>
              <a:buNone/>
            </a:pPr>
            <a:endParaRPr lang="en-US" i="1" baseline="0" dirty="0" smtClean="0"/>
          </a:p>
          <a:p>
            <a:pPr marL="0" indent="0">
              <a:buFont typeface="Arial" pitchFamily="34" charset="0"/>
              <a:buNone/>
            </a:pPr>
            <a:endParaRPr lang="en-US" baseline="0" dirty="0" smtClean="0"/>
          </a:p>
          <a:p>
            <a:pPr marL="0" indent="0">
              <a:buFont typeface="Arial" pitchFamily="34" charset="0"/>
              <a:buNone/>
            </a:pPr>
            <a:r>
              <a:rPr lang="en-US" b="1" baseline="0" dirty="0" smtClean="0"/>
              <a:t>Speaking notes</a:t>
            </a:r>
          </a:p>
          <a:p>
            <a:pPr marL="171450" indent="-171450">
              <a:buFont typeface="Arial" pitchFamily="34" charset="0"/>
              <a:buChar char="•"/>
            </a:pPr>
            <a:r>
              <a:rPr lang="en-US" dirty="0" smtClean="0"/>
              <a:t>The Windows Azure Content Delivery Network (CDN) offers developers a global solution for delivering high-bandwidth content by caching blobs and static content of compute instances at physical nodes in the United States, Europe, Asia, Australia and South America.</a:t>
            </a:r>
          </a:p>
          <a:p>
            <a:pPr marL="171450" indent="-171450">
              <a:buFont typeface="Arial" pitchFamily="34" charset="0"/>
              <a:buChar char="•"/>
            </a:pPr>
            <a:r>
              <a:rPr lang="en-US" dirty="0" smtClean="0"/>
              <a:t>A Windows Azure subscription contains storage accounts</a:t>
            </a:r>
          </a:p>
          <a:p>
            <a:pPr marL="171450" indent="-171450">
              <a:buFont typeface="Arial" pitchFamily="34" charset="0"/>
              <a:buChar char="•"/>
            </a:pPr>
            <a:r>
              <a:rPr lang="en-US" dirty="0" smtClean="0"/>
              <a:t>Can explicitly geo-locate to a sub region or set affinity with other services</a:t>
            </a:r>
          </a:p>
          <a:p>
            <a:pPr marL="171450" indent="-171450">
              <a:buFont typeface="Arial" pitchFamily="34" charset="0"/>
              <a:buChar char="•"/>
            </a:pPr>
            <a:r>
              <a:rPr lang="en-US" dirty="0" smtClean="0"/>
              <a:t>Can enable CDN at the account level (means that public containers will be retrievable via the CDN URL)</a:t>
            </a:r>
          </a:p>
          <a:p>
            <a:pPr marL="171450" indent="-171450">
              <a:buFont typeface="Arial" pitchFamily="34" charset="0"/>
              <a:buChar char="•"/>
            </a:pPr>
            <a:r>
              <a:rPr lang="en-US" dirty="0" smtClean="0"/>
              <a:t>100 TBs per account means a</a:t>
            </a:r>
            <a:r>
              <a:rPr lang="en-US" baseline="0" dirty="0" smtClean="0"/>
              <a:t> lot of storage for very little cost</a:t>
            </a:r>
            <a:endParaRPr lang="en-US" dirty="0" smtClean="0"/>
          </a:p>
          <a:p>
            <a:pPr marL="0" indent="0">
              <a:buFont typeface="Arial" pitchFamily="34" charset="0"/>
              <a:buNone/>
            </a:pPr>
            <a:endParaRPr lang="en-US" dirty="0"/>
          </a:p>
          <a:p>
            <a:pPr marL="0" marR="0" indent="0" algn="l" defTabSz="1218987" rtl="0" eaLnBrk="1" fontAlgn="auto" latinLnBrk="0" hangingPunct="1">
              <a:lnSpc>
                <a:spcPct val="100000"/>
              </a:lnSpc>
              <a:spcBef>
                <a:spcPts val="0"/>
              </a:spcBef>
              <a:spcAft>
                <a:spcPts val="0"/>
              </a:spcAft>
              <a:buClrTx/>
              <a:buSzTx/>
              <a:buFont typeface="Arial" pitchFamily="34" charset="0"/>
              <a:buNone/>
              <a:tabLst/>
              <a:defRPr/>
            </a:pPr>
            <a:r>
              <a:rPr lang="en-US" sz="1600" b="1" dirty="0" smtClean="0"/>
              <a:t>Notes</a:t>
            </a:r>
          </a:p>
          <a:p>
            <a:pPr marL="0" indent="0">
              <a:buFont typeface="Arial" pitchFamily="34" charset="0"/>
              <a:buNone/>
            </a:pPr>
            <a:r>
              <a:rPr lang="en-US" dirty="0" smtClean="0"/>
              <a:t>You should change the access keys to your storage account periodically to help keep your storage connections more secure. Two access keys are assigned to enable you to maintain connections to the storage account using one access key while you regenerate the other access key. </a:t>
            </a:r>
          </a:p>
        </p:txBody>
      </p:sp>
      <p:sp>
        <p:nvSpPr>
          <p:cNvPr id="4" name="Slide Number Placeholder 3"/>
          <p:cNvSpPr>
            <a:spLocks noGrp="1"/>
          </p:cNvSpPr>
          <p:nvPr>
            <p:ph type="sldNum" sz="quarter" idx="10"/>
          </p:nvPr>
        </p:nvSpPr>
        <p:spPr/>
        <p:txBody>
          <a:bodyPr/>
          <a:lstStyle/>
          <a:p>
            <a:fld id="{DFF0BEB7-DC6A-443D-91D1-0CE0A533CAC5}"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3609002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3199">
              <a:spcAft>
                <a:spcPts val="340"/>
              </a:spcAft>
              <a:defRPr/>
            </a:pPr>
            <a:r>
              <a:rPr lang="en-US" sz="900" b="1" dirty="0" smtClean="0"/>
              <a:t>Slide Objectives:</a:t>
            </a:r>
          </a:p>
          <a:p>
            <a:pPr marL="174982" indent="-174982">
              <a:buFont typeface="Arial" pitchFamily="34" charset="0"/>
              <a:buChar char="•"/>
            </a:pPr>
            <a:r>
              <a:rPr lang="en-US" sz="900" dirty="0" smtClean="0"/>
              <a:t>Explain the new features recently</a:t>
            </a:r>
            <a:r>
              <a:rPr lang="en-US" sz="900" baseline="0" dirty="0" smtClean="0"/>
              <a:t> added to Windows Azure storage</a:t>
            </a:r>
            <a:r>
              <a:rPr lang="en-US" sz="900" dirty="0" smtClean="0"/>
              <a:t>.  </a:t>
            </a:r>
          </a:p>
          <a:p>
            <a:endParaRPr lang="en-US" sz="900" dirty="0" smtClean="0"/>
          </a:p>
          <a:p>
            <a:pPr marL="0" marR="0"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900" b="1" dirty="0" smtClean="0"/>
              <a:t>VALUE PROP</a:t>
            </a:r>
          </a:p>
          <a:p>
            <a:pPr marL="0" marR="0" lvl="1" indent="0" algn="l" defTabSz="685864" rtl="0" eaLnBrk="1" fontAlgn="auto" latinLnBrk="0" hangingPunct="1">
              <a:lnSpc>
                <a:spcPct val="90000"/>
              </a:lnSpc>
              <a:spcBef>
                <a:spcPts val="0"/>
              </a:spcBef>
              <a:spcAft>
                <a:spcPts val="250"/>
              </a:spcAft>
              <a:buClrTx/>
              <a:buSzTx/>
              <a:buFont typeface="Arial" pitchFamily="34" charset="0"/>
              <a:buNone/>
              <a:tabLst/>
              <a:defRPr/>
            </a:pPr>
            <a:r>
              <a:rPr lang="en-US" sz="3000" i="1" spc="-38" dirty="0" smtClean="0"/>
              <a:t>Recently</a:t>
            </a:r>
            <a:r>
              <a:rPr lang="en-US" sz="3000" i="1" spc="-38" baseline="0" dirty="0" smtClean="0"/>
              <a:t> added features provide increased functionality and value to Azure storage. </a:t>
            </a:r>
            <a:endParaRPr lang="en-US" sz="4000" dirty="0" smtClean="0"/>
          </a:p>
          <a:p>
            <a:endParaRPr lang="en-US" sz="900" dirty="0" smtClean="0"/>
          </a:p>
          <a:p>
            <a:r>
              <a:rPr lang="en-US" sz="900" b="1" dirty="0" smtClean="0"/>
              <a:t>Speaking Points:</a:t>
            </a:r>
          </a:p>
          <a:p>
            <a:endParaRPr lang="en-US" sz="900" dirty="0" smtClean="0"/>
          </a:p>
          <a:p>
            <a:r>
              <a:rPr lang="en-US" b="1" dirty="0" smtClean="0"/>
              <a:t>Shared Access Signatures (Signed URLs) for Tables and Queues</a:t>
            </a:r>
            <a:r>
              <a:rPr lang="en-US" dirty="0" smtClean="0"/>
              <a:t> – similar to the Shared Access Signature feature previously available for Blobs, this allows account owners to issue URL access to specific resources such as tables, table ranges, queues, blobs and containers while specifying granular sets of permissions. In addition, there are some smaller improvements to Shared Access Signatures for Blobs</a:t>
            </a:r>
          </a:p>
          <a:p>
            <a:endParaRPr lang="en-US" dirty="0" smtClean="0"/>
          </a:p>
          <a:p>
            <a:r>
              <a:rPr lang="en-US" b="1" dirty="0" smtClean="0"/>
              <a:t>Expanded Blob Copy</a:t>
            </a:r>
            <a:r>
              <a:rPr lang="en-US" dirty="0" smtClean="0"/>
              <a:t> – For Blobs, we now support copying blobs between storage accounts and copy blob (even within accounts) is performed as an asynchronous operation. This is available in the new version, but will only work if the destination storage account was created on or after June 7, 2012. Of course, Copy Blob operations within the same account will continue to work for all accounts</a:t>
            </a:r>
          </a:p>
          <a:p>
            <a:endParaRPr lang="en-US" dirty="0" smtClean="0"/>
          </a:p>
          <a:p>
            <a:r>
              <a:rPr lang="en-US" b="1" dirty="0" smtClean="0"/>
              <a:t>Improved Blob Leasing</a:t>
            </a:r>
            <a:r>
              <a:rPr lang="en-US" dirty="0" smtClean="0"/>
              <a:t> – Leasing is now available for blob containers, and allows infinite lease duration. In addition, lease durations between 15-60 seconds are also supported. Changing the lease id (in order to rotate the lease-id across your components) is now supported</a:t>
            </a:r>
          </a:p>
          <a:p>
            <a:endParaRPr lang="en-US" dirty="0" smtClean="0"/>
          </a:p>
          <a:p>
            <a:r>
              <a:rPr lang="en-US" b="1" dirty="0" smtClean="0"/>
              <a:t>Introducing Locally Redundant Storage</a:t>
            </a:r>
            <a:r>
              <a:rPr lang="en-US" dirty="0" smtClean="0"/>
              <a:t> - Storage users are now able turn off geo-replication by choosing </a:t>
            </a:r>
            <a:r>
              <a:rPr lang="en-US" dirty="0" smtClean="0">
                <a:hlinkClick r:id="rId3"/>
              </a:rPr>
              <a:t>Locally Redundant Storage (LRS)</a:t>
            </a:r>
            <a:r>
              <a:rPr lang="en-US" dirty="0" smtClean="0"/>
              <a:t>. LRS provides highly durable and available storage within a single location (sub region). </a:t>
            </a:r>
          </a:p>
          <a:p>
            <a:endParaRPr lang="en-US" dirty="0" smtClean="0"/>
          </a:p>
          <a:p>
            <a:r>
              <a:rPr lang="en-US" b="1" dirty="0" smtClean="0"/>
              <a:t>Choosing Geo Redundant Storage or Locally Redundant Storage</a:t>
            </a:r>
            <a:r>
              <a:rPr lang="en-US" dirty="0" smtClean="0"/>
              <a:t> – By default storage accounts are configured for Geo Redundant Storage (GRS), meaning that Table and Blob data is replicated both within the primary location and also to a location hundreds of miles away (geo-replication). As detailed in this </a:t>
            </a:r>
            <a:r>
              <a:rPr lang="en-US" dirty="0" smtClean="0">
                <a:hlinkClick r:id="rId3"/>
              </a:rPr>
              <a:t>blog post</a:t>
            </a:r>
            <a:r>
              <a:rPr lang="en-US" dirty="0" smtClean="0"/>
              <a:t>, using LRS may be preferable in certain scenarios, and is available at a 23-34% discount compared to GRS. The price of GRS remains unchanged. Please note that a one-time bandwidth charge will apply if you choose to re-enable GRS after switching to LRS. </a:t>
            </a:r>
          </a:p>
          <a:p>
            <a:endParaRPr lang="en-US" dirty="0" smtClean="0"/>
          </a:p>
          <a:p>
            <a:r>
              <a:rPr lang="en-US" b="1" dirty="0" smtClean="0"/>
              <a:t>Configuration of Storage Analytics </a:t>
            </a:r>
            <a:r>
              <a:rPr lang="en-US" dirty="0" smtClean="0"/>
              <a:t>– While our analytics features (metrics and logging) have been available since last summer, configuring them required the user to call the REST API. In the new </a:t>
            </a:r>
            <a:r>
              <a:rPr lang="en-US" dirty="0" smtClean="0">
                <a:hlinkClick r:id="rId4"/>
              </a:rPr>
              <a:t>management portal</a:t>
            </a:r>
            <a:r>
              <a:rPr lang="en-US" dirty="0" smtClean="0"/>
              <a:t>, users can easily configure these features. </a:t>
            </a:r>
          </a:p>
          <a:p>
            <a:endParaRPr lang="en-US" dirty="0" smtClean="0"/>
          </a:p>
          <a:p>
            <a:r>
              <a:rPr lang="en-US" b="1" dirty="0" smtClean="0"/>
              <a:t>Monitoring Storage Metrics</a:t>
            </a:r>
            <a:r>
              <a:rPr lang="en-US" dirty="0" smtClean="0"/>
              <a:t> – Storage users can now also monitor any desired set of metrics tracked in your account </a:t>
            </a:r>
            <a:r>
              <a:rPr lang="en-US" dirty="0" smtClean="0">
                <a:hlinkClick r:id="rId4"/>
              </a:rPr>
              <a:t>via the management portal</a:t>
            </a:r>
            <a:endParaRPr lang="en-US" dirty="0" smtClean="0"/>
          </a:p>
          <a:p>
            <a:endParaRPr lang="en-US" sz="900" dirty="0" smtClean="0"/>
          </a:p>
          <a:p>
            <a:endParaRPr lang="en-US" sz="900" dirty="0" smtClean="0"/>
          </a:p>
          <a:p>
            <a:r>
              <a:rPr lang="en-US" sz="900" b="1" dirty="0" smtClean="0"/>
              <a:t>Notes:</a:t>
            </a:r>
          </a:p>
          <a:p>
            <a:endParaRPr lang="en-US" b="1" dirty="0" smtClean="0"/>
          </a:p>
          <a:p>
            <a:endParaRPr lang="en-US" b="1" dirty="0" smtClean="0"/>
          </a:p>
          <a:p>
            <a:endParaRPr lang="en-US" dirty="0" smtClean="0"/>
          </a:p>
          <a:p>
            <a:endParaRPr lang="en-US" dirty="0" smtClean="0"/>
          </a:p>
          <a:p>
            <a:endParaRPr lang="en-US" dirty="0" smtClean="0"/>
          </a:p>
          <a:p>
            <a:endParaRPr lang="en-US" smtClean="0"/>
          </a:p>
          <a:p>
            <a:endParaRPr lang="en-US" dirty="0"/>
          </a:p>
        </p:txBody>
      </p:sp>
      <p:sp>
        <p:nvSpPr>
          <p:cNvPr id="4" name="Slide Number Placeholder 3"/>
          <p:cNvSpPr>
            <a:spLocks noGrp="1"/>
          </p:cNvSpPr>
          <p:nvPr>
            <p:ph type="sldNum" sz="quarter" idx="10"/>
          </p:nvPr>
        </p:nvSpPr>
        <p:spPr/>
        <p:txBody>
          <a:bodyPr/>
          <a:lstStyle/>
          <a:p>
            <a:fld id="{94A25E58-20C3-47A2-B67C-8A1FCB5D4422}"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3246394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1" dirty="0" smtClean="0"/>
              <a:t>Slide Objective</a:t>
            </a:r>
          </a:p>
          <a:p>
            <a:pPr marL="171450" indent="-171450">
              <a:buFont typeface="Arial" pitchFamily="34" charset="0"/>
              <a:buChar char="•"/>
            </a:pPr>
            <a:r>
              <a:rPr lang="en-US" dirty="0" smtClean="0"/>
              <a:t>Describe security principles</a:t>
            </a:r>
            <a:endParaRPr lang="en-US" baseline="0" dirty="0" smtClean="0"/>
          </a:p>
          <a:p>
            <a:pPr marL="171450" indent="-171450">
              <a:buFont typeface="Arial" pitchFamily="34" charset="0"/>
              <a:buChar char="•"/>
            </a:pPr>
            <a:endParaRPr lang="en-US" baseline="0" dirty="0" smtClean="0"/>
          </a:p>
          <a:p>
            <a:pPr marL="0" indent="0">
              <a:buFont typeface="Arial" pitchFamily="34" charset="0"/>
              <a:buNone/>
            </a:pPr>
            <a:r>
              <a:rPr lang="en-US" b="1" baseline="0" dirty="0" smtClean="0"/>
              <a:t>Speaking notes</a:t>
            </a:r>
          </a:p>
          <a:p>
            <a:pPr marL="171450" indent="-171450">
              <a:buFont typeface="Arial" pitchFamily="34" charset="0"/>
              <a:buChar char="•"/>
            </a:pPr>
            <a:r>
              <a:rPr lang="en-US" b="0" baseline="0" dirty="0" smtClean="0"/>
              <a:t>Simple shared secret security</a:t>
            </a:r>
          </a:p>
          <a:p>
            <a:pPr marL="171450" indent="-171450">
              <a:buFont typeface="Arial" pitchFamily="34" charset="0"/>
              <a:buChar char="•"/>
            </a:pPr>
            <a:r>
              <a:rPr lang="en-US" b="0" baseline="0" dirty="0" smtClean="0"/>
              <a:t>Can use HTTP or HTTPS to access</a:t>
            </a:r>
          </a:p>
          <a:p>
            <a:pPr marL="384431" lvl="1" indent="-171450">
              <a:buFont typeface="Arial" pitchFamily="34" charset="0"/>
              <a:buChar char="•"/>
            </a:pPr>
            <a:r>
              <a:rPr lang="en-US" b="0" baseline="0" dirty="0" smtClean="0"/>
              <a:t>Use HTTP for public content</a:t>
            </a:r>
          </a:p>
          <a:p>
            <a:pPr marL="384431" lvl="1" indent="-171450">
              <a:buFont typeface="Arial" pitchFamily="34" charset="0"/>
              <a:buChar char="•"/>
            </a:pPr>
            <a:r>
              <a:rPr lang="en-US" b="0" baseline="0" dirty="0" smtClean="0"/>
              <a:t>Use HTTPS for secure content (i.e. where using es or Shared Access Signatures)</a:t>
            </a:r>
          </a:p>
          <a:p>
            <a:pPr marL="171450" lvl="0" indent="-171450">
              <a:buFont typeface="Arial" pitchFamily="34" charset="0"/>
              <a:buChar char="•"/>
            </a:pPr>
            <a:endParaRPr lang="en-US" b="0" baseline="0" dirty="0" smtClean="0"/>
          </a:p>
          <a:p>
            <a:pPr marL="171450" lvl="0" indent="-171450">
              <a:buFont typeface="Arial" pitchFamily="34" charset="0"/>
              <a:buChar char="•"/>
            </a:pPr>
            <a:r>
              <a:rPr lang="en-US" b="0" baseline="0" dirty="0" smtClean="0"/>
              <a:t>Two 512bit keys</a:t>
            </a:r>
          </a:p>
          <a:p>
            <a:pPr marL="384431" lvl="1" indent="-171450">
              <a:buFont typeface="Arial" pitchFamily="34" charset="0"/>
              <a:buChar char="•"/>
            </a:pPr>
            <a:r>
              <a:rPr lang="en-US" b="0" baseline="0" dirty="0" smtClean="0"/>
              <a:t>Keys used to sign priv requests</a:t>
            </a:r>
          </a:p>
          <a:p>
            <a:pPr marL="384431" lvl="1" indent="-171450">
              <a:buFont typeface="Arial" pitchFamily="34" charset="0"/>
              <a:buChar char="•"/>
            </a:pPr>
            <a:r>
              <a:rPr lang="en-US" b="0" baseline="0" dirty="0" smtClean="0"/>
              <a:t>Two keys supports rolling of keys</a:t>
            </a:r>
          </a:p>
          <a:p>
            <a:pPr marL="499520" lvl="2" indent="-171450">
              <a:buFont typeface="Arial" pitchFamily="34" charset="0"/>
              <a:buChar char="•"/>
            </a:pPr>
            <a:r>
              <a:rPr lang="en-US" b="0" baseline="0" dirty="0" smtClean="0"/>
              <a:t>E.g. if one key is compromised can use the second key while first is regenerated</a:t>
            </a:r>
          </a:p>
          <a:p>
            <a:pPr marL="499520" lvl="2" indent="-171450">
              <a:buFont typeface="Arial" pitchFamily="34" charset="0"/>
              <a:buChar char="•"/>
            </a:pPr>
            <a:endParaRPr lang="en-US" b="0" baseline="0" dirty="0" smtClean="0"/>
          </a:p>
          <a:p>
            <a:pPr marL="171450" lvl="0" indent="-171450">
              <a:buFont typeface="Arial" pitchFamily="34" charset="0"/>
              <a:buChar char="•"/>
            </a:pPr>
            <a:r>
              <a:rPr lang="en-US" b="0" baseline="0" dirty="0" smtClean="0"/>
              <a:t>More on SAS’s soon</a:t>
            </a:r>
          </a:p>
          <a:p>
            <a:pPr marL="0" indent="0">
              <a:buFont typeface="Arial" pitchFamily="34" charset="0"/>
              <a:buNone/>
            </a:pPr>
            <a:endParaRPr lang="en-US" b="0" baseline="0" dirty="0" smtClean="0"/>
          </a:p>
          <a:p>
            <a:pPr marL="0" indent="0">
              <a:buFont typeface="Arial" pitchFamily="34" charset="0"/>
              <a:buNone/>
            </a:pPr>
            <a:r>
              <a:rPr lang="en-US" b="1" baseline="0" dirty="0" smtClean="0"/>
              <a:t>Notes</a:t>
            </a:r>
          </a:p>
          <a:p>
            <a:pPr marL="0" indent="0">
              <a:buFont typeface="Arial" pitchFamily="34" charset="0"/>
              <a:buNone/>
            </a:pPr>
            <a:r>
              <a:rPr lang="en-US" b="0" baseline="0" dirty="0" smtClean="0"/>
              <a:t>More on Security on Day 3</a:t>
            </a:r>
          </a:p>
          <a:p>
            <a:pPr marL="0" indent="0">
              <a:buFont typeface="Arial" pitchFamily="34" charset="0"/>
              <a:buNone/>
            </a:pPr>
            <a:r>
              <a:rPr lang="en-US" b="0" baseline="0" dirty="0" smtClean="0"/>
              <a:t>http://social.msdn.microsoft.com/Forums/en-US/windowsazure/thread/1e023e8d-0ff9-472e-bcc1-05400a41466c </a:t>
            </a:r>
          </a:p>
          <a:p>
            <a:pPr marL="0" indent="0">
              <a:buFont typeface="Arial" pitchFamily="34" charset="0"/>
              <a:buNone/>
            </a:pPr>
            <a:r>
              <a:rPr lang="en-US" b="0" baseline="0" dirty="0" smtClean="0"/>
              <a:t>http://blogs.msdn.com/b/usisvde/archive/2010/05/21/best-practices-for-data-storage-security-on-windows-azure.aspx</a:t>
            </a:r>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2292919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t>Slide Objectives</a:t>
            </a:r>
          </a:p>
          <a:p>
            <a:pPr marL="171450" indent="-171450">
              <a:buFont typeface="Arial" pitchFamily="34" charset="0"/>
              <a:buChar char="•"/>
            </a:pPr>
            <a:r>
              <a:rPr lang="en-US" b="0" dirty="0" smtClean="0"/>
              <a:t>Understand each of the storage types at a high level</a:t>
            </a:r>
          </a:p>
          <a:p>
            <a:endParaRPr lang="en-US" b="0" dirty="0" smtClean="0"/>
          </a:p>
          <a:p>
            <a:r>
              <a:rPr lang="en-US" b="1" dirty="0" smtClean="0"/>
              <a:t>Speaker Notes</a:t>
            </a:r>
          </a:p>
          <a:p>
            <a:r>
              <a:rPr lang="en-NZ" dirty="0" smtClean="0"/>
              <a:t>The Windows Azure storage services provide storage for binary and text data, messages, and structured data in Windows Azure. The storage services include:</a:t>
            </a:r>
          </a:p>
          <a:p>
            <a:pPr marL="171450" indent="-171450">
              <a:buFont typeface="Arial" pitchFamily="34" charset="0"/>
              <a:buChar char="•"/>
            </a:pPr>
            <a:r>
              <a:rPr lang="en-NZ" dirty="0" smtClean="0"/>
              <a:t>The Blob service, for storing binary and text data</a:t>
            </a:r>
          </a:p>
          <a:p>
            <a:pPr marL="171450" indent="-171450">
              <a:buFont typeface="Arial" pitchFamily="34" charset="0"/>
              <a:buChar char="•"/>
            </a:pPr>
            <a:r>
              <a:rPr lang="en-NZ" dirty="0" smtClean="0"/>
              <a:t>The Queue service, for storing messages that may be accessed by a client</a:t>
            </a:r>
          </a:p>
          <a:p>
            <a:pPr marL="171450" indent="-171450">
              <a:buFont typeface="Arial" pitchFamily="34" charset="0"/>
              <a:buChar char="•"/>
            </a:pPr>
            <a:r>
              <a:rPr lang="en-NZ" dirty="0" smtClean="0"/>
              <a:t>The Table service, for structured storage for non-relational data</a:t>
            </a:r>
          </a:p>
          <a:p>
            <a:pPr marL="171450" indent="-171450">
              <a:buFont typeface="Arial" pitchFamily="34" charset="0"/>
              <a:buChar char="•"/>
            </a:pPr>
            <a:r>
              <a:rPr lang="en-NZ" dirty="0" smtClean="0"/>
              <a:t>Windows Azure drives, for mounting an NTFS volume accessible to code running in your Windows Azure service</a:t>
            </a:r>
            <a:br>
              <a:rPr lang="en-NZ" dirty="0" smtClean="0"/>
            </a:br>
            <a:endParaRPr lang="en-NZ" dirty="0" smtClean="0"/>
          </a:p>
          <a:p>
            <a:r>
              <a:rPr lang="en-NZ" dirty="0" smtClean="0"/>
              <a:t>Programmatic access to the Blob, Queue, and Table services is available via the Windows Azure Managed Library and the Windows Azure storage services REST API</a:t>
            </a:r>
          </a:p>
          <a:p>
            <a:endParaRPr lang="en-US" b="1" dirty="0" smtClean="0"/>
          </a:p>
          <a:p>
            <a:r>
              <a:rPr lang="en-US" b="1" dirty="0" smtClean="0"/>
              <a:t>Notes</a:t>
            </a:r>
          </a:p>
          <a:p>
            <a:r>
              <a:rPr lang="en-US" b="0" dirty="0" smtClean="0"/>
              <a:t>http://blogs.msdn.com/b/windowsazurestorage/archive/2010/03/28/windows-azure-storage-resources.aspx</a:t>
            </a:r>
          </a:p>
          <a:p>
            <a:endParaRPr lang="en-US" dirty="0"/>
          </a:p>
        </p:txBody>
      </p:sp>
      <p:sp>
        <p:nvSpPr>
          <p:cNvPr id="4" name="Slide Number Placeholder 3"/>
          <p:cNvSpPr>
            <a:spLocks noGrp="1"/>
          </p:cNvSpPr>
          <p:nvPr>
            <p:ph type="sldNum" sz="quarter" idx="10"/>
          </p:nvPr>
        </p:nvSpPr>
        <p:spPr/>
        <p:txBody>
          <a:bodyPr/>
          <a:lstStyle/>
          <a:p>
            <a:fld id="{97F3309C-40B0-400F-9DDF-37D5F192F07E}"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9556547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 Id="rId4" Type="http://schemas.microsoft.com/office/2007/relationships/hdphoto" Target="../media/hdphoto1.wdp"/></Relationships>
</file>

<file path=ppt/slideLayouts/_rels/slideLayout10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5.xml"/><Relationship Id="rId4" Type="http://schemas.microsoft.com/office/2007/relationships/hdphoto" Target="../media/hdphoto2.wdp"/></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5.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5.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6.xml"/><Relationship Id="rId4" Type="http://schemas.microsoft.com/office/2007/relationships/hdphoto" Target="../media/hdphoto2.wdp"/></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6.xml"/><Relationship Id="rId4" Type="http://schemas.microsoft.com/office/2007/relationships/hdphoto" Target="../media/hdphoto1.wdp"/></Relationships>
</file>

<file path=ppt/slideLayouts/_rels/slideLayout1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6.xml"/><Relationship Id="rId4" Type="http://schemas.microsoft.com/office/2007/relationships/hdphoto" Target="../media/hdphoto2.wdp"/></Relationships>
</file>

<file path=ppt/slideLayouts/_rels/slideLayout1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6.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6.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7.xml"/><Relationship Id="rId4" Type="http://schemas.microsoft.com/office/2007/relationships/hdphoto" Target="../media/hdphoto2.wdp"/></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7.xml"/><Relationship Id="rId4" Type="http://schemas.microsoft.com/office/2007/relationships/hdphoto" Target="../media/hdphoto1.wdp"/></Relationships>
</file>

<file path=ppt/slideLayouts/_rels/slideLayout14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7.xml"/><Relationship Id="rId4" Type="http://schemas.microsoft.com/office/2007/relationships/hdphoto" Target="../media/hdphoto2.wdp"/></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7.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15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7.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5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8.xml"/><Relationship Id="rId4" Type="http://schemas.microsoft.com/office/2007/relationships/hdphoto" Target="../media/hdphoto2.wdp"/></Relationships>
</file>

<file path=ppt/slideLayouts/_rels/slideLayout15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8.xml"/><Relationship Id="rId4" Type="http://schemas.microsoft.com/office/2007/relationships/hdphoto" Target="../media/hdphoto1.wdp"/></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8.xml"/><Relationship Id="rId4" Type="http://schemas.microsoft.com/office/2007/relationships/hdphoto" Target="../media/hdphoto2.wdp"/></Relationships>
</file>

<file path=ppt/slideLayouts/_rels/slideLayout17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Master" Target="../slideMasters/slideMaster8.xml"/></Relationships>
</file>

<file path=ppt/slideLayouts/_rels/slideLayout17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8.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8.xml"/></Relationships>
</file>

<file path=ppt/slideLayouts/_rels/slideLayout17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8.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7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9.xml"/><Relationship Id="rId4" Type="http://schemas.microsoft.com/office/2007/relationships/hdphoto" Target="../media/hdphoto2.wdp"/></Relationships>
</file>

<file path=ppt/slideLayouts/_rels/slideLayout17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9.xml"/><Relationship Id="rId4" Type="http://schemas.microsoft.com/office/2007/relationships/hdphoto" Target="../media/hdphoto1.wdp"/></Relationships>
</file>

<file path=ppt/slideLayouts/_rels/slideLayout17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9.xml"/><Relationship Id="rId4" Type="http://schemas.microsoft.com/office/2007/relationships/hdphoto" Target="../media/hdphoto2.wdp"/></Relationships>
</file>

<file path=ppt/slideLayouts/_rels/slideLayout19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Master" Target="../slideMasters/slideMaster9.xml"/></Relationships>
</file>

<file path=ppt/slideLayouts/_rels/slideLayout19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9.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9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9.xml"/></Relationships>
</file>

<file path=ppt/slideLayouts/_rels/slideLayout19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9.xml"/></Relationships>
</file>

<file path=ppt/slideLayouts/_rels/slideLayout19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9.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19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10.xml"/><Relationship Id="rId4" Type="http://schemas.microsoft.com/office/2007/relationships/hdphoto" Target="../media/hdphoto2.wdp"/></Relationships>
</file>

<file path=ppt/slideLayouts/_rels/slideLayout19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0.xml"/><Relationship Id="rId4" Type="http://schemas.microsoft.com/office/2007/relationships/hdphoto" Target="../media/hdphoto1.wdp"/></Relationships>
</file>

<file path=ppt/slideLayouts/_rels/slideLayout19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0.xml"/></Relationships>
</file>

<file path=ppt/slideLayouts/_rels/slideLayout19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10.xml"/><Relationship Id="rId4" Type="http://schemas.microsoft.com/office/2007/relationships/hdphoto" Target="../media/hdphoto2.wdp"/></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Master" Target="../slideMasters/slideMaster10.xml"/></Relationships>
</file>

<file path=ppt/slideLayouts/_rels/slideLayout2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10.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2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0.xml"/></Relationships>
</file>

<file path=ppt/slideLayouts/_rels/slideLayout2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0.xml"/></Relationships>
</file>

<file path=ppt/slideLayouts/_rels/slideLayout2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10.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2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11.xml"/><Relationship Id="rId4" Type="http://schemas.microsoft.com/office/2007/relationships/hdphoto" Target="../media/hdphoto2.wdp"/></Relationships>
</file>

<file path=ppt/slideLayouts/_rels/slideLayout2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1.xml"/><Relationship Id="rId4" Type="http://schemas.microsoft.com/office/2007/relationships/hdphoto" Target="../media/hdphoto1.wdp"/></Relationships>
</file>

<file path=ppt/slideLayouts/_rels/slideLayout2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1.xml"/></Relationships>
</file>

<file path=ppt/slideLayouts/_rels/slideLayout2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1.xml"/></Relationships>
</file>

<file path=ppt/slideLayouts/_rels/slideLayout2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1.xml"/></Relationships>
</file>

<file path=ppt/slideLayouts/_rels/slideLayout2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1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Master" Target="../slideMasters/slideMaster11.xml"/><Relationship Id="rId4" Type="http://schemas.microsoft.com/office/2007/relationships/hdphoto" Target="../media/hdphoto2.wdp"/></Relationships>
</file>

<file path=ppt/slideLayouts/_rels/slideLayout2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Master" Target="../slideMasters/slideMaster1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11.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2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1.xml"/></Relationships>
</file>

<file path=ppt/slideLayouts/_rels/slideLayout2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1.xml"/></Relationships>
</file>

<file path=ppt/slideLayouts/_rels/slideLayout2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11.xml"/><Relationship Id="rId6" Type="http://schemas.microsoft.com/office/2007/relationships/hdphoto" Target="../media/hdphoto2.wdp"/><Relationship Id="rId5" Type="http://schemas.openxmlformats.org/officeDocument/2006/relationships/image" Target="../media/image17.png"/><Relationship Id="rId4" Type="http://schemas.microsoft.com/office/2007/relationships/hdphoto" Target="../media/hdphoto3.wdp"/></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62042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alkin Slide - Paris, Franc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1800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1"/>
            <a:ext cx="11151917" cy="757131"/>
          </a:xfrm>
        </p:spPr>
        <p:txBody>
          <a:bodyPr/>
          <a:lstStyle>
            <a:lvl1pPr>
              <a:defRPr sz="55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1" baseline="0">
                <a:gradFill>
                  <a:gsLst>
                    <a:gs pos="0">
                      <a:srgbClr val="595959"/>
                    </a:gs>
                    <a:gs pos="86000">
                      <a:srgbClr val="595959"/>
                    </a:gs>
                  </a:gsLst>
                  <a:lin ang="5400000" scaled="0"/>
                </a:gradFill>
              </a:defRPr>
            </a:lvl2pPr>
            <a:lvl3pPr marL="1258836" indent="-403208">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896" indent="-34606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432" indent="-336536">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3150011526"/>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49" y="2234114"/>
            <a:ext cx="8375702"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249" y="4612342"/>
            <a:ext cx="5455754"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3520251423"/>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001011171"/>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799"/>
            <a:ext cx="11151917"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110545352"/>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999308927"/>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266796"/>
            <a:ext cx="5486400"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689422711"/>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700432096"/>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517532784"/>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4709" y="3417661"/>
            <a:ext cx="6947121"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1829294743"/>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288514356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Walkin Slide - Frankfurt, Germany">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18144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Tree>
    <p:extLst>
      <p:ext uri="{BB962C8B-B14F-4D97-AF65-F5344CB8AC3E}">
        <p14:creationId xmlns:p14="http://schemas.microsoft.com/office/powerpoint/2010/main" val="2581752829"/>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451310212"/>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5673"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1555096798"/>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5072"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1597989940"/>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1905000"/>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3951" y="6338048"/>
            <a:ext cx="2507214" cy="291353"/>
          </a:xfrm>
          <a:prstGeom prst="rect">
            <a:avLst/>
          </a:prstGeom>
        </p:spPr>
      </p:pic>
    </p:spTree>
    <p:extLst>
      <p:ext uri="{BB962C8B-B14F-4D97-AF65-F5344CB8AC3E}">
        <p14:creationId xmlns:p14="http://schemas.microsoft.com/office/powerpoint/2010/main" val="2491878894"/>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2299" y="3140274"/>
            <a:ext cx="3547400" cy="577452"/>
          </a:xfrm>
          <a:prstGeom prst="rect">
            <a:avLst/>
          </a:prstGeom>
          <a:noFill/>
          <a:ln>
            <a:noFill/>
          </a:ln>
        </p:spPr>
      </p:pic>
      <p:sp>
        <p:nvSpPr>
          <p:cNvPr id="3" name="Text Box 3"/>
          <p:cNvSpPr txBox="1">
            <a:spLocks noChangeArrowheads="1"/>
          </p:cNvSpPr>
          <p:nvPr userDrawn="1"/>
        </p:nvSpPr>
        <p:spPr bwMode="blackWhite">
          <a:xfrm>
            <a:off x="508001" y="6083573"/>
            <a:ext cx="1117600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rgbClr val="FFFFFF">
                    <a:alpha val="99000"/>
                  </a:srgbClr>
                </a:solidFill>
                <a:cs typeface="Arial" charset="0"/>
              </a:rPr>
              <a:t>© 2011 Microsoft Corporation. All rights reserved. Microsoft, Windows, Windows Vista and other product names are or may be registered trademarks and/or trademarks in the U.S. and/or other countries.</a:t>
            </a:r>
          </a:p>
          <a:p>
            <a:pPr algn="ctr" defTabSz="914099" eaLnBrk="0" hangingPunct="0"/>
            <a:r>
              <a:rPr lang="en-US" sz="700" dirty="0">
                <a:solidFill>
                  <a:srgbClr val="FFFFFF">
                    <a:alpha val="99000"/>
                  </a:srgbClr>
                </a:soli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656167565"/>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1"/>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7" y="4343400"/>
            <a:ext cx="7515594"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1"/>
            <a:ext cx="1596068"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1417537627"/>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61117970"/>
      </p:ext>
    </p:extLst>
  </p:cSld>
  <p:clrMapOvr>
    <a:masterClrMapping/>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771061822"/>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1_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2"/>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8" y="4343402"/>
            <a:ext cx="7515594" cy="443199"/>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2"/>
            <a:ext cx="1596068" cy="268367"/>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50" y="228601"/>
            <a:ext cx="2498478" cy="290339"/>
          </a:xfrm>
          <a:prstGeom prst="rect">
            <a:avLst/>
          </a:prstGeom>
        </p:spPr>
      </p:pic>
    </p:spTree>
    <p:extLst>
      <p:ext uri="{BB962C8B-B14F-4D97-AF65-F5344CB8AC3E}">
        <p14:creationId xmlns:p14="http://schemas.microsoft.com/office/powerpoint/2010/main" val="22256291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1344" y="3452039"/>
            <a:ext cx="6486922" cy="2002536"/>
          </a:xfrm>
        </p:spPr>
        <p:txBody>
          <a:bodyPr vert="horz" wrap="square" lIns="0" tIns="0" rIns="0" bIns="0" rtlCol="0" anchor="ctr" anchorCtr="0">
            <a:noAutofit/>
          </a:bodyPr>
          <a:lstStyle>
            <a:lvl1pPr algn="l" defTabSz="914287" rtl="0" eaLnBrk="1" latinLnBrk="0" hangingPunct="1">
              <a:lnSpc>
                <a:spcPct val="90000"/>
              </a:lnSpc>
              <a:spcBef>
                <a:spcPct val="0"/>
              </a:spcBef>
              <a:buNone/>
              <a:defRPr lang="en-US" sz="6000" b="0" kern="1200" cap="none" spc="-100" baseline="0" dirty="0">
                <a:ln w="3175">
                  <a:noFill/>
                </a:ln>
                <a:solidFill>
                  <a:schemeClr val="tx1">
                    <a:alpha val="99000"/>
                  </a:schemeClr>
                </a:solidFill>
                <a:effectLst/>
                <a:latin typeface="Segoe UI Light" pitchFamily="34" charset="0"/>
                <a:ea typeface="+mn-ea"/>
                <a:cs typeface="Arial" charset="0"/>
              </a:defRPr>
            </a:lvl1pPr>
          </a:lstStyle>
          <a:p>
            <a:pPr lvl="0"/>
            <a:r>
              <a:rPr lang="en-US" dirty="0" smtClean="0"/>
              <a:t>Title Here</a:t>
            </a:r>
            <a:endParaRPr lang="en-US" dirty="0"/>
          </a:p>
        </p:txBody>
      </p:sp>
      <p:sp>
        <p:nvSpPr>
          <p:cNvPr id="5" name="Text Placeholder 4"/>
          <p:cNvSpPr>
            <a:spLocks noGrp="1"/>
          </p:cNvSpPr>
          <p:nvPr>
            <p:ph type="body" sz="quarter" idx="12" hasCustomPrompt="1"/>
          </p:nvPr>
        </p:nvSpPr>
        <p:spPr>
          <a:xfrm>
            <a:off x="521346" y="5482008"/>
            <a:ext cx="6484786" cy="906403"/>
          </a:xfrm>
        </p:spPr>
        <p:txBody>
          <a:bodyPr vert="horz" wrap="square" lIns="0" tIns="0" rIns="0" bIns="0" rtlCol="0">
            <a:spAutoFit/>
          </a:bodyPr>
          <a:lstStyle>
            <a:lvl1pPr marL="0" indent="0">
              <a:buNone/>
              <a:defRPr lang="en-US" sz="1900" kern="1200" dirty="0">
                <a:solidFill>
                  <a:schemeClr val="tx1">
                    <a:alpha val="99000"/>
                  </a:schemeClr>
                </a:solidFill>
                <a:latin typeface="+mn-lt"/>
                <a:ea typeface="+mn-ea"/>
                <a:cs typeface="+mn-cs"/>
              </a:defRPr>
            </a:lvl1pPr>
          </a:lstStyle>
          <a:p>
            <a:pPr lvl="0"/>
            <a:r>
              <a:rPr lang="en-US" dirty="0" smtClean="0"/>
              <a:t>Name</a:t>
            </a:r>
          </a:p>
          <a:p>
            <a:pPr lvl="0"/>
            <a:r>
              <a:rPr lang="en-US" dirty="0" smtClean="0"/>
              <a:t>Title</a:t>
            </a:r>
          </a:p>
          <a:p>
            <a:pPr lvl="0"/>
            <a:r>
              <a:rPr lang="en-US" dirty="0" smtClean="0"/>
              <a:t>Microsoft Corporation</a:t>
            </a:r>
          </a:p>
        </p:txBody>
      </p:sp>
    </p:spTree>
    <p:extLst>
      <p:ext uri="{BB962C8B-B14F-4D97-AF65-F5344CB8AC3E}">
        <p14:creationId xmlns:p14="http://schemas.microsoft.com/office/powerpoint/2010/main" val="34307740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49" y="2234114"/>
            <a:ext cx="8375702"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249" y="4612342"/>
            <a:ext cx="5455754"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1900273881"/>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173587095"/>
      </p:ext>
    </p:extLst>
  </p:cSld>
  <p:clrMapOvr>
    <a:masterClrMapping/>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799"/>
            <a:ext cx="11151917"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561614827"/>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173630749"/>
      </p:ext>
    </p:extLst>
  </p:cSld>
  <p:clrMapOvr>
    <a:masterClrMapping/>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266796"/>
            <a:ext cx="5486400"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436379895"/>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825006348"/>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64971157"/>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4709" y="3417661"/>
            <a:ext cx="6947121"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4202674995"/>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773083826"/>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Tree>
    <p:extLst>
      <p:ext uri="{BB962C8B-B14F-4D97-AF65-F5344CB8AC3E}">
        <p14:creationId xmlns:p14="http://schemas.microsoft.com/office/powerpoint/2010/main" val="2538507538"/>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7" y="1883486"/>
            <a:ext cx="6859786" cy="1846660"/>
          </a:xfrm>
        </p:spPr>
        <p:txBody>
          <a:bodyPr anchor="b" anchorCtr="0"/>
          <a:lstStyle>
            <a:lvl1pPr>
              <a:defRPr kumimoji="0" lang="en-US" sz="6700" b="0" i="0" u="none" strike="noStrike" kern="1200" cap="none" spc="-120" normalizeH="0" baseline="0" dirty="0">
                <a:ln w="3175">
                  <a:noFill/>
                </a:ln>
                <a:solidFill>
                  <a:schemeClr val="tx1">
                    <a:alpha val="99000"/>
                  </a:schemeClr>
                </a:solidFill>
                <a:effectLst/>
                <a:uLnTx/>
                <a:uFillTx/>
                <a:latin typeface="Segoe UI Light"/>
                <a:ea typeface="+mn-ea"/>
                <a:cs typeface="Arial" charset="0"/>
              </a:defRPr>
            </a:lvl1pPr>
          </a:lstStyle>
          <a:p>
            <a:pPr marL="0" lvl="0" indent="0" algn="l" defTabSz="914287" rtl="0" eaLnBrk="1" latinLnBrk="0" hangingPunct="1">
              <a:lnSpc>
                <a:spcPct val="90000"/>
              </a:lnSpc>
              <a:spcBef>
                <a:spcPct val="20000"/>
              </a:spcBef>
              <a:buSzPct val="80000"/>
              <a:buFont typeface="Arial" pitchFamily="34" charset="0"/>
              <a:buNone/>
            </a:pPr>
            <a:r>
              <a:rPr lang="en-US" dirty="0" smtClean="0"/>
              <a:t>Click to edit title style</a:t>
            </a:r>
            <a:endParaRPr lang="en-US" dirty="0"/>
          </a:p>
        </p:txBody>
      </p:sp>
    </p:spTree>
    <p:extLst>
      <p:ext uri="{BB962C8B-B14F-4D97-AF65-F5344CB8AC3E}">
        <p14:creationId xmlns:p14="http://schemas.microsoft.com/office/powerpoint/2010/main" val="2158217687"/>
      </p:ext>
    </p:extLst>
  </p:cSld>
  <p:clrMapOvr>
    <a:masterClrMapping/>
  </p:clrMapOvr>
  <p:transition>
    <p:fade/>
  </p:transition>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1298853460"/>
      </p:ext>
    </p:extLst>
  </p:cSld>
  <p:clrMapOvr>
    <a:masterClrMapping/>
  </p:clrMapOvr>
  <p:transition>
    <p:fade/>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5673"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3524200539"/>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5072"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1034536809"/>
      </p:ext>
    </p:extLst>
  </p:cSld>
  <p:clrMapOvr>
    <a:masterClrMapping/>
  </p:clrMapOvr>
  <p:transition>
    <p:fade/>
  </p:transition>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1905000"/>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3951" y="6338048"/>
            <a:ext cx="2507214" cy="291353"/>
          </a:xfrm>
          <a:prstGeom prst="rect">
            <a:avLst/>
          </a:prstGeom>
        </p:spPr>
      </p:pic>
    </p:spTree>
    <p:extLst>
      <p:ext uri="{BB962C8B-B14F-4D97-AF65-F5344CB8AC3E}">
        <p14:creationId xmlns:p14="http://schemas.microsoft.com/office/powerpoint/2010/main" val="218582170"/>
      </p:ext>
    </p:extLst>
  </p:cSld>
  <p:clrMapOvr>
    <a:masterClrMapping/>
  </p:clrMapOvr>
  <p:transition>
    <p:fade/>
  </p:transition>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2299" y="3140274"/>
            <a:ext cx="3547400" cy="577452"/>
          </a:xfrm>
          <a:prstGeom prst="rect">
            <a:avLst/>
          </a:prstGeom>
          <a:noFill/>
          <a:ln>
            <a:noFill/>
          </a:ln>
        </p:spPr>
      </p:pic>
      <p:sp>
        <p:nvSpPr>
          <p:cNvPr id="3" name="Text Box 3"/>
          <p:cNvSpPr txBox="1">
            <a:spLocks noChangeArrowheads="1"/>
          </p:cNvSpPr>
          <p:nvPr userDrawn="1"/>
        </p:nvSpPr>
        <p:spPr bwMode="blackWhite">
          <a:xfrm>
            <a:off x="508001" y="6083573"/>
            <a:ext cx="1117600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rgbClr val="FFFFFF">
                    <a:alpha val="99000"/>
                  </a:srgbClr>
                </a:solidFill>
                <a:cs typeface="Arial" charset="0"/>
              </a:rPr>
              <a:t>© 2011 Microsoft Corporation. All rights reserved. Microsoft, Windows, Windows Vista and other product names are or may be registered trademarks and/or trademarks in the U.S. and/or other countries.</a:t>
            </a:r>
          </a:p>
          <a:p>
            <a:pPr algn="ctr" defTabSz="914099" eaLnBrk="0" hangingPunct="0"/>
            <a:r>
              <a:rPr lang="en-US" sz="700" dirty="0">
                <a:solidFill>
                  <a:srgbClr val="FFFFFF">
                    <a:alpha val="99000"/>
                  </a:srgbClr>
                </a:soli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09013151"/>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1"/>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7" y="4343400"/>
            <a:ext cx="7515594"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1"/>
            <a:ext cx="1596068"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2352064105"/>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24224334"/>
      </p:ext>
    </p:extLst>
  </p:cSld>
  <p:clrMapOvr>
    <a:masterClrMapping/>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208180287"/>
      </p:ext>
    </p:extLst>
  </p:cSld>
  <p:clrMapOvr>
    <a:masterClrMapping/>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1_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2"/>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8" y="4343402"/>
            <a:ext cx="7515594" cy="443199"/>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2"/>
            <a:ext cx="1596068" cy="268367"/>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50" y="228601"/>
            <a:ext cx="2498478" cy="290339"/>
          </a:xfrm>
          <a:prstGeom prst="rect">
            <a:avLst/>
          </a:prstGeom>
        </p:spPr>
      </p:pic>
    </p:spTree>
    <p:extLst>
      <p:ext uri="{BB962C8B-B14F-4D97-AF65-F5344CB8AC3E}">
        <p14:creationId xmlns:p14="http://schemas.microsoft.com/office/powerpoint/2010/main" val="2424363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49" y="2234114"/>
            <a:ext cx="8375702"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249" y="4612342"/>
            <a:ext cx="5455754"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3117161803"/>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392" y="4343403"/>
            <a:ext cx="10240454" cy="461665"/>
          </a:xfrm>
        </p:spPr>
        <p:txBody>
          <a:bodyPr>
            <a:noAutofit/>
          </a:bodyPr>
          <a:lstStyle>
            <a:lvl1pPr marL="0" indent="0" algn="l">
              <a:lnSpc>
                <a:spcPct val="90000"/>
              </a:lnSpc>
              <a:spcBef>
                <a:spcPts val="0"/>
              </a:spcBef>
              <a:buNone/>
              <a:defRPr lang="en-US" sz="3600" kern="1200" spc="-71" baseline="0" dirty="0">
                <a:solidFill>
                  <a:schemeClr val="tx1">
                    <a:alpha val="99000"/>
                  </a:schemeClr>
                </a:solidFill>
                <a:latin typeface="+mj-lt"/>
                <a:ea typeface="+mn-ea"/>
                <a:cs typeface="+mn-cs"/>
              </a:defRPr>
            </a:lvl1pPr>
            <a:lvl2pPr marL="457144" indent="0" algn="ctr">
              <a:buNone/>
              <a:defRPr>
                <a:solidFill>
                  <a:schemeClr val="tx1">
                    <a:tint val="75000"/>
                  </a:schemeClr>
                </a:solidFill>
              </a:defRPr>
            </a:lvl2pPr>
            <a:lvl3pPr marL="914287" indent="0" algn="ctr">
              <a:buNone/>
              <a:defRPr>
                <a:solidFill>
                  <a:schemeClr val="tx1">
                    <a:tint val="75000"/>
                  </a:schemeClr>
                </a:solidFill>
              </a:defRPr>
            </a:lvl3pPr>
            <a:lvl4pPr marL="1371431" indent="0" algn="ctr">
              <a:buNone/>
              <a:defRPr>
                <a:solidFill>
                  <a:schemeClr val="tx1">
                    <a:tint val="75000"/>
                  </a:schemeClr>
                </a:solidFill>
              </a:defRPr>
            </a:lvl4pPr>
            <a:lvl5pPr marL="1828575" indent="0" algn="ctr">
              <a:buNone/>
              <a:defRPr>
                <a:solidFill>
                  <a:schemeClr val="tx1">
                    <a:tint val="75000"/>
                  </a:schemeClr>
                </a:solidFill>
              </a:defRPr>
            </a:lvl5pPr>
            <a:lvl6pPr marL="2285717" indent="0" algn="ctr">
              <a:buNone/>
              <a:defRPr>
                <a:solidFill>
                  <a:schemeClr val="tx1">
                    <a:tint val="75000"/>
                  </a:schemeClr>
                </a:solidFill>
              </a:defRPr>
            </a:lvl6pPr>
            <a:lvl7pPr marL="2742861" indent="0" algn="ctr">
              <a:buNone/>
              <a:defRPr>
                <a:solidFill>
                  <a:schemeClr val="tx1">
                    <a:tint val="75000"/>
                  </a:schemeClr>
                </a:solidFill>
              </a:defRPr>
            </a:lvl7pPr>
            <a:lvl8pPr marL="3200005" indent="0" algn="ctr">
              <a:buNone/>
              <a:defRPr>
                <a:solidFill>
                  <a:schemeClr val="tx1">
                    <a:tint val="75000"/>
                  </a:schemeClr>
                </a:solidFill>
              </a:defRPr>
            </a:lvl8pPr>
            <a:lvl9pPr marL="3657148" indent="0" algn="ctr">
              <a:buNone/>
              <a:defRPr>
                <a:solidFill>
                  <a:schemeClr val="tx1">
                    <a:tint val="75000"/>
                  </a:schemeClr>
                </a:solidFill>
              </a:defRPr>
            </a:lvl9pPr>
          </a:lstStyle>
          <a:p>
            <a:pPr marL="0" marR="0" lvl="0" indent="0" algn="l" defTabSz="914287"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392" y="2739679"/>
            <a:ext cx="10248393"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solidFill>
                  <a:schemeClr val="tx2">
                    <a:alpha val="99000"/>
                  </a:schemeClr>
                </a:soli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392" y="1447800"/>
            <a:ext cx="10240454" cy="914096"/>
          </a:xfrm>
        </p:spPr>
        <p:txBody>
          <a:bodyPr wrap="square" anchor="b">
            <a:noAutofit/>
          </a:bodyPr>
          <a:lstStyle>
            <a:lvl1pPr marL="0" indent="0">
              <a:buNone/>
              <a:defRPr sz="6700" spc="-151">
                <a:solidFill>
                  <a:schemeClr val="tx1">
                    <a:alpha val="99000"/>
                  </a:schemeClr>
                </a:solidFill>
              </a:defRPr>
            </a:lvl1pPr>
          </a:lstStyle>
          <a:p>
            <a:pPr lvl="0"/>
            <a:r>
              <a:rPr lang="en-US" smtClean="0"/>
              <a:t>Click to edit Master text styles</a:t>
            </a:r>
          </a:p>
        </p:txBody>
      </p:sp>
    </p:spTree>
    <p:extLst>
      <p:ext uri="{BB962C8B-B14F-4D97-AF65-F5344CB8AC3E}">
        <p14:creationId xmlns:p14="http://schemas.microsoft.com/office/powerpoint/2010/main" val="36625923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83067687"/>
      </p:ext>
    </p:extLst>
  </p:cSld>
  <p:clrMapOvr>
    <a:masterClrMapping/>
  </p:clrMapOvr>
  <p:transition>
    <p:fade/>
  </p:transition>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799"/>
            <a:ext cx="11151917"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199059318"/>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438175437"/>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266796"/>
            <a:ext cx="5486400"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40203402"/>
      </p:ext>
    </p:extLst>
  </p:cSld>
  <p:clrMapOvr>
    <a:masterClrMapping/>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826730298"/>
      </p:ext>
    </p:extLst>
  </p:cSld>
  <p:clrMapOvr>
    <a:masterClrMapping/>
  </p:clrMapOvr>
  <p:transition>
    <p:fade/>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93350992"/>
      </p:ext>
    </p:extLst>
  </p:cSld>
  <p:clrMapOvr>
    <a:masterClrMapping/>
  </p:clrMapOvr>
  <p:transition>
    <p:fade/>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4709" y="3417661"/>
            <a:ext cx="6947121"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3427688895"/>
      </p:ext>
    </p:extLst>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619257436"/>
      </p:ext>
    </p:extLst>
  </p:cSld>
  <p:clrMapOvr>
    <a:masterClrMapping/>
  </p:clrMapOvr>
  <p:transition>
    <p:fade/>
  </p:transition>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Tree>
    <p:extLst>
      <p:ext uri="{BB962C8B-B14F-4D97-AF65-F5344CB8AC3E}">
        <p14:creationId xmlns:p14="http://schemas.microsoft.com/office/powerpoint/2010/main" val="2022817265"/>
      </p:ext>
    </p:extLst>
  </p:cSld>
  <p:clrMapOvr>
    <a:masterClrMapping/>
  </p:clrMapOvr>
  <p:transition>
    <p:fade/>
  </p:transition>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1298165576"/>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15" name="Rectangle 14"/>
          <p:cNvSpPr/>
          <p:nvPr userDrawn="1"/>
        </p:nvSpPr>
        <p:spPr bwMode="gray">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spcCol="0" rtlCol="0" anchor="ctr" anchorCtr="0" compatLnSpc="1">
            <a:prstTxWarp prst="textNoShape">
              <a:avLst/>
            </a:prstTxWarp>
          </a:bodyPr>
          <a:lstStyle/>
          <a:p>
            <a:pPr algn="ctr" defTabSz="913711" fontAlgn="base">
              <a:spcBef>
                <a:spcPct val="0"/>
              </a:spcBef>
              <a:spcAft>
                <a:spcPct val="0"/>
              </a:spcAft>
            </a:pPr>
            <a:endParaRPr lang="en-US" sz="2300" dirty="0">
              <a:gradFill>
                <a:gsLst>
                  <a:gs pos="0">
                    <a:srgbClr val="FFFFFF"/>
                  </a:gs>
                  <a:gs pos="100000">
                    <a:srgbClr val="FFFFFF"/>
                  </a:gs>
                </a:gsLst>
                <a:lin ang="5400000" scaled="0"/>
              </a:gradFill>
            </a:endParaRPr>
          </a:p>
        </p:txBody>
      </p:sp>
      <p:grpSp>
        <p:nvGrpSpPr>
          <p:cNvPr id="16" name="Group 15"/>
          <p:cNvGrpSpPr/>
          <p:nvPr userDrawn="1"/>
        </p:nvGrpSpPr>
        <p:grpSpPr bwMode="black">
          <a:xfrm>
            <a:off x="872849" y="3005013"/>
            <a:ext cx="2401042" cy="2135547"/>
            <a:chOff x="4470400" y="2038516"/>
            <a:chExt cx="3238500" cy="2881148"/>
          </a:xfrm>
          <a:solidFill>
            <a:schemeClr val="accent2"/>
          </a:solidFill>
        </p:grpSpPr>
        <p:sp>
          <p:nvSpPr>
            <p:cNvPr id="17" name="Freeform 6"/>
            <p:cNvSpPr>
              <a:spLocks/>
            </p:cNvSpPr>
            <p:nvPr userDrawn="1"/>
          </p:nvSpPr>
          <p:spPr bwMode="black">
            <a:xfrm>
              <a:off x="4470400" y="2314576"/>
              <a:ext cx="1319213" cy="2605088"/>
            </a:xfrm>
            <a:custGeom>
              <a:avLst/>
              <a:gdLst>
                <a:gd name="T0" fmla="*/ 501 w 1663"/>
                <a:gd name="T1" fmla="*/ 0 h 3282"/>
                <a:gd name="T2" fmla="*/ 1663 w 1663"/>
                <a:gd name="T3" fmla="*/ 0 h 3282"/>
                <a:gd name="T4" fmla="*/ 1663 w 1663"/>
                <a:gd name="T5" fmla="*/ 1694 h 3282"/>
                <a:gd name="T6" fmla="*/ 1385 w 1663"/>
                <a:gd name="T7" fmla="*/ 1694 h 3282"/>
                <a:gd name="T8" fmla="*/ 1396 w 1663"/>
                <a:gd name="T9" fmla="*/ 3282 h 3282"/>
                <a:gd name="T10" fmla="*/ 0 w 1663"/>
                <a:gd name="T11" fmla="*/ 3282 h 3282"/>
                <a:gd name="T12" fmla="*/ 0 w 1663"/>
                <a:gd name="T13" fmla="*/ 2067 h 3282"/>
                <a:gd name="T14" fmla="*/ 501 w 166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63" h="3282">
                  <a:moveTo>
                    <a:pt x="501" y="0"/>
                  </a:moveTo>
                  <a:lnTo>
                    <a:pt x="1663" y="0"/>
                  </a:lnTo>
                  <a:lnTo>
                    <a:pt x="1663" y="1694"/>
                  </a:lnTo>
                  <a:lnTo>
                    <a:pt x="1385" y="1694"/>
                  </a:lnTo>
                  <a:lnTo>
                    <a:pt x="1396" y="3282"/>
                  </a:lnTo>
                  <a:lnTo>
                    <a:pt x="0" y="3282"/>
                  </a:lnTo>
                  <a:lnTo>
                    <a:pt x="0" y="2067"/>
                  </a:lnTo>
                  <a:lnTo>
                    <a:pt x="5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18" name="Freeform 7"/>
            <p:cNvSpPr>
              <a:spLocks/>
            </p:cNvSpPr>
            <p:nvPr userDrawn="1"/>
          </p:nvSpPr>
          <p:spPr bwMode="black">
            <a:xfrm>
              <a:off x="6381750" y="2314576"/>
              <a:ext cx="1327150" cy="2605088"/>
            </a:xfrm>
            <a:custGeom>
              <a:avLst/>
              <a:gdLst>
                <a:gd name="T0" fmla="*/ 0 w 1673"/>
                <a:gd name="T1" fmla="*/ 0 h 3282"/>
                <a:gd name="T2" fmla="*/ 1169 w 1673"/>
                <a:gd name="T3" fmla="*/ 0 h 3282"/>
                <a:gd name="T4" fmla="*/ 1673 w 1673"/>
                <a:gd name="T5" fmla="*/ 2067 h 3282"/>
                <a:gd name="T6" fmla="*/ 1673 w 1673"/>
                <a:gd name="T7" fmla="*/ 3282 h 3282"/>
                <a:gd name="T8" fmla="*/ 268 w 1673"/>
                <a:gd name="T9" fmla="*/ 3282 h 3282"/>
                <a:gd name="T10" fmla="*/ 279 w 1673"/>
                <a:gd name="T11" fmla="*/ 1694 h 3282"/>
                <a:gd name="T12" fmla="*/ 0 w 1673"/>
                <a:gd name="T13" fmla="*/ 1694 h 3282"/>
                <a:gd name="T14" fmla="*/ 0 w 167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3" h="3282">
                  <a:moveTo>
                    <a:pt x="0" y="0"/>
                  </a:moveTo>
                  <a:lnTo>
                    <a:pt x="1169" y="0"/>
                  </a:lnTo>
                  <a:lnTo>
                    <a:pt x="1673" y="2067"/>
                  </a:lnTo>
                  <a:lnTo>
                    <a:pt x="1673" y="3282"/>
                  </a:lnTo>
                  <a:lnTo>
                    <a:pt x="268" y="3282"/>
                  </a:lnTo>
                  <a:lnTo>
                    <a:pt x="279" y="1694"/>
                  </a:lnTo>
                  <a:lnTo>
                    <a:pt x="0" y="169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19" name="Rectangle 8"/>
            <p:cNvSpPr>
              <a:spLocks noChangeArrowheads="1"/>
            </p:cNvSpPr>
            <p:nvPr userDrawn="1"/>
          </p:nvSpPr>
          <p:spPr bwMode="black">
            <a:xfrm>
              <a:off x="5916613" y="2314578"/>
              <a:ext cx="338138" cy="111839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20" name="Rectangle 9"/>
            <p:cNvSpPr>
              <a:spLocks noChangeArrowheads="1"/>
            </p:cNvSpPr>
            <p:nvPr userDrawn="1"/>
          </p:nvSpPr>
          <p:spPr bwMode="black">
            <a:xfrm>
              <a:off x="5172076"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21" name="Rectangle 10"/>
            <p:cNvSpPr>
              <a:spLocks noChangeArrowheads="1"/>
            </p:cNvSpPr>
            <p:nvPr userDrawn="1"/>
          </p:nvSpPr>
          <p:spPr bwMode="black">
            <a:xfrm>
              <a:off x="6381750"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grpSp>
      <p:sp>
        <p:nvSpPr>
          <p:cNvPr id="3" name="Subtitle 2"/>
          <p:cNvSpPr>
            <a:spLocks noGrp="1"/>
          </p:cNvSpPr>
          <p:nvPr>
            <p:ph type="subTitle" idx="1" hasCustomPrompt="1"/>
          </p:nvPr>
        </p:nvSpPr>
        <p:spPr>
          <a:xfrm>
            <a:off x="3475625" y="3419856"/>
            <a:ext cx="6951250" cy="1243584"/>
          </a:xfrm>
        </p:spPr>
        <p:txBody>
          <a:bodyPr vert="horz" wrap="square" lIns="182864" tIns="182864" rIns="0" bIns="0" rtlCol="0" anchor="ctr" anchorCtr="0">
            <a:spAutoFit/>
          </a:bodyPr>
          <a:lstStyle>
            <a:lvl1pPr marL="574627" indent="-571452">
              <a:buNone/>
              <a:defRPr lang="en-US" sz="4400" spc="-100" dirty="0" smtClean="0">
                <a:solidFill>
                  <a:schemeClr val="tx1">
                    <a:alpha val="99000"/>
                  </a:schemeClr>
                </a:solidFill>
                <a:latin typeface="Segoe UI Light" pitchFamily="34" charset="0"/>
              </a:defRPr>
            </a:lvl1pPr>
            <a:lvl2pPr marL="346046" indent="-342871">
              <a:buNone/>
              <a:defRPr lang="en-US" spc="-51" dirty="0" smtClean="0">
                <a:solidFill>
                  <a:schemeClr val="tx1">
                    <a:alpha val="99000"/>
                  </a:schemeClr>
                </a:solidFill>
              </a:defRPr>
            </a:lvl2pPr>
          </a:lstStyle>
          <a:p>
            <a:pPr marL="3175" lvl="0" indent="0">
              <a:spcBef>
                <a:spcPts val="0"/>
              </a:spcBef>
              <a:spcAft>
                <a:spcPts val="900"/>
              </a:spcAft>
              <a:buSzPct val="80000"/>
            </a:pPr>
            <a:r>
              <a:rPr lang="en-US" dirty="0" smtClean="0"/>
              <a:t>Click to edit Master text styles</a:t>
            </a:r>
          </a:p>
          <a:p>
            <a:pPr marL="3175" lvl="1" indent="0">
              <a:spcBef>
                <a:spcPts val="0"/>
              </a:spcBef>
              <a:spcAft>
                <a:spcPts val="900"/>
              </a:spcAft>
              <a:buSzPct val="80000"/>
            </a:pPr>
            <a:r>
              <a:rPr lang="en-US" dirty="0" smtClean="0"/>
              <a:t>Second level</a:t>
            </a:r>
          </a:p>
        </p:txBody>
      </p:sp>
      <p:sp>
        <p:nvSpPr>
          <p:cNvPr id="5" name="Text Placeholder 4"/>
          <p:cNvSpPr>
            <a:spLocks noGrp="1"/>
          </p:cNvSpPr>
          <p:nvPr>
            <p:ph type="body" sz="quarter" idx="11"/>
          </p:nvPr>
        </p:nvSpPr>
        <p:spPr>
          <a:xfrm>
            <a:off x="521344" y="228602"/>
            <a:ext cx="11149441" cy="757131"/>
          </a:xfrm>
        </p:spPr>
        <p:txBody>
          <a:bodyPr vert="horz" wrap="square" lIns="0" tIns="0" rIns="0" bIns="0" rtlCol="0" anchor="t">
            <a:spAutoFit/>
          </a:bodyPr>
          <a:lstStyle>
            <a:lvl1pPr marL="0" indent="0">
              <a:buNone/>
              <a:defRPr lang="en-US" sz="5500" b="0" cap="none" spc="-100" dirty="0" smtClean="0">
                <a:ln w="3175">
                  <a:noFill/>
                </a:ln>
                <a:solidFill>
                  <a:schemeClr val="tx1">
                    <a:alpha val="99000"/>
                  </a:schemeClr>
                </a:solidFill>
                <a:effectLst/>
                <a:latin typeface="Segoe UI Light" pitchFamily="34" charset="0"/>
                <a:cs typeface="Arial" charset="0"/>
              </a:defRPr>
            </a:lvl1pPr>
          </a:lstStyle>
          <a:p>
            <a:pPr lvl="0">
              <a:spcBef>
                <a:spcPct val="0"/>
              </a:spcBef>
            </a:pPr>
            <a:r>
              <a:rPr lang="en-US" smtClean="0"/>
              <a:t>Click to edit Master text styles</a:t>
            </a:r>
          </a:p>
        </p:txBody>
      </p:sp>
    </p:spTree>
    <p:extLst>
      <p:ext uri="{BB962C8B-B14F-4D97-AF65-F5344CB8AC3E}">
        <p14:creationId xmlns:p14="http://schemas.microsoft.com/office/powerpoint/2010/main" val="32893944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5673"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3887969356"/>
      </p:ext>
    </p:extLst>
  </p:cSld>
  <p:clrMapOvr>
    <a:masterClrMapping/>
  </p:clrMapOvr>
  <p:transition>
    <p:fade/>
  </p:transition>
  <p:timing>
    <p:tnLst>
      <p:par>
        <p:cTn id="1" dur="indefinite" restart="never" nodeType="tmRoot"/>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5072"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2051118418"/>
      </p:ext>
    </p:extLst>
  </p:cSld>
  <p:clrMapOvr>
    <a:masterClrMapping/>
  </p:clrMapOvr>
  <p:transition>
    <p:fade/>
  </p:transition>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1905000"/>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3951" y="6338048"/>
            <a:ext cx="2507214" cy="291353"/>
          </a:xfrm>
          <a:prstGeom prst="rect">
            <a:avLst/>
          </a:prstGeom>
        </p:spPr>
      </p:pic>
    </p:spTree>
    <p:extLst>
      <p:ext uri="{BB962C8B-B14F-4D97-AF65-F5344CB8AC3E}">
        <p14:creationId xmlns:p14="http://schemas.microsoft.com/office/powerpoint/2010/main" val="2153970143"/>
      </p:ext>
    </p:extLst>
  </p:cSld>
  <p:clrMapOvr>
    <a:masterClrMapping/>
  </p:clrMapOvr>
  <p:transition>
    <p:fade/>
  </p:transition>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2299" y="3140274"/>
            <a:ext cx="3547400" cy="577452"/>
          </a:xfrm>
          <a:prstGeom prst="rect">
            <a:avLst/>
          </a:prstGeom>
          <a:noFill/>
          <a:ln>
            <a:noFill/>
          </a:ln>
        </p:spPr>
      </p:pic>
      <p:sp>
        <p:nvSpPr>
          <p:cNvPr id="3" name="Text Box 3"/>
          <p:cNvSpPr txBox="1">
            <a:spLocks noChangeArrowheads="1"/>
          </p:cNvSpPr>
          <p:nvPr userDrawn="1"/>
        </p:nvSpPr>
        <p:spPr bwMode="blackWhite">
          <a:xfrm>
            <a:off x="508001" y="6083573"/>
            <a:ext cx="1117600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rgbClr val="FFFFFF">
                    <a:alpha val="99000"/>
                  </a:srgbClr>
                </a:solidFill>
                <a:cs typeface="Arial" charset="0"/>
              </a:rPr>
              <a:t>© 2011 Microsoft Corporation. All rights reserved. Microsoft, Windows, Windows Vista and other product names are or may be registered trademarks and/or trademarks in the U.S. and/or other countries.</a:t>
            </a:r>
          </a:p>
          <a:p>
            <a:pPr algn="ctr" defTabSz="914099" eaLnBrk="0" hangingPunct="0"/>
            <a:r>
              <a:rPr lang="en-US" sz="700" dirty="0">
                <a:solidFill>
                  <a:srgbClr val="FFFFFF">
                    <a:alpha val="99000"/>
                  </a:srgbClr>
                </a:soli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432419376"/>
      </p:ext>
    </p:extLst>
  </p:cSld>
  <p:clrMapOvr>
    <a:masterClrMapping/>
  </p:clrMapOvr>
  <p:transition>
    <p:fade/>
  </p:transition>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1"/>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7" y="4343400"/>
            <a:ext cx="7515594"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1"/>
            <a:ext cx="1596068"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1351850510"/>
      </p:ext>
    </p:extLst>
  </p:cSld>
  <p:clrMapOvr>
    <a:masterClrMapping/>
  </p:clrMapOvr>
  <p:transition>
    <p:fade/>
  </p:transition>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20799563"/>
      </p:ext>
    </p:extLst>
  </p:cSld>
  <p:clrMapOvr>
    <a:masterClrMapping/>
  </p:clrMapOvr>
  <p:transition>
    <p:fade/>
  </p:transition>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3757049643"/>
      </p:ext>
    </p:extLst>
  </p:cSld>
  <p:clrMapOvr>
    <a:masterClrMapping/>
  </p:clrMapOvr>
  <p:transition>
    <p:fade/>
  </p:transition>
  <p:timing>
    <p:tnLst>
      <p:par>
        <p:cTn id="1" dur="indefinite" restart="never" nodeType="tmRoot"/>
      </p:par>
    </p:tn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userDrawn="1">
  <p:cSld name="1_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2"/>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8" y="4343402"/>
            <a:ext cx="7515594" cy="443199"/>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2"/>
            <a:ext cx="1596068" cy="268367"/>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50" y="228601"/>
            <a:ext cx="2498478" cy="290339"/>
          </a:xfrm>
          <a:prstGeom prst="rect">
            <a:avLst/>
          </a:prstGeom>
        </p:spPr>
      </p:pic>
    </p:spTree>
    <p:extLst>
      <p:ext uri="{BB962C8B-B14F-4D97-AF65-F5344CB8AC3E}">
        <p14:creationId xmlns:p14="http://schemas.microsoft.com/office/powerpoint/2010/main" val="15855963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49" y="2234114"/>
            <a:ext cx="8375702"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249" y="4612342"/>
            <a:ext cx="5455754"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2791601843"/>
      </p:ext>
    </p:extLst>
  </p:cSld>
  <p:clrMapOvr>
    <a:masterClrMapping/>
  </p:clrMapOvr>
  <p:transition>
    <p:fade/>
  </p:transition>
  <p:timing>
    <p:tnLst>
      <p:par>
        <p:cTn id="1" dur="indefinite" restart="never" nodeType="tmRoot"/>
      </p:par>
    </p:tn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460705579"/>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a:solidFill>
                  <a:schemeClr val="tx1">
                    <a:alpha val="99000"/>
                  </a:schemeClr>
                </a:soli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buFont typeface="Wingdings" pitchFamily="2" charset="2"/>
              <a:buNone/>
              <a:defRPr sz="4000">
                <a:solidFill>
                  <a:schemeClr val="tx1">
                    <a:alpha val="99000"/>
                  </a:schemeClr>
                </a:solidFill>
              </a:defRPr>
            </a:lvl1pPr>
            <a:lvl2pPr marL="284138" marR="0" indent="0" algn="l" defTabSz="914287" rtl="0" eaLnBrk="1" fontAlgn="auto" latinLnBrk="0" hangingPunct="1">
              <a:lnSpc>
                <a:spcPct val="90000"/>
              </a:lnSpc>
              <a:spcBef>
                <a:spcPct val="20000"/>
              </a:spcBef>
              <a:spcAft>
                <a:spcPts val="0"/>
              </a:spcAft>
              <a:buClrTx/>
              <a:buSzPct val="90000"/>
              <a:buFont typeface="Wingdings" pitchFamily="2" charset="2"/>
              <a:buNone/>
              <a:tabLst/>
              <a:defRPr lang="en-US" sz="2400" kern="1200" spc="0" baseline="0" dirty="0" smtClean="0">
                <a:solidFill>
                  <a:schemeClr val="tx1">
                    <a:alpha val="99000"/>
                  </a:schemeClr>
                </a:solidFill>
                <a:latin typeface="+mn-lt"/>
                <a:ea typeface="+mn-ea"/>
                <a:cs typeface="+mn-cs"/>
              </a:defRPr>
            </a:lvl2pPr>
            <a:lvl3pPr marL="517483" indent="0">
              <a:buFont typeface="Wingdings" pitchFamily="2" charset="2"/>
              <a:buNone/>
              <a:tabLst/>
              <a:defRPr>
                <a:solidFill>
                  <a:schemeClr val="tx1">
                    <a:alpha val="99000"/>
                  </a:schemeClr>
                </a:solidFill>
                <a:latin typeface="+mn-lt"/>
              </a:defRPr>
            </a:lvl3pPr>
            <a:lvl4pPr marL="741301" indent="0">
              <a:buFont typeface="Wingdings" pitchFamily="2" charset="2"/>
              <a:buNone/>
              <a:defRPr>
                <a:solidFill>
                  <a:schemeClr val="tx1">
                    <a:alpha val="99000"/>
                  </a:schemeClr>
                </a:solidFill>
                <a:latin typeface="+mn-lt"/>
              </a:defRPr>
            </a:lvl4pPr>
            <a:lvl5pPr marL="914323" indent="0">
              <a:buFont typeface="Wingdings" pitchFamily="2" charset="2"/>
              <a:buNone/>
              <a:tabLst/>
              <a:defRPr>
                <a:solidFill>
                  <a:schemeClr val="tx1">
                    <a:alpha val="99000"/>
                  </a:schemeClr>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28833987"/>
      </p:ext>
    </p:extLst>
  </p:cSld>
  <p:clrMapOvr>
    <a:masterClrMapping/>
  </p:clrMapOvr>
  <p:transition>
    <p:fade/>
  </p:transition>
  <p:timing>
    <p:tnLst>
      <p:par>
        <p:cTn id="1" dur="indefinite" restart="never" nodeType="tmRoot"/>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799"/>
            <a:ext cx="11151917"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94727689"/>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940427830"/>
      </p:ext>
    </p:extLst>
  </p:cSld>
  <p:clrMapOvr>
    <a:masterClrMapping/>
  </p:clrMapOvr>
  <p:transition>
    <p:fade/>
  </p:transition>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266796"/>
            <a:ext cx="5486400"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503184690"/>
      </p:ext>
    </p:extLst>
  </p:cSld>
  <p:clrMapOvr>
    <a:masterClrMapping/>
  </p:clrMapOvr>
  <p:transition>
    <p:fade/>
  </p:transition>
  <p:timing>
    <p:tnLst>
      <p:par>
        <p:cTn id="1" dur="indefinite" restart="never" nodeType="tmRoot"/>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89819546"/>
      </p:ext>
    </p:extLst>
  </p:cSld>
  <p:clrMapOvr>
    <a:masterClrMapping/>
  </p:clrMapOvr>
  <p:transition>
    <p:fade/>
  </p:transition>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642453558"/>
      </p:ext>
    </p:extLst>
  </p:cSld>
  <p:clrMapOvr>
    <a:masterClrMapping/>
  </p:clrMapOvr>
  <p:transition>
    <p:fade/>
  </p:transition>
  <p:timing>
    <p:tnLst>
      <p:par>
        <p:cTn id="1" dur="indefinite" restart="never" nodeType="tmRoot"/>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4709" y="3417661"/>
            <a:ext cx="6947121"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217346300"/>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4280969068"/>
      </p:ext>
    </p:extLst>
  </p:cSld>
  <p:clrMapOvr>
    <a:masterClrMapping/>
  </p:clrMapOvr>
  <p:transition>
    <p:fade/>
  </p:transition>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Tree>
    <p:extLst>
      <p:ext uri="{BB962C8B-B14F-4D97-AF65-F5344CB8AC3E}">
        <p14:creationId xmlns:p14="http://schemas.microsoft.com/office/powerpoint/2010/main" val="1746812362"/>
      </p:ext>
    </p:extLst>
  </p:cSld>
  <p:clrMapOvr>
    <a:masterClrMapping/>
  </p:clrMapOvr>
  <p:transition>
    <p:fade/>
  </p:transition>
  <p:timing>
    <p:tnLst>
      <p:par>
        <p:cTn id="1" dur="indefinite" restart="never" nodeType="tmRoot"/>
      </p:par>
    </p:tn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671621022"/>
      </p:ext>
    </p:extLst>
  </p:cSld>
  <p:clrMapOvr>
    <a:masterClrMapping/>
  </p:clrMapOvr>
  <p:transition>
    <p:fade/>
  </p:transition>
  <p:timing>
    <p:tnLst>
      <p:par>
        <p:cTn id="1" dur="indefinite" restart="never" nodeType="tmRoot"/>
      </p:par>
    </p:tnLst>
  </p:timing>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5673"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986924092"/>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spcBef>
                <a:spcPts val="2400"/>
              </a:spcBef>
              <a:buNone/>
              <a:defRPr sz="4000">
                <a:solidFill>
                  <a:schemeClr val="tx2">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55" indent="0">
              <a:buNone/>
              <a:defRPr lang="en-US" sz="2400" kern="1200" spc="0" baseline="0" dirty="0" smtClean="0">
                <a:solidFill>
                  <a:schemeClr val="tx1">
                    <a:alpha val="99000"/>
                  </a:schemeClr>
                </a:solidFill>
                <a:latin typeface="+mn-lt"/>
                <a:ea typeface="+mn-ea"/>
                <a:cs typeface="+mn-cs"/>
              </a:defRPr>
            </a:lvl3pPr>
            <a:lvl4pPr marL="457161" indent="0">
              <a:buNone/>
              <a:defRPr lang="en-US" sz="2000" kern="1200" spc="0" baseline="0" dirty="0" smtClean="0">
                <a:solidFill>
                  <a:schemeClr val="tx1">
                    <a:alpha val="99000"/>
                  </a:schemeClr>
                </a:solidFill>
                <a:latin typeface="+mn-lt"/>
                <a:ea typeface="+mn-ea"/>
                <a:cs typeface="+mn-cs"/>
              </a:defRPr>
            </a:lvl4pPr>
            <a:lvl5pPr marL="693680" indent="0">
              <a:buNone/>
              <a:defRPr lang="en-US" sz="2000" kern="1200" spc="0" baseline="0" dirty="0">
                <a:solidFill>
                  <a:schemeClr val="tx1">
                    <a:alpha val="99000"/>
                  </a:schemeClr>
                </a:solidFill>
                <a:latin typeface="+mn-lt"/>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80008189"/>
      </p:ext>
    </p:extLst>
  </p:cSld>
  <p:clrMapOvr>
    <a:masterClrMapping/>
  </p:clrMapOvr>
  <p:transition>
    <p:fade/>
  </p:transition>
  <p:timing>
    <p:tnLst>
      <p:par>
        <p:cTn id="1" dur="indefinite" restart="never" nodeType="tmRoot"/>
      </p:par>
    </p:tnLst>
  </p:timing>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5072"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1202032737"/>
      </p:ext>
    </p:extLst>
  </p:cSld>
  <p:clrMapOvr>
    <a:masterClrMapping/>
  </p:clrMapOvr>
  <p:transition>
    <p:fade/>
  </p:transition>
  <p:timing>
    <p:tnLst>
      <p:par>
        <p:cTn id="1" dur="indefinite" restart="never" nodeType="tmRoot"/>
      </p:par>
    </p:tn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1905000"/>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3951" y="6338048"/>
            <a:ext cx="2507214" cy="291353"/>
          </a:xfrm>
          <a:prstGeom prst="rect">
            <a:avLst/>
          </a:prstGeom>
        </p:spPr>
      </p:pic>
    </p:spTree>
    <p:extLst>
      <p:ext uri="{BB962C8B-B14F-4D97-AF65-F5344CB8AC3E}">
        <p14:creationId xmlns:p14="http://schemas.microsoft.com/office/powerpoint/2010/main" val="2590240926"/>
      </p:ext>
    </p:extLst>
  </p:cSld>
  <p:clrMapOvr>
    <a:masterClrMapping/>
  </p:clrMapOvr>
  <p:transition>
    <p:fade/>
  </p:transition>
  <p:timing>
    <p:tnLst>
      <p:par>
        <p:cTn id="1" dur="indefinite" restart="never" nodeType="tmRoot"/>
      </p:par>
    </p:tn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2299" y="3140274"/>
            <a:ext cx="3547400" cy="577452"/>
          </a:xfrm>
          <a:prstGeom prst="rect">
            <a:avLst/>
          </a:prstGeom>
          <a:noFill/>
          <a:ln>
            <a:noFill/>
          </a:ln>
        </p:spPr>
      </p:pic>
      <p:sp>
        <p:nvSpPr>
          <p:cNvPr id="3" name="Text Box 3"/>
          <p:cNvSpPr txBox="1">
            <a:spLocks noChangeArrowheads="1"/>
          </p:cNvSpPr>
          <p:nvPr userDrawn="1"/>
        </p:nvSpPr>
        <p:spPr bwMode="blackWhite">
          <a:xfrm>
            <a:off x="508001" y="6083573"/>
            <a:ext cx="1117600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rgbClr val="FFFFFF">
                    <a:alpha val="99000"/>
                  </a:srgbClr>
                </a:solidFill>
                <a:cs typeface="Arial" charset="0"/>
              </a:rPr>
              <a:t>© 2011 Microsoft Corporation. All rights reserved. Microsoft, Windows, Windows Vista and other product names are or may be registered trademarks and/or trademarks in the U.S. and/or other countries.</a:t>
            </a:r>
          </a:p>
          <a:p>
            <a:pPr algn="ctr" defTabSz="914099" eaLnBrk="0" hangingPunct="0"/>
            <a:r>
              <a:rPr lang="en-US" sz="700" dirty="0">
                <a:solidFill>
                  <a:srgbClr val="FFFFFF">
                    <a:alpha val="99000"/>
                  </a:srgbClr>
                </a:soli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97996575"/>
      </p:ext>
    </p:extLst>
  </p:cSld>
  <p:clrMapOvr>
    <a:masterClrMapping/>
  </p:clrMapOvr>
  <p:transition>
    <p:fade/>
  </p:transition>
  <p:timing>
    <p:tnLst>
      <p:par>
        <p:cTn id="1" dur="indefinite" restart="never" nodeType="tmRoot"/>
      </p:par>
    </p:tn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1"/>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7" y="4343400"/>
            <a:ext cx="7515594"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1"/>
            <a:ext cx="1596068"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266745848"/>
      </p:ext>
    </p:extLst>
  </p:cSld>
  <p:clrMapOvr>
    <a:masterClrMapping/>
  </p:clrMapOvr>
  <p:transition>
    <p:fade/>
  </p:transition>
  <p:timing>
    <p:tnLst>
      <p:par>
        <p:cTn id="1" dur="indefinite" restart="never" nodeType="tmRoot"/>
      </p:par>
    </p:tn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11278713"/>
      </p:ext>
    </p:extLst>
  </p:cSld>
  <p:clrMapOvr>
    <a:masterClrMapping/>
  </p:clrMapOvr>
  <p:transition>
    <p:fade/>
  </p:transition>
  <p:timing>
    <p:tnLst>
      <p:par>
        <p:cTn id="1" dur="indefinite" restart="never" nodeType="tmRoot"/>
      </p:par>
    </p:tn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3394287254"/>
      </p:ext>
    </p:extLst>
  </p:cSld>
  <p:clrMapOvr>
    <a:masterClrMapping/>
  </p:clrMapOvr>
  <p:transition>
    <p:fade/>
  </p:transition>
  <p:timing>
    <p:tnLst>
      <p:par>
        <p:cTn id="1" dur="indefinite" restart="never" nodeType="tmRoot"/>
      </p:par>
    </p:tn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1_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2"/>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8" y="4343402"/>
            <a:ext cx="7515594" cy="443199"/>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2"/>
            <a:ext cx="1596068" cy="268367"/>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50" y="228601"/>
            <a:ext cx="2498478" cy="290339"/>
          </a:xfrm>
          <a:prstGeom prst="rect">
            <a:avLst/>
          </a:prstGeom>
        </p:spPr>
      </p:pic>
    </p:spTree>
    <p:extLst>
      <p:ext uri="{BB962C8B-B14F-4D97-AF65-F5344CB8AC3E}">
        <p14:creationId xmlns:p14="http://schemas.microsoft.com/office/powerpoint/2010/main" val="10271824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49" y="2234114"/>
            <a:ext cx="8375702"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249" y="4612342"/>
            <a:ext cx="5455754"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667902533"/>
      </p:ext>
    </p:extLst>
  </p:cSld>
  <p:clrMapOvr>
    <a:masterClrMapping/>
  </p:clrMapOvr>
  <p:transition>
    <p:fade/>
  </p:transition>
  <p:timing>
    <p:tnLst>
      <p:par>
        <p:cTn id="1" dur="indefinite" restart="never" nodeType="tmRoot"/>
      </p:par>
    </p:tnLst>
  </p:timing>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061171564"/>
      </p:ext>
    </p:extLst>
  </p:cSld>
  <p:clrMapOvr>
    <a:masterClrMapping/>
  </p:clrMapOvr>
  <p:transition>
    <p:fade/>
  </p:transition>
  <p:timing>
    <p:tnLst>
      <p:par>
        <p:cTn id="1" dur="indefinite" restart="never" nodeType="tmRoot"/>
      </p:par>
    </p:tnLst>
  </p:timing>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799"/>
            <a:ext cx="11151917"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775281728"/>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Ref idx="1001">
        <a:schemeClr val="bg1"/>
      </p:bgRef>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spcBef>
                <a:spcPts val="2400"/>
              </a:spcBef>
              <a:buNone/>
              <a:defRPr sz="4000">
                <a:solidFill>
                  <a:schemeClr val="tx1">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55" indent="0">
              <a:buNone/>
              <a:defRPr lang="en-US" sz="2400" kern="1200" spc="0" baseline="0" dirty="0" smtClean="0">
                <a:solidFill>
                  <a:schemeClr val="tx1">
                    <a:alpha val="99000"/>
                  </a:schemeClr>
                </a:solidFill>
                <a:latin typeface="+mn-lt"/>
                <a:ea typeface="+mn-ea"/>
                <a:cs typeface="+mn-cs"/>
              </a:defRPr>
            </a:lvl3pPr>
            <a:lvl4pPr marL="457161" indent="0">
              <a:buNone/>
              <a:defRPr lang="en-US" sz="2000" kern="1200" spc="0" baseline="0" dirty="0" smtClean="0">
                <a:solidFill>
                  <a:schemeClr val="tx1">
                    <a:alpha val="99000"/>
                  </a:schemeClr>
                </a:solidFill>
                <a:latin typeface="+mn-lt"/>
                <a:ea typeface="+mn-ea"/>
                <a:cs typeface="+mn-cs"/>
              </a:defRPr>
            </a:lvl4pPr>
            <a:lvl5pPr marL="693680" indent="0">
              <a:buNone/>
              <a:defRPr lang="en-US" sz="2000" kern="1200" spc="0" baseline="0" dirty="0">
                <a:solidFill>
                  <a:schemeClr val="tx1">
                    <a:alpha val="99000"/>
                  </a:schemeClr>
                </a:solidFill>
                <a:latin typeface="+mn-lt"/>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292727232"/>
      </p:ext>
    </p:extLst>
  </p:cSld>
  <p:clrMapOvr>
    <a:masterClrMapping/>
  </p:clrMapOvr>
  <p:transition>
    <p:fade/>
  </p:transition>
  <p:timing>
    <p:tnLst>
      <p:par>
        <p:cTn id="1" dur="indefinite" restart="never" nodeType="tmRoot"/>
      </p:par>
    </p:tnLst>
  </p:timing>
</p:sldLayout>
</file>

<file path=ppt/slideLayouts/slideLayout1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28142058"/>
      </p:ext>
    </p:extLst>
  </p:cSld>
  <p:clrMapOvr>
    <a:masterClrMapping/>
  </p:clrMapOvr>
  <p:transition>
    <p:fade/>
  </p:transition>
  <p:timing>
    <p:tnLst>
      <p:par>
        <p:cTn id="1" dur="indefinite" restart="never" nodeType="tmRoot"/>
      </p:par>
    </p:tn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266796"/>
            <a:ext cx="5486400"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252010304"/>
      </p:ext>
    </p:extLst>
  </p:cSld>
  <p:clrMapOvr>
    <a:masterClrMapping/>
  </p:clrMapOvr>
  <p:transition>
    <p:fade/>
  </p:transition>
  <p:timing>
    <p:tnLst>
      <p:par>
        <p:cTn id="1" dur="indefinite" restart="never" nodeType="tmRoot"/>
      </p:par>
    </p:tnLst>
  </p:timing>
</p:sldLayout>
</file>

<file path=ppt/slideLayouts/slideLayout1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97948194"/>
      </p:ext>
    </p:extLst>
  </p:cSld>
  <p:clrMapOvr>
    <a:masterClrMapping/>
  </p:clrMapOvr>
  <p:transition>
    <p:fade/>
  </p:transition>
  <p:timing>
    <p:tnLst>
      <p:par>
        <p:cTn id="1" dur="indefinite" restart="never" nodeType="tmRoot"/>
      </p:par>
    </p:tn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053995996"/>
      </p:ext>
    </p:extLst>
  </p:cSld>
  <p:clrMapOvr>
    <a:masterClrMapping/>
  </p:clrMapOvr>
  <p:transition>
    <p:fade/>
  </p:transition>
  <p:timing>
    <p:tnLst>
      <p:par>
        <p:cTn id="1" dur="indefinite" restart="never" nodeType="tmRoot"/>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4709" y="3417661"/>
            <a:ext cx="6947121"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4022108019"/>
      </p:ext>
    </p:extLst>
  </p:cSld>
  <p:clrMapOvr>
    <a:masterClrMapping/>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3313828831"/>
      </p:ext>
    </p:extLst>
  </p:cSld>
  <p:clrMapOvr>
    <a:masterClrMapping/>
  </p:clrMapOvr>
  <p:transition>
    <p:fade/>
  </p:transition>
  <p:timing>
    <p:tnLst>
      <p:par>
        <p:cTn id="1" dur="indefinite" restart="never" nodeType="tmRoot"/>
      </p:par>
    </p:tn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Tree>
    <p:extLst>
      <p:ext uri="{BB962C8B-B14F-4D97-AF65-F5344CB8AC3E}">
        <p14:creationId xmlns:p14="http://schemas.microsoft.com/office/powerpoint/2010/main" val="1189814847"/>
      </p:ext>
    </p:extLst>
  </p:cSld>
  <p:clrMapOvr>
    <a:masterClrMapping/>
  </p:clrMapOvr>
  <p:transition>
    <p:fade/>
  </p:transition>
  <p:timing>
    <p:tnLst>
      <p:par>
        <p:cTn id="1" dur="indefinite" restart="never" nodeType="tmRoot"/>
      </p:par>
    </p:tnLst>
  </p:timing>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1361002770"/>
      </p:ext>
    </p:extLst>
  </p:cSld>
  <p:clrMapOvr>
    <a:masterClrMapping/>
  </p:clrMapOvr>
  <p:transition>
    <p:fade/>
  </p:transition>
  <p:timing>
    <p:tnLst>
      <p:par>
        <p:cTn id="1" dur="indefinite" restart="never" nodeType="tmRoot"/>
      </p:par>
    </p:tnLst>
  </p:timing>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5673"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3034538064"/>
      </p:ext>
    </p:extLst>
  </p:cSld>
  <p:clrMapOvr>
    <a:masterClrMapping/>
  </p:clrMapOvr>
  <p:transition>
    <p:fade/>
  </p:transition>
  <p:timing>
    <p:tnLst>
      <p:par>
        <p:cTn id="1" dur="indefinite" restart="never" nodeType="tmRoot"/>
      </p:par>
    </p:tn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5072"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4024363595"/>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836" y="1447801"/>
            <a:ext cx="5396365" cy="2351413"/>
          </a:xfrm>
        </p:spPr>
        <p:txBody>
          <a:bodyPr>
            <a:spAutoFit/>
          </a:bodyPr>
          <a:lstStyle>
            <a:lvl1pPr marL="292076" indent="-292076">
              <a:spcBef>
                <a:spcPts val="1200"/>
              </a:spcBef>
              <a:buClr>
                <a:schemeClr val="tx1"/>
              </a:buClr>
              <a:buFont typeface="Wingdings" pitchFamily="2" charset="2"/>
              <a:buChar char=""/>
              <a:defRPr/>
            </a:lvl1pPr>
            <a:lvl2pPr marL="520657" indent="-228581">
              <a:defRPr sz="2000"/>
            </a:lvl2pPr>
            <a:lvl3pPr marL="685744" indent="-165087">
              <a:tabLst/>
              <a:defRPr sz="2000"/>
            </a:lvl3pPr>
            <a:lvl4pPr marL="863528" indent="-177786">
              <a:defRPr/>
            </a:lvl4pPr>
            <a:lvl5pPr marL="1028615" indent="-16508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9562" y="1447801"/>
            <a:ext cx="5396365" cy="2351413"/>
          </a:xfrm>
        </p:spPr>
        <p:txBody>
          <a:bodyPr>
            <a:spAutoFit/>
          </a:bodyPr>
          <a:lstStyle>
            <a:lvl1pPr marL="339697" indent="-339697">
              <a:spcBef>
                <a:spcPts val="1200"/>
              </a:spcBef>
              <a:buFont typeface="Wingdings" pitchFamily="2" charset="2"/>
              <a:buChar char=""/>
              <a:defRPr lang="en-US" sz="3600" kern="1200" spc="-71" baseline="0" dirty="0" smtClean="0">
                <a:solidFill>
                  <a:schemeClr val="tx1">
                    <a:alpha val="99000"/>
                  </a:schemeClr>
                </a:solidFill>
                <a:latin typeface="+mj-lt"/>
                <a:ea typeface="+mn-ea"/>
                <a:cs typeface="+mn-cs"/>
              </a:defRPr>
            </a:lvl1pPr>
            <a:lvl2pPr marL="634948" indent="-342871">
              <a:defRPr lang="en-US" sz="2000" kern="1200" spc="0" baseline="0" dirty="0" smtClean="0">
                <a:solidFill>
                  <a:schemeClr val="tx1">
                    <a:alpha val="99000"/>
                  </a:schemeClr>
                </a:solidFill>
                <a:latin typeface="+mn-lt"/>
                <a:ea typeface="+mn-ea"/>
                <a:cs typeface="+mn-cs"/>
              </a:defRPr>
            </a:lvl2pPr>
            <a:lvl3pPr marL="863528" indent="-342871">
              <a:defRPr lang="en-US" sz="2000" kern="1200" spc="0" baseline="0" dirty="0" smtClean="0">
                <a:solidFill>
                  <a:schemeClr val="tx1">
                    <a:alpha val="99000"/>
                  </a:schemeClr>
                </a:solidFill>
                <a:latin typeface="+mn-lt"/>
                <a:ea typeface="+mn-ea"/>
                <a:cs typeface="+mn-cs"/>
              </a:defRPr>
            </a:lvl3pPr>
            <a:lvl4pPr marL="1028615" indent="-342871">
              <a:defRPr lang="en-US" sz="2000" kern="1200" spc="0" baseline="0" dirty="0" smtClean="0">
                <a:solidFill>
                  <a:schemeClr val="tx1">
                    <a:alpha val="99000"/>
                  </a:schemeClr>
                </a:solidFill>
                <a:latin typeface="+mn-lt"/>
                <a:ea typeface="+mn-ea"/>
                <a:cs typeface="+mn-cs"/>
              </a:defRPr>
            </a:lvl4pPr>
            <a:lvl5pPr marL="1206400" indent="-342871">
              <a:defRPr lang="en-US" sz="2000" kern="1200" spc="0" baseline="0" dirty="0">
                <a:solidFill>
                  <a:schemeClr val="tx1">
                    <a:alpha val="99000"/>
                  </a:schemeClr>
                </a:solidFill>
                <a:latin typeface="+mn-lt"/>
                <a:ea typeface="+mn-ea"/>
                <a:cs typeface="+mn-cs"/>
              </a:defRPr>
            </a:lvl5pPr>
          </a:lstStyle>
          <a:p>
            <a:pPr marL="292076" marR="0" lvl="0"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Click to edit Master text styles</a:t>
            </a:r>
          </a:p>
          <a:p>
            <a:pPr marL="292076" marR="0" lvl="1"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Second level</a:t>
            </a:r>
          </a:p>
          <a:p>
            <a:pPr marL="292076" marR="0" lvl="2"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Third level</a:t>
            </a:r>
          </a:p>
          <a:p>
            <a:pPr marL="292076" marR="0" lvl="3"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Fourth level</a:t>
            </a:r>
          </a:p>
          <a:p>
            <a:pPr marL="292076" marR="0" lvl="4"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Fifth level</a:t>
            </a:r>
            <a:endParaRPr lang="en-US" dirty="0"/>
          </a:p>
        </p:txBody>
      </p:sp>
    </p:spTree>
    <p:extLst>
      <p:ext uri="{BB962C8B-B14F-4D97-AF65-F5344CB8AC3E}">
        <p14:creationId xmlns:p14="http://schemas.microsoft.com/office/powerpoint/2010/main" val="1497579098"/>
      </p:ext>
    </p:extLst>
  </p:cSld>
  <p:clrMapOvr>
    <a:masterClrMapping/>
  </p:clrMapOvr>
  <p:transition>
    <p:fade/>
  </p:transition>
  <p:timing>
    <p:tnLst>
      <p:par>
        <p:cTn id="1" dur="indefinite" restart="never" nodeType="tmRoot"/>
      </p:par>
    </p:tn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1905000"/>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3951" y="6338048"/>
            <a:ext cx="2507214" cy="291353"/>
          </a:xfrm>
          <a:prstGeom prst="rect">
            <a:avLst/>
          </a:prstGeom>
        </p:spPr>
      </p:pic>
    </p:spTree>
    <p:extLst>
      <p:ext uri="{BB962C8B-B14F-4D97-AF65-F5344CB8AC3E}">
        <p14:creationId xmlns:p14="http://schemas.microsoft.com/office/powerpoint/2010/main" val="3060753680"/>
      </p:ext>
    </p:extLst>
  </p:cSld>
  <p:clrMapOvr>
    <a:masterClrMapping/>
  </p:clrMapOvr>
  <p:transition>
    <p:fade/>
  </p:transition>
  <p:timing>
    <p:tnLst>
      <p:par>
        <p:cTn id="1" dur="indefinite" restart="never" nodeType="tmRoot"/>
      </p:par>
    </p:tn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2299" y="3140274"/>
            <a:ext cx="3547400" cy="577452"/>
          </a:xfrm>
          <a:prstGeom prst="rect">
            <a:avLst/>
          </a:prstGeom>
          <a:noFill/>
          <a:ln>
            <a:noFill/>
          </a:ln>
        </p:spPr>
      </p:pic>
      <p:sp>
        <p:nvSpPr>
          <p:cNvPr id="3" name="Text Box 3"/>
          <p:cNvSpPr txBox="1">
            <a:spLocks noChangeArrowheads="1"/>
          </p:cNvSpPr>
          <p:nvPr userDrawn="1"/>
        </p:nvSpPr>
        <p:spPr bwMode="blackWhite">
          <a:xfrm>
            <a:off x="508001" y="6083573"/>
            <a:ext cx="1117600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rgbClr val="FFFFFF">
                    <a:alpha val="99000"/>
                  </a:srgbClr>
                </a:solidFill>
                <a:cs typeface="Arial" charset="0"/>
              </a:rPr>
              <a:t>© 2011 Microsoft Corporation. All rights reserved. Microsoft, Windows, Windows Vista and other product names are or may be registered trademarks and/or trademarks in the U.S. and/or other countries.</a:t>
            </a:r>
          </a:p>
          <a:p>
            <a:pPr algn="ctr" defTabSz="914099" eaLnBrk="0" hangingPunct="0"/>
            <a:r>
              <a:rPr lang="en-US" sz="700" dirty="0">
                <a:solidFill>
                  <a:srgbClr val="FFFFFF">
                    <a:alpha val="99000"/>
                  </a:srgbClr>
                </a:soli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621679044"/>
      </p:ext>
    </p:extLst>
  </p:cSld>
  <p:clrMapOvr>
    <a:masterClrMapping/>
  </p:clrMapOvr>
  <p:transition>
    <p:fade/>
  </p:transition>
  <p:timing>
    <p:tnLst>
      <p:par>
        <p:cTn id="1" dur="indefinite" restart="never" nodeType="tmRoot"/>
      </p:par>
    </p:tnLst>
  </p:timing>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1"/>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7" y="4343400"/>
            <a:ext cx="7515594"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1"/>
            <a:ext cx="1596068"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3096255174"/>
      </p:ext>
    </p:extLst>
  </p:cSld>
  <p:clrMapOvr>
    <a:masterClrMapping/>
  </p:clrMapOvr>
  <p:transition>
    <p:fade/>
  </p:transition>
  <p:timing>
    <p:tnLst>
      <p:par>
        <p:cTn id="1" dur="indefinite" restart="never" nodeType="tmRoot"/>
      </p:par>
    </p:tn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98687657"/>
      </p:ext>
    </p:extLst>
  </p:cSld>
  <p:clrMapOvr>
    <a:masterClrMapping/>
  </p:clrMapOvr>
  <p:transition>
    <p:fade/>
  </p:transition>
  <p:timing>
    <p:tnLst>
      <p:par>
        <p:cTn id="1" dur="indefinite" restart="never" nodeType="tmRoot"/>
      </p:par>
    </p:tn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4178225056"/>
      </p:ext>
    </p:extLst>
  </p:cSld>
  <p:clrMapOvr>
    <a:masterClrMapping/>
  </p:clrMapOvr>
  <p:transition>
    <p:fade/>
  </p:transition>
  <p:timing>
    <p:tnLst>
      <p:par>
        <p:cTn id="1" dur="indefinite" restart="never" nodeType="tmRoot"/>
      </p:par>
    </p:tnLst>
  </p:timing>
</p:sldLayout>
</file>

<file path=ppt/slideLayouts/slideLayout195.xml><?xml version="1.0" encoding="utf-8"?>
<p:sldLayout xmlns:a="http://schemas.openxmlformats.org/drawingml/2006/main" xmlns:r="http://schemas.openxmlformats.org/officeDocument/2006/relationships" xmlns:p="http://schemas.openxmlformats.org/presentationml/2006/main" userDrawn="1">
  <p:cSld name="1_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2"/>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8" y="4343402"/>
            <a:ext cx="7515594" cy="443199"/>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2"/>
            <a:ext cx="1596068" cy="268367"/>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50" y="228601"/>
            <a:ext cx="2498478" cy="290339"/>
          </a:xfrm>
          <a:prstGeom prst="rect">
            <a:avLst/>
          </a:prstGeom>
        </p:spPr>
      </p:pic>
    </p:spTree>
    <p:extLst>
      <p:ext uri="{BB962C8B-B14F-4D97-AF65-F5344CB8AC3E}">
        <p14:creationId xmlns:p14="http://schemas.microsoft.com/office/powerpoint/2010/main" val="19735125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49" y="2234114"/>
            <a:ext cx="8375702"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249" y="4612342"/>
            <a:ext cx="5455754"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476786082"/>
      </p:ext>
    </p:extLst>
  </p:cSld>
  <p:clrMapOvr>
    <a:masterClrMapping/>
  </p:clrMapOvr>
  <p:transition>
    <p:fade/>
  </p:transition>
  <p:timing>
    <p:tnLst>
      <p:par>
        <p:cTn id="1" dur="indefinite" restart="never" nodeType="tmRoot"/>
      </p:par>
    </p:tnLst>
  </p:timing>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464335046"/>
      </p:ext>
    </p:extLst>
  </p:cSld>
  <p:clrMapOvr>
    <a:masterClrMapping/>
  </p:clrMapOvr>
  <p:transition>
    <p:fade/>
  </p:transition>
  <p:timing>
    <p:tnLst>
      <p:par>
        <p:cTn id="1" dur="indefinite" restart="never" nodeType="tmRoot"/>
      </p:par>
    </p:tnLst>
  </p:timing>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799"/>
            <a:ext cx="11151917"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316552324"/>
      </p:ext>
    </p:extLst>
  </p:cSld>
  <p:clrMapOvr>
    <a:masterClrMapping/>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4055536348"/>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Slide - Tokyo, Japa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48658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5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2"/>
            <a:ext cx="5487829" cy="2000548"/>
          </a:xfrm>
        </p:spPr>
        <p:txBody>
          <a:bodyPr/>
          <a:lstStyle>
            <a:lvl1pPr marL="341284" indent="-341284">
              <a:lnSpc>
                <a:spcPct val="90000"/>
              </a:lnSpc>
              <a:buSzPct val="80000"/>
              <a:buFont typeface="Arial" pitchFamily="34" charset="0"/>
              <a:buChar char="•"/>
              <a:defRPr sz="3200"/>
            </a:lvl1pPr>
            <a:lvl2pPr marL="627010" indent="-285726">
              <a:lnSpc>
                <a:spcPct val="90000"/>
              </a:lnSpc>
              <a:buSzPct val="80000"/>
              <a:buFont typeface="Arial" pitchFamily="34" charset="0"/>
              <a:buChar char="•"/>
              <a:defRPr sz="2800"/>
            </a:lvl2pPr>
            <a:lvl3pPr marL="914323" indent="-287314">
              <a:lnSpc>
                <a:spcPct val="90000"/>
              </a:lnSpc>
              <a:buSzPct val="80000"/>
              <a:buFont typeface="Arial" pitchFamily="34" charset="0"/>
              <a:buChar char="•"/>
              <a:defRPr sz="2400"/>
            </a:lvl3pPr>
            <a:lvl4pPr marL="1712771" indent="-225406">
              <a:lnSpc>
                <a:spcPct val="90000"/>
              </a:lnSpc>
              <a:buSzPct val="80000"/>
              <a:buFont typeface="Arial" pitchFamily="34" charset="0"/>
              <a:buChar char="•"/>
              <a:defRPr sz="2000"/>
            </a:lvl4pPr>
            <a:lvl5pPr marL="1944525" indent="-231755">
              <a:lnSpc>
                <a:spcPct val="90000"/>
              </a:lnSpc>
              <a:buSzPct val="80000"/>
              <a:buFont typeface="Arial" pitchFamily="34" charset="0"/>
              <a:buChar char="•"/>
              <a:defRPr sz="20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2"/>
            <a:ext cx="5487829" cy="2000548"/>
          </a:xfrm>
        </p:spPr>
        <p:txBody>
          <a:bodyPr/>
          <a:lstStyle>
            <a:lvl1pPr marL="457161" indent="-457161">
              <a:lnSpc>
                <a:spcPct val="90000"/>
              </a:lnSpc>
              <a:buSzPct val="80000"/>
              <a:buFont typeface="Arial" pitchFamily="34" charset="0"/>
              <a:buChar char="•"/>
              <a:defRPr lang="en-US" sz="3200" kern="1200" spc="-71" baseline="0" dirty="0" smtClean="0">
                <a:solidFill>
                  <a:schemeClr val="tx1">
                    <a:alpha val="99000"/>
                  </a:schemeClr>
                </a:solidFill>
                <a:latin typeface="+mj-lt"/>
                <a:ea typeface="+mn-ea"/>
                <a:cs typeface="+mn-cs"/>
              </a:defRPr>
            </a:lvl1pPr>
            <a:lvl2pPr marL="798447" indent="-457161">
              <a:lnSpc>
                <a:spcPct val="90000"/>
              </a:lnSpc>
              <a:buSzPct val="80000"/>
              <a:buFont typeface="Arial" pitchFamily="34" charset="0"/>
              <a:buChar char="•"/>
              <a:defRPr lang="en-US" sz="2800" kern="1200" spc="0" baseline="0" dirty="0" smtClean="0">
                <a:solidFill>
                  <a:schemeClr val="tx1">
                    <a:alpha val="99000"/>
                  </a:schemeClr>
                </a:solidFill>
                <a:latin typeface="+mn-lt"/>
                <a:ea typeface="+mn-ea"/>
                <a:cs typeface="+mn-cs"/>
              </a:defRPr>
            </a:lvl2pPr>
            <a:lvl3pPr marL="969881" indent="-342871">
              <a:lnSpc>
                <a:spcPct val="90000"/>
              </a:lnSpc>
              <a:buSzPct val="80000"/>
              <a:buFont typeface="Arial" pitchFamily="34" charset="0"/>
              <a:buChar char="•"/>
              <a:defRPr lang="en-US" sz="2400" kern="1200" spc="0" baseline="0" dirty="0" smtClean="0">
                <a:solidFill>
                  <a:schemeClr val="tx1">
                    <a:alpha val="99000"/>
                  </a:schemeClr>
                </a:solidFill>
                <a:latin typeface="+mn-lt"/>
                <a:ea typeface="+mn-ea"/>
                <a:cs typeface="+mn-cs"/>
              </a:defRPr>
            </a:lvl3pPr>
            <a:lvl4pPr marL="1830236" indent="-342871">
              <a:lnSpc>
                <a:spcPct val="90000"/>
              </a:lnSpc>
              <a:buSzPct val="80000"/>
              <a:buFont typeface="Arial" pitchFamily="34" charset="0"/>
              <a:buChar char="•"/>
              <a:defRPr lang="en-US" sz="2000" kern="1200" spc="0" baseline="0" dirty="0" smtClean="0">
                <a:solidFill>
                  <a:schemeClr val="tx1">
                    <a:alpha val="99000"/>
                  </a:schemeClr>
                </a:solidFill>
                <a:latin typeface="+mn-lt"/>
                <a:ea typeface="+mn-ea"/>
                <a:cs typeface="+mn-cs"/>
              </a:defRPr>
            </a:lvl4pPr>
            <a:lvl5pPr marL="2055642" indent="-342871">
              <a:lnSpc>
                <a:spcPct val="90000"/>
              </a:lnSpc>
              <a:buSzPct val="80000"/>
              <a:buFont typeface="Arial" pitchFamily="34" charset="0"/>
              <a:buChar char="•"/>
              <a:defRPr lang="en-US" sz="2000" kern="1200" spc="0" baseline="0" dirty="0">
                <a:solidFill>
                  <a:schemeClr val="tx1">
                    <a:alpha val="99000"/>
                  </a:schemeClr>
                </a:solidFill>
                <a:latin typeface="+mn-lt"/>
                <a:ea typeface="+mn-ea"/>
                <a:cs typeface="+mn-cs"/>
              </a:defRPr>
            </a:lvl5pPr>
            <a:lvl6pPr>
              <a:defRPr sz="1900"/>
            </a:lvl6pPr>
            <a:lvl7pPr>
              <a:defRPr sz="1900"/>
            </a:lvl7pPr>
            <a:lvl8pPr>
              <a:defRPr sz="1900"/>
            </a:lvl8pPr>
            <a:lvl9pPr>
              <a:defRPr sz="1900"/>
            </a:lvl9pPr>
          </a:lstStyle>
          <a:p>
            <a:pPr marL="341284" marR="0" lvl="0"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Click to edit Master text styles</a:t>
            </a:r>
          </a:p>
          <a:p>
            <a:pPr marL="341284" marR="0" lvl="1"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Second level</a:t>
            </a:r>
          </a:p>
          <a:p>
            <a:pPr marL="341284" marR="0" lvl="2"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Third level</a:t>
            </a:r>
          </a:p>
          <a:p>
            <a:pPr marL="341284" marR="0" lvl="3"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Fourth level</a:t>
            </a:r>
          </a:p>
          <a:p>
            <a:pPr marL="341284" marR="0" lvl="4"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Fifth level</a:t>
            </a:r>
            <a:endParaRPr lang="en-US" dirty="0"/>
          </a:p>
        </p:txBody>
      </p:sp>
    </p:spTree>
    <p:extLst>
      <p:ext uri="{BB962C8B-B14F-4D97-AF65-F5344CB8AC3E}">
        <p14:creationId xmlns:p14="http://schemas.microsoft.com/office/powerpoint/2010/main" val="1309638587"/>
      </p:ext>
    </p:extLst>
  </p:cSld>
  <p:clrMapOvr>
    <a:masterClrMapping/>
  </p:clrMapOvr>
  <p:transition>
    <p:fade/>
  </p:transition>
  <p:timing>
    <p:tnLst>
      <p:par>
        <p:cTn id="1" dur="indefinite" restart="never" nodeType="tmRoot"/>
      </p:par>
    </p:tnLst>
  </p:timing>
</p:sldLayout>
</file>

<file path=ppt/slideLayouts/slideLayout2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266796"/>
            <a:ext cx="5486400"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916779608"/>
      </p:ext>
    </p:extLst>
  </p:cSld>
  <p:clrMapOvr>
    <a:masterClrMapping/>
  </p:clrMapOvr>
  <p:transition>
    <p:fade/>
  </p:transition>
  <p:timing>
    <p:tnLst>
      <p:par>
        <p:cTn id="1" dur="indefinite" restart="never" nodeType="tmRoot"/>
      </p:par>
    </p:tnLst>
  </p:timing>
</p:sldLayout>
</file>

<file path=ppt/slideLayouts/slideLayout2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139472133"/>
      </p:ext>
    </p:extLst>
  </p:cSld>
  <p:clrMapOvr>
    <a:masterClrMapping/>
  </p:clrMapOvr>
  <p:transition>
    <p:fade/>
  </p:transition>
  <p:timing>
    <p:tnLst>
      <p:par>
        <p:cTn id="1" dur="indefinite" restart="never" nodeType="tmRoot"/>
      </p:par>
    </p:tnLst>
  </p:timing>
</p:sldLayout>
</file>

<file path=ppt/slideLayouts/slideLayout2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386413530"/>
      </p:ext>
    </p:extLst>
  </p:cSld>
  <p:clrMapOvr>
    <a:masterClrMapping/>
  </p:clrMapOvr>
  <p:transition>
    <p:fade/>
  </p:transition>
  <p:timing>
    <p:tnLst>
      <p:par>
        <p:cTn id="1" dur="indefinite" restart="never" nodeType="tmRoot"/>
      </p:par>
    </p:tnLst>
  </p:timing>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4709" y="3417661"/>
            <a:ext cx="6947121"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3637780207"/>
      </p:ext>
    </p:extLst>
  </p:cSld>
  <p:clrMapOvr>
    <a:masterClrMapping/>
  </p:clrMapOvr>
  <p:transition>
    <p:fade/>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1443962972"/>
      </p:ext>
    </p:extLst>
  </p:cSld>
  <p:clrMapOvr>
    <a:masterClrMapping/>
  </p:clrMapOvr>
  <p:transition>
    <p:fade/>
  </p:transition>
  <p:timing>
    <p:tnLst>
      <p:par>
        <p:cTn id="1" dur="indefinite" restart="never" nodeType="tmRoot"/>
      </p:par>
    </p:tnLst>
  </p:timing>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Tree>
    <p:extLst>
      <p:ext uri="{BB962C8B-B14F-4D97-AF65-F5344CB8AC3E}">
        <p14:creationId xmlns:p14="http://schemas.microsoft.com/office/powerpoint/2010/main" val="855922466"/>
      </p:ext>
    </p:extLst>
  </p:cSld>
  <p:clrMapOvr>
    <a:masterClrMapping/>
  </p:clrMapOvr>
  <p:transition>
    <p:fade/>
  </p:transition>
  <p:timing>
    <p:tnLst>
      <p:par>
        <p:cTn id="1" dur="indefinite" restart="never" nodeType="tmRoot"/>
      </p:par>
    </p:tnLst>
  </p:timing>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2218229117"/>
      </p:ext>
    </p:extLst>
  </p:cSld>
  <p:clrMapOvr>
    <a:masterClrMapping/>
  </p:clrMapOvr>
  <p:transition>
    <p:fade/>
  </p:transition>
  <p:timing>
    <p:tnLst>
      <p:par>
        <p:cTn id="1" dur="indefinite" restart="never" nodeType="tmRoot"/>
      </p:par>
    </p:tnLst>
  </p:timing>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5673"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2851849448"/>
      </p:ext>
    </p:extLst>
  </p:cSld>
  <p:clrMapOvr>
    <a:masterClrMapping/>
  </p:clrMapOvr>
  <p:transition>
    <p:fade/>
  </p:transition>
  <p:timing>
    <p:tnLst>
      <p:par>
        <p:cTn id="1" dur="indefinite" restart="never" nodeType="tmRoot"/>
      </p:par>
    </p:tnLst>
  </p:timing>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5072"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4103359914"/>
      </p:ext>
    </p:extLst>
  </p:cSld>
  <p:clrMapOvr>
    <a:masterClrMapping/>
  </p:clrMapOvr>
  <p:transition>
    <p:fade/>
  </p:transition>
  <p:timing>
    <p:tnLst>
      <p:par>
        <p:cTn id="1" dur="indefinite" restart="never" nodeType="tmRoot"/>
      </p:par>
    </p:tnLst>
  </p:timing>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1905000"/>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3951" y="6338048"/>
            <a:ext cx="2507214" cy="291353"/>
          </a:xfrm>
          <a:prstGeom prst="rect">
            <a:avLst/>
          </a:prstGeom>
        </p:spPr>
      </p:pic>
    </p:spTree>
    <p:extLst>
      <p:ext uri="{BB962C8B-B14F-4D97-AF65-F5344CB8AC3E}">
        <p14:creationId xmlns:p14="http://schemas.microsoft.com/office/powerpoint/2010/main" val="1516929723"/>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5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3"/>
            <a:ext cx="5487829" cy="443199"/>
          </a:xfrm>
        </p:spPr>
        <p:txBody>
          <a:bodyPr anchor="b"/>
          <a:lstStyle>
            <a:lvl1pPr marL="0" indent="0">
              <a:lnSpc>
                <a:spcPct val="90000"/>
              </a:lnSpc>
              <a:spcBef>
                <a:spcPts val="0"/>
              </a:spcBef>
              <a:buNone/>
              <a:defRPr sz="3200" b="0">
                <a:latin typeface="Segoe UI Light" pitchFamily="34" charset="0"/>
              </a:defRPr>
            </a:lvl1pPr>
            <a:lvl2pPr marL="457144" indent="0">
              <a:buNone/>
              <a:defRPr sz="2000" b="1"/>
            </a:lvl2pPr>
            <a:lvl3pPr marL="914287" indent="0">
              <a:buNone/>
              <a:defRPr sz="1900" b="1"/>
            </a:lvl3pPr>
            <a:lvl4pPr marL="1371431" indent="0">
              <a:buNone/>
              <a:defRPr sz="1600" b="1"/>
            </a:lvl4pPr>
            <a:lvl5pPr marL="1828575" indent="0">
              <a:buNone/>
              <a:defRPr sz="1600" b="1"/>
            </a:lvl5pPr>
            <a:lvl6pPr marL="2285717" indent="0">
              <a:buNone/>
              <a:defRPr sz="1600" b="1"/>
            </a:lvl6pPr>
            <a:lvl7pPr marL="2742861" indent="0">
              <a:buNone/>
              <a:defRPr sz="1600" b="1"/>
            </a:lvl7pPr>
            <a:lvl8pPr marL="3200005" indent="0">
              <a:buNone/>
              <a:defRPr sz="1600" b="1"/>
            </a:lvl8pPr>
            <a:lvl9pPr marL="3657148"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2" y="2266798"/>
            <a:ext cx="5486400" cy="1945148"/>
          </a:xfrm>
        </p:spPr>
        <p:txBody>
          <a:bodyPr/>
          <a:lstStyle>
            <a:lvl1pPr marL="403191" indent="-403191">
              <a:buSzPct val="80000"/>
              <a:buFont typeface="Arial" pitchFamily="34" charset="0"/>
              <a:buChar char="•"/>
              <a:defRPr sz="2800"/>
            </a:lvl1pPr>
            <a:lvl2pPr marL="744476" indent="-322236">
              <a:buSzPct val="80000"/>
              <a:buFont typeface="Arial" pitchFamily="34" charset="0"/>
              <a:buChar char="•"/>
              <a:defRPr sz="2800"/>
            </a:lvl2pPr>
            <a:lvl3pPr marL="1027027" indent="-282552" defTabSz="1030202">
              <a:buSzPct val="80000"/>
              <a:buFont typeface="Arial" pitchFamily="34" charset="0"/>
              <a:buChar char="•"/>
              <a:defRPr sz="2400"/>
            </a:lvl3pPr>
            <a:lvl4pPr marL="1317516" indent="-287314">
              <a:buSzPct val="80000"/>
              <a:buFont typeface="Arial" pitchFamily="34" charset="0"/>
              <a:buChar char="•"/>
              <a:defRPr sz="2000"/>
            </a:lvl4pPr>
            <a:lvl5pPr marL="1541334" indent="-223819">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3"/>
            <a:ext cx="5487829" cy="443199"/>
          </a:xfrm>
        </p:spPr>
        <p:txBody>
          <a:bodyPr anchor="b"/>
          <a:lstStyle>
            <a:lvl1pPr marL="0" indent="0">
              <a:lnSpc>
                <a:spcPct val="90000"/>
              </a:lnSpc>
              <a:spcBef>
                <a:spcPts val="0"/>
              </a:spcBef>
              <a:buNone/>
              <a:defRPr sz="3200" b="0">
                <a:latin typeface="Segoe UI Light" pitchFamily="34" charset="0"/>
              </a:defRPr>
            </a:lvl1pPr>
            <a:lvl2pPr marL="457144" indent="0">
              <a:buNone/>
              <a:defRPr sz="2000" b="1"/>
            </a:lvl2pPr>
            <a:lvl3pPr marL="914287" indent="0">
              <a:buNone/>
              <a:defRPr sz="1900" b="1"/>
            </a:lvl3pPr>
            <a:lvl4pPr marL="1371431" indent="0">
              <a:buNone/>
              <a:defRPr sz="1600" b="1"/>
            </a:lvl4pPr>
            <a:lvl5pPr marL="1828575" indent="0">
              <a:buNone/>
              <a:defRPr sz="1600" b="1"/>
            </a:lvl5pPr>
            <a:lvl6pPr marL="2285717" indent="0">
              <a:buNone/>
              <a:defRPr sz="1600" b="1"/>
            </a:lvl6pPr>
            <a:lvl7pPr marL="2742861" indent="0">
              <a:buNone/>
              <a:defRPr sz="1600" b="1"/>
            </a:lvl7pPr>
            <a:lvl8pPr marL="3200005" indent="0">
              <a:buNone/>
              <a:defRPr sz="1600" b="1"/>
            </a:lvl8pPr>
            <a:lvl9pPr marL="3657148"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8"/>
            <a:ext cx="5487829" cy="1945148"/>
          </a:xfrm>
        </p:spPr>
        <p:txBody>
          <a:bodyPr/>
          <a:lstStyle>
            <a:lvl1pPr marL="296296" indent="-296296">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161" indent="-45716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11" indent="-342871">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073" indent="-342871">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347" indent="-342871">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073" indent="-342871">
              <a:defRPr sz="1600"/>
            </a:lvl6pPr>
            <a:lvl7pPr marL="1603242" indent="-285726">
              <a:defRPr sz="1600"/>
            </a:lvl7pPr>
            <a:lvl8pPr>
              <a:defRPr sz="1600"/>
            </a:lvl8pPr>
            <a:lvl9pPr>
              <a:defRPr sz="1600"/>
            </a:lvl9pPr>
          </a:lstStyle>
          <a:p>
            <a:pPr marL="403191" lvl="0" indent="-403191" algn="l" defTabSz="914287" rtl="0" eaLnBrk="1" latinLnBrk="0" hangingPunct="1">
              <a:lnSpc>
                <a:spcPct val="90000"/>
              </a:lnSpc>
              <a:spcBef>
                <a:spcPct val="20000"/>
              </a:spcBef>
              <a:buSzPct val="80000"/>
            </a:pPr>
            <a:r>
              <a:rPr lang="en-US" smtClean="0"/>
              <a:t>Click to edit Master text styles</a:t>
            </a:r>
          </a:p>
          <a:p>
            <a:pPr marL="403191" lvl="1" indent="-403191" algn="l" defTabSz="914287" rtl="0" eaLnBrk="1" latinLnBrk="0" hangingPunct="1">
              <a:lnSpc>
                <a:spcPct val="90000"/>
              </a:lnSpc>
              <a:spcBef>
                <a:spcPct val="20000"/>
              </a:spcBef>
              <a:buSzPct val="80000"/>
            </a:pPr>
            <a:r>
              <a:rPr lang="en-US" smtClean="0"/>
              <a:t>Second level</a:t>
            </a:r>
          </a:p>
          <a:p>
            <a:pPr marL="403191" lvl="2" indent="-403191" algn="l" defTabSz="914287" rtl="0" eaLnBrk="1" latinLnBrk="0" hangingPunct="1">
              <a:lnSpc>
                <a:spcPct val="90000"/>
              </a:lnSpc>
              <a:spcBef>
                <a:spcPct val="20000"/>
              </a:spcBef>
              <a:buSzPct val="80000"/>
            </a:pPr>
            <a:r>
              <a:rPr lang="en-US" smtClean="0"/>
              <a:t>Third level</a:t>
            </a:r>
          </a:p>
          <a:p>
            <a:pPr marL="403191" lvl="3" indent="-403191" algn="l" defTabSz="914287" rtl="0" eaLnBrk="1" latinLnBrk="0" hangingPunct="1">
              <a:lnSpc>
                <a:spcPct val="90000"/>
              </a:lnSpc>
              <a:spcBef>
                <a:spcPct val="20000"/>
              </a:spcBef>
              <a:buSzPct val="80000"/>
            </a:pPr>
            <a:r>
              <a:rPr lang="en-US" smtClean="0"/>
              <a:t>Fourth level</a:t>
            </a:r>
          </a:p>
          <a:p>
            <a:pPr marL="403191" lvl="4" indent="-403191" algn="l" defTabSz="914287" rtl="0" eaLnBrk="1" latinLnBrk="0" hangingPunct="1">
              <a:lnSpc>
                <a:spcPct val="90000"/>
              </a:lnSpc>
              <a:spcBef>
                <a:spcPct val="20000"/>
              </a:spcBef>
              <a:buSzPct val="80000"/>
            </a:pPr>
            <a:r>
              <a:rPr lang="en-US" smtClean="0"/>
              <a:t>Fifth level</a:t>
            </a:r>
            <a:endParaRPr lang="en-US" dirty="0"/>
          </a:p>
        </p:txBody>
      </p:sp>
    </p:spTree>
    <p:extLst>
      <p:ext uri="{BB962C8B-B14F-4D97-AF65-F5344CB8AC3E}">
        <p14:creationId xmlns:p14="http://schemas.microsoft.com/office/powerpoint/2010/main" val="3934591104"/>
      </p:ext>
    </p:extLst>
  </p:cSld>
  <p:clrMapOvr>
    <a:masterClrMapping/>
  </p:clrMapOvr>
  <p:transition>
    <p:fade/>
  </p:transition>
  <p:timing>
    <p:tnLst>
      <p:par>
        <p:cTn id="1" dur="indefinite" restart="never" nodeType="tmRoot"/>
      </p:par>
    </p:tnLst>
  </p:timing>
</p:sldLayout>
</file>

<file path=ppt/slideLayouts/slideLayout210.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2299" y="3140274"/>
            <a:ext cx="3547400" cy="577452"/>
          </a:xfrm>
          <a:prstGeom prst="rect">
            <a:avLst/>
          </a:prstGeom>
          <a:noFill/>
          <a:ln>
            <a:noFill/>
          </a:ln>
        </p:spPr>
      </p:pic>
      <p:sp>
        <p:nvSpPr>
          <p:cNvPr id="3" name="Text Box 3"/>
          <p:cNvSpPr txBox="1">
            <a:spLocks noChangeArrowheads="1"/>
          </p:cNvSpPr>
          <p:nvPr userDrawn="1"/>
        </p:nvSpPr>
        <p:spPr bwMode="blackWhite">
          <a:xfrm>
            <a:off x="508001" y="6083573"/>
            <a:ext cx="1117600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rgbClr val="FFFFFF">
                    <a:alpha val="99000"/>
                  </a:srgbClr>
                </a:solidFill>
                <a:cs typeface="Arial" charset="0"/>
              </a:rPr>
              <a:t>© 2011 Microsoft Corporation. All rights reserved. Microsoft, Windows, Windows Vista and other product names are or may be registered trademarks and/or trademarks in the U.S. and/or other countries.</a:t>
            </a:r>
          </a:p>
          <a:p>
            <a:pPr algn="ctr" defTabSz="914099" eaLnBrk="0" hangingPunct="0"/>
            <a:r>
              <a:rPr lang="en-US" sz="700" dirty="0">
                <a:solidFill>
                  <a:srgbClr val="FFFFFF">
                    <a:alpha val="99000"/>
                  </a:srgbClr>
                </a:soli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721400184"/>
      </p:ext>
    </p:extLst>
  </p:cSld>
  <p:clrMapOvr>
    <a:masterClrMapping/>
  </p:clrMapOvr>
  <p:transition>
    <p:fade/>
  </p:transition>
  <p:timing>
    <p:tnLst>
      <p:par>
        <p:cTn id="1" dur="indefinite" restart="never" nodeType="tmRoot"/>
      </p:par>
    </p:tnLst>
  </p:timing>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1"/>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7" y="4343400"/>
            <a:ext cx="7515594"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1"/>
            <a:ext cx="1596068"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2921662577"/>
      </p:ext>
    </p:extLst>
  </p:cSld>
  <p:clrMapOvr>
    <a:masterClrMapping/>
  </p:clrMapOvr>
  <p:transition>
    <p:fade/>
  </p:transition>
  <p:timing>
    <p:tnLst>
      <p:par>
        <p:cTn id="1" dur="indefinite" restart="never" nodeType="tmRoot"/>
      </p:par>
    </p:tnLst>
  </p:timing>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1476367"/>
      </p:ext>
    </p:extLst>
  </p:cSld>
  <p:clrMapOvr>
    <a:masterClrMapping/>
  </p:clrMapOvr>
  <p:transition>
    <p:fade/>
  </p:transition>
  <p:timing>
    <p:tnLst>
      <p:par>
        <p:cTn id="1" dur="indefinite" restart="never" nodeType="tmRoot"/>
      </p:par>
    </p:tnLst>
  </p:timing>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3605356669"/>
      </p:ext>
    </p:extLst>
  </p:cSld>
  <p:clrMapOvr>
    <a:masterClrMapping/>
  </p:clrMapOvr>
  <p:transition>
    <p:fade/>
  </p:transition>
  <p:timing>
    <p:tnLst>
      <p:par>
        <p:cTn id="1" dur="indefinite" restart="never" nodeType="tmRoot"/>
      </p:par>
    </p:tnLst>
  </p:timing>
</p:sldLayout>
</file>

<file path=ppt/slideLayouts/slideLayout214.xml><?xml version="1.0" encoding="utf-8"?>
<p:sldLayout xmlns:a="http://schemas.openxmlformats.org/drawingml/2006/main" xmlns:r="http://schemas.openxmlformats.org/officeDocument/2006/relationships" xmlns:p="http://schemas.openxmlformats.org/presentationml/2006/main" userDrawn="1">
  <p:cSld name="1_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2"/>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8" y="4343402"/>
            <a:ext cx="7515594" cy="443199"/>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2"/>
            <a:ext cx="1596068" cy="268367"/>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50" y="228601"/>
            <a:ext cx="2498478" cy="290339"/>
          </a:xfrm>
          <a:prstGeom prst="rect">
            <a:avLst/>
          </a:prstGeom>
        </p:spPr>
      </p:pic>
    </p:spTree>
    <p:extLst>
      <p:ext uri="{BB962C8B-B14F-4D97-AF65-F5344CB8AC3E}">
        <p14:creationId xmlns:p14="http://schemas.microsoft.com/office/powerpoint/2010/main" val="1067277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49" y="2234114"/>
            <a:ext cx="8375702"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249" y="4612342"/>
            <a:ext cx="5455754"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502010081"/>
      </p:ext>
    </p:extLst>
  </p:cSld>
  <p:clrMapOvr>
    <a:masterClrMapping/>
  </p:clrMapOvr>
  <p:transition>
    <p:fade/>
  </p:transition>
  <p:timing>
    <p:tnLst>
      <p:par>
        <p:cTn id="1" dur="indefinite" restart="never" nodeType="tmRoot"/>
      </p:par>
    </p:tnLst>
  </p:timing>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658096032"/>
      </p:ext>
    </p:extLst>
  </p:cSld>
  <p:clrMapOvr>
    <a:masterClrMapping/>
  </p:clrMapOvr>
  <p:transition>
    <p:fade/>
  </p:transition>
  <p:timing>
    <p:tnLst>
      <p:par>
        <p:cTn id="1" dur="indefinite" restart="never" nodeType="tmRoot"/>
      </p:par>
    </p:tnLst>
  </p:timing>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799"/>
            <a:ext cx="11151917"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1857395383"/>
      </p:ext>
    </p:extLst>
  </p:cSld>
  <p:clrMapOvr>
    <a:masterClrMapping/>
  </p:clrMapOvr>
  <p:transition>
    <p:fade/>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2700266655"/>
      </p:ext>
    </p:extLst>
  </p:cSld>
  <p:clrMapOvr>
    <a:masterClrMapping/>
  </p:clrMapOvr>
  <p:transition>
    <p:fade/>
  </p:transition>
  <p:timing>
    <p:tnLst>
      <p:par>
        <p:cTn id="1" dur="indefinite" restart="never" nodeType="tmRoot"/>
      </p:par>
    </p:tnLst>
  </p:timing>
</p:sldLayout>
</file>

<file path=ppt/slideLayouts/slideLayout2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0" y="2266796"/>
            <a:ext cx="5486400"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73126631"/>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836" y="1447801"/>
            <a:ext cx="5396365" cy="2462213"/>
          </a:xfrm>
        </p:spPr>
        <p:txBody>
          <a:bodyPr/>
          <a:lstStyle>
            <a:lvl1pPr marL="0" indent="0">
              <a:spcBef>
                <a:spcPts val="1200"/>
              </a:spcBef>
              <a:buNone/>
              <a:defRPr sz="4000">
                <a:solidFill>
                  <a:schemeClr val="tx2">
                    <a:alpha val="99000"/>
                  </a:schemeClr>
                </a:solidFill>
                <a:latin typeface="+mj-lt"/>
              </a:defRPr>
            </a:lvl1pPr>
            <a:lvl2pPr marL="0" indent="0">
              <a:buNone/>
              <a:defRPr sz="2000"/>
            </a:lvl2pPr>
            <a:lvl3pPr marL="233344" indent="0">
              <a:buNone/>
              <a:defRPr sz="2000"/>
            </a:lvl3pPr>
            <a:lvl4pPr marL="457161" indent="0">
              <a:buNone/>
              <a:defRPr sz="2000"/>
            </a:lvl4pPr>
            <a:lvl5pPr marL="693680" indent="0">
              <a:buNone/>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9562" y="1447801"/>
            <a:ext cx="5396365" cy="2462213"/>
          </a:xfrm>
        </p:spPr>
        <p:txBody>
          <a:bodyPr/>
          <a:lstStyle>
            <a:lvl1pPr marL="0" indent="0">
              <a:spcBef>
                <a:spcPts val="1200"/>
              </a:spcBef>
              <a:buNone/>
              <a:defRPr lang="en-US" sz="4000" kern="1200" spc="-71" baseline="0" dirty="0" smtClean="0">
                <a:solidFill>
                  <a:schemeClr val="tx2">
                    <a:alpha val="99000"/>
                  </a:schemeClr>
                </a:solidFill>
                <a:latin typeface="+mj-lt"/>
                <a:ea typeface="+mn-ea"/>
                <a:cs typeface="+mn-cs"/>
              </a:defRPr>
            </a:lvl1pPr>
            <a:lvl2pPr marL="317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44"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3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32"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558050985"/>
      </p:ext>
    </p:extLst>
  </p:cSld>
  <p:clrMapOvr>
    <a:masterClrMapping/>
  </p:clrMapOvr>
  <p:transition>
    <p:fade/>
  </p:transition>
  <p:timing>
    <p:tnLst>
      <p:par>
        <p:cTn id="1" dur="indefinite" restart="never" nodeType="tmRoot"/>
      </p:par>
    </p:tnLst>
  </p:timing>
</p:sldLayout>
</file>

<file path=ppt/slideLayouts/slideLayout2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265006861"/>
      </p:ext>
    </p:extLst>
  </p:cSld>
  <p:clrMapOvr>
    <a:masterClrMapping/>
  </p:clrMapOvr>
  <p:transition>
    <p:fade/>
  </p:transition>
  <p:timing>
    <p:tnLst>
      <p:par>
        <p:cTn id="1" dur="indefinite" restart="never" nodeType="tmRoot"/>
      </p:par>
    </p:tnLst>
  </p:timing>
</p:sldLayout>
</file>

<file path=ppt/slideLayouts/slideLayout2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412482207"/>
      </p:ext>
    </p:extLst>
  </p:cSld>
  <p:clrMapOvr>
    <a:masterClrMapping/>
  </p:clrMapOvr>
  <p:transition>
    <p:fade/>
  </p:transition>
  <p:timing>
    <p:tnLst>
      <p:par>
        <p:cTn id="1" dur="indefinite" restart="never" nodeType="tmRoot"/>
      </p:par>
    </p:tnLst>
  </p:timing>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4709" y="3417661"/>
            <a:ext cx="6947121"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1445403063"/>
      </p:ext>
    </p:extLst>
  </p:cSld>
  <p:clrMapOvr>
    <a:masterClrMapping/>
  </p:clrMapOvr>
  <p:transition>
    <p:fade/>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2602808456"/>
      </p:ext>
    </p:extLst>
  </p:cSld>
  <p:clrMapOvr>
    <a:masterClrMapping/>
  </p:clrMapOvr>
  <p:transition>
    <p:fade/>
  </p:transition>
  <p:timing>
    <p:tnLst>
      <p:par>
        <p:cTn id="1" dur="indefinite" restart="never" nodeType="tmRoot"/>
      </p:par>
    </p:tnLst>
  </p:timing>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Tree>
    <p:extLst>
      <p:ext uri="{BB962C8B-B14F-4D97-AF65-F5344CB8AC3E}">
        <p14:creationId xmlns:p14="http://schemas.microsoft.com/office/powerpoint/2010/main" val="4191947511"/>
      </p:ext>
    </p:extLst>
  </p:cSld>
  <p:clrMapOvr>
    <a:masterClrMapping/>
  </p:clrMapOvr>
  <p:transition>
    <p:fade/>
  </p:transition>
  <p:timing>
    <p:tnLst>
      <p:par>
        <p:cTn id="1" dur="indefinite" restart="never" nodeType="tmRoot"/>
      </p:par>
    </p:tnLst>
  </p:timing>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744392183"/>
      </p:ext>
    </p:extLst>
  </p:cSld>
  <p:clrMapOvr>
    <a:masterClrMapping/>
  </p:clrMapOvr>
  <p:transition>
    <p:fade/>
  </p:transition>
  <p:timing>
    <p:tnLst>
      <p:par>
        <p:cTn id="1" dur="indefinite" restart="never" nodeType="tmRoot"/>
      </p:par>
    </p:tnLst>
  </p:timing>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5673"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2213598519"/>
      </p:ext>
    </p:extLst>
  </p:cSld>
  <p:clrMapOvr>
    <a:masterClrMapping/>
  </p:clrMapOvr>
  <p:transition>
    <p:fade/>
  </p:transition>
  <p:timing>
    <p:tnLst>
      <p:par>
        <p:cTn id="1" dur="indefinite" restart="never" nodeType="tmRoot"/>
      </p:par>
    </p:tnLst>
  </p:timing>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7" y="5630473"/>
            <a:ext cx="4206384"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5072"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Tree>
    <p:extLst>
      <p:ext uri="{BB962C8B-B14F-4D97-AF65-F5344CB8AC3E}">
        <p14:creationId xmlns:p14="http://schemas.microsoft.com/office/powerpoint/2010/main" val="3284396700"/>
      </p:ext>
    </p:extLst>
  </p:cSld>
  <p:clrMapOvr>
    <a:masterClrMapping/>
  </p:clrMapOvr>
  <p:transition>
    <p:fade/>
  </p:transition>
  <p:timing>
    <p:tnLst>
      <p:par>
        <p:cTn id="1" dur="indefinite" restart="never" nodeType="tmRoot"/>
      </p:par>
    </p:tnLst>
  </p:timing>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1905000"/>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3951" y="6338048"/>
            <a:ext cx="2507214" cy="291353"/>
          </a:xfrm>
          <a:prstGeom prst="rect">
            <a:avLst/>
          </a:prstGeom>
        </p:spPr>
      </p:pic>
    </p:spTree>
    <p:extLst>
      <p:ext uri="{BB962C8B-B14F-4D97-AF65-F5344CB8AC3E}">
        <p14:creationId xmlns:p14="http://schemas.microsoft.com/office/powerpoint/2010/main" val="3979405069"/>
      </p:ext>
    </p:extLst>
  </p:cSld>
  <p:clrMapOvr>
    <a:masterClrMapping/>
  </p:clrMapOvr>
  <p:transition>
    <p:fade/>
  </p:transition>
  <p:timing>
    <p:tnLst>
      <p:par>
        <p:cTn id="1" dur="indefinite" restart="never" nodeType="tmRoot"/>
      </p:par>
    </p:tnLst>
  </p:timing>
</p:sldLayout>
</file>

<file path=ppt/slideLayouts/slideLayout229.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2299" y="3140274"/>
            <a:ext cx="3547400" cy="577452"/>
          </a:xfrm>
          <a:prstGeom prst="rect">
            <a:avLst/>
          </a:prstGeom>
          <a:noFill/>
          <a:ln>
            <a:noFill/>
          </a:ln>
        </p:spPr>
      </p:pic>
      <p:sp>
        <p:nvSpPr>
          <p:cNvPr id="3" name="Text Box 3"/>
          <p:cNvSpPr txBox="1">
            <a:spLocks noChangeArrowheads="1"/>
          </p:cNvSpPr>
          <p:nvPr userDrawn="1"/>
        </p:nvSpPr>
        <p:spPr bwMode="blackWhite">
          <a:xfrm>
            <a:off x="508001" y="6083573"/>
            <a:ext cx="1117600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rgbClr val="FFFFFF">
                    <a:alpha val="99000"/>
                  </a:srgbClr>
                </a:solidFill>
                <a:cs typeface="Arial" charset="0"/>
              </a:rPr>
              <a:t>© 2011 Microsoft Corporation. All rights reserved. Microsoft, Windows, Windows Vista and other product names are or may be registered trademarks and/or trademarks in the U.S. and/or other countries.</a:t>
            </a:r>
          </a:p>
          <a:p>
            <a:pPr algn="ctr" defTabSz="914099" eaLnBrk="0" hangingPunct="0"/>
            <a:r>
              <a:rPr lang="en-US" sz="700" dirty="0">
                <a:solidFill>
                  <a:srgbClr val="FFFFFF">
                    <a:alpha val="99000"/>
                  </a:srgbClr>
                </a:soli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138665237"/>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836" y="1447801"/>
            <a:ext cx="5396365" cy="2462213"/>
          </a:xfrm>
        </p:spPr>
        <p:txBody>
          <a:bodyPr/>
          <a:lstStyle>
            <a:lvl1pPr marL="0" indent="0">
              <a:spcBef>
                <a:spcPts val="1200"/>
              </a:spcBef>
              <a:buNone/>
              <a:defRPr sz="4000">
                <a:solidFill>
                  <a:schemeClr val="tx1">
                    <a:alpha val="99000"/>
                  </a:schemeClr>
                </a:solidFill>
                <a:latin typeface="+mj-lt"/>
              </a:defRPr>
            </a:lvl1pPr>
            <a:lvl2pPr marL="0" indent="0">
              <a:buNone/>
              <a:defRPr sz="2000">
                <a:solidFill>
                  <a:schemeClr val="tx1">
                    <a:alpha val="99000"/>
                  </a:schemeClr>
                </a:solidFill>
              </a:defRPr>
            </a:lvl2pPr>
            <a:lvl3pPr marL="233344" indent="0">
              <a:buNone/>
              <a:defRPr sz="2000">
                <a:solidFill>
                  <a:schemeClr val="tx1">
                    <a:alpha val="99000"/>
                  </a:schemeClr>
                </a:solidFill>
              </a:defRPr>
            </a:lvl3pPr>
            <a:lvl4pPr marL="457161" indent="0">
              <a:buNone/>
              <a:defRPr sz="2000">
                <a:solidFill>
                  <a:schemeClr val="tx1">
                    <a:alpha val="99000"/>
                  </a:schemeClr>
                </a:solidFill>
              </a:defRPr>
            </a:lvl4pPr>
            <a:lvl5pPr marL="693680" indent="0">
              <a:buNone/>
              <a:defRPr sz="2000">
                <a:solidFill>
                  <a:schemeClr val="tx1">
                    <a:alpha val="99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9562" y="1447801"/>
            <a:ext cx="5396365" cy="2462213"/>
          </a:xfrm>
        </p:spPr>
        <p:txBody>
          <a:bodyPr/>
          <a:lstStyle>
            <a:lvl1pPr marL="0" indent="0">
              <a:spcBef>
                <a:spcPts val="1200"/>
              </a:spcBef>
              <a:buNone/>
              <a:defRPr lang="en-US" sz="4000" kern="1200" spc="-71" baseline="0" dirty="0" smtClean="0">
                <a:solidFill>
                  <a:schemeClr val="tx1">
                    <a:alpha val="99000"/>
                  </a:schemeClr>
                </a:solidFill>
                <a:latin typeface="+mj-lt"/>
                <a:ea typeface="+mn-ea"/>
                <a:cs typeface="+mn-cs"/>
              </a:defRPr>
            </a:lvl1pPr>
            <a:lvl2pPr marL="317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44"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3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32"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2057484930"/>
      </p:ext>
    </p:extLst>
  </p:cSld>
  <p:clrMapOvr>
    <a:masterClrMapping/>
  </p:clrMapOvr>
  <p:transition>
    <p:fade/>
  </p:transition>
  <p:timing>
    <p:tnLst>
      <p:par>
        <p:cTn id="1" dur="indefinite" restart="never" nodeType="tmRoot"/>
      </p:par>
    </p:tnLst>
  </p:timing>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1"/>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7" y="4343400"/>
            <a:ext cx="7515594"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1"/>
            <a:ext cx="1596068"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49" y="228600"/>
            <a:ext cx="2498478" cy="290338"/>
          </a:xfrm>
          <a:prstGeom prst="rect">
            <a:avLst/>
          </a:prstGeom>
        </p:spPr>
      </p:pic>
    </p:spTree>
    <p:extLst>
      <p:ext uri="{BB962C8B-B14F-4D97-AF65-F5344CB8AC3E}">
        <p14:creationId xmlns:p14="http://schemas.microsoft.com/office/powerpoint/2010/main" val="1065632364"/>
      </p:ext>
    </p:extLst>
  </p:cSld>
  <p:clrMapOvr>
    <a:masterClrMapping/>
  </p:clrMapOvr>
  <p:transition>
    <p:fade/>
  </p:transition>
  <p:timing>
    <p:tnLst>
      <p:par>
        <p:cTn id="1" dur="indefinite" restart="never" nodeType="tmRoot"/>
      </p:par>
    </p:tnLst>
  </p:timing>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5174931"/>
      </p:ext>
    </p:extLst>
  </p:cSld>
  <p:clrMapOvr>
    <a:masterClrMapping/>
  </p:clrMapOvr>
  <p:transition>
    <p:fade/>
  </p:transition>
  <p:timing>
    <p:tnLst>
      <p:par>
        <p:cTn id="1" dur="indefinite" restart="never" nodeType="tmRoot"/>
      </p:par>
    </p:tnLst>
  </p:timing>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8" y="1447799"/>
            <a:ext cx="11151917"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7"/>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055999198"/>
      </p:ext>
    </p:extLst>
  </p:cSld>
  <p:clrMapOvr>
    <a:masterClrMapping/>
  </p:clrMapOvr>
  <p:transition>
    <p:fade/>
  </p:transition>
  <p:timing>
    <p:tnLst>
      <p:par>
        <p:cTn id="1" dur="indefinite" restart="never" nodeType="tmRoot"/>
      </p:par>
    </p:tnLst>
  </p:timing>
</p:sldLayout>
</file>

<file path=ppt/slideLayouts/slideLayout233.xml><?xml version="1.0" encoding="utf-8"?>
<p:sldLayout xmlns:a="http://schemas.openxmlformats.org/drawingml/2006/main" xmlns:r="http://schemas.openxmlformats.org/officeDocument/2006/relationships" xmlns:p="http://schemas.openxmlformats.org/presentationml/2006/main" userDrawn="1">
  <p:cSld name="1_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897" y="2892712"/>
            <a:ext cx="11231365"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898" y="4343402"/>
            <a:ext cx="7515594" cy="443199"/>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25"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847" y="6364652"/>
            <a:ext cx="1596068" cy="268367"/>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250" y="228601"/>
            <a:ext cx="2498478" cy="290339"/>
          </a:xfrm>
          <a:prstGeom prst="rect">
            <a:avLst/>
          </a:prstGeom>
        </p:spPr>
      </p:pic>
    </p:spTree>
    <p:extLst>
      <p:ext uri="{BB962C8B-B14F-4D97-AF65-F5344CB8AC3E}">
        <p14:creationId xmlns:p14="http://schemas.microsoft.com/office/powerpoint/2010/main" val="18917402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708799592"/>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0832646"/>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7" name="Rectangle 3"/>
          <p:cNvSpPr/>
          <p:nvPr userDrawn="1"/>
        </p:nvSpPr>
        <p:spPr bwMode="auto">
          <a:xfrm>
            <a:off x="1" y="0"/>
            <a:ext cx="12192000" cy="6858000"/>
          </a:xfrm>
          <a:custGeom>
            <a:avLst/>
            <a:gdLst/>
            <a:ahLst/>
            <a:cxnLst/>
            <a:rect l="l" t="t" r="r" b="b"/>
            <a:pathLst>
              <a:path w="12188825" h="6858000">
                <a:moveTo>
                  <a:pt x="0" y="0"/>
                </a:moveTo>
                <a:lnTo>
                  <a:pt x="1" y="0"/>
                </a:lnTo>
                <a:lnTo>
                  <a:pt x="308345" y="0"/>
                </a:lnTo>
                <a:lnTo>
                  <a:pt x="12188825" y="0"/>
                </a:lnTo>
                <a:lnTo>
                  <a:pt x="12188825" y="1447800"/>
                </a:lnTo>
                <a:lnTo>
                  <a:pt x="308345" y="1447800"/>
                </a:lnTo>
                <a:lnTo>
                  <a:pt x="308345" y="6858000"/>
                </a:lnTo>
                <a:lnTo>
                  <a:pt x="1" y="6858000"/>
                </a:lnTo>
                <a:lnTo>
                  <a:pt x="1" y="1447800"/>
                </a:lnTo>
                <a:lnTo>
                  <a:pt x="0" y="144780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8" tIns="45715" rIns="91428" bIns="45715" numCol="1" rtlCol="0" anchor="ctr" anchorCtr="0" compatLnSpc="1">
            <a:prstTxWarp prst="textNoShape">
              <a:avLst/>
            </a:prstTxWarp>
          </a:bodyPr>
          <a:lstStyle/>
          <a:p>
            <a:pPr algn="ctr" defTabSz="914023" fontAlgn="base">
              <a:spcBef>
                <a:spcPct val="0"/>
              </a:spcBef>
              <a:spcAft>
                <a:spcPct val="0"/>
              </a:spcAft>
            </a:pPr>
            <a:endParaRPr lang="en-US" sz="2300"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p:txBody>
          <a:bodyPr/>
          <a:lstStyle>
            <a:lvl1pPr>
              <a:defRPr>
                <a:solidFill>
                  <a:schemeClr val="bg1">
                    <a:alpha val="99000"/>
                  </a:schemeClr>
                </a:solidFill>
              </a:defRPr>
            </a:lvl1pPr>
          </a:lstStyle>
          <a:p>
            <a:r>
              <a:rPr lang="en-US" dirty="0" smtClean="0"/>
              <a:t>Slide for Developer Code</a:t>
            </a:r>
            <a:endParaRPr lang="en-US" dirty="0"/>
          </a:p>
        </p:txBody>
      </p:sp>
      <p:sp>
        <p:nvSpPr>
          <p:cNvPr id="5" name="Text Placeholder 4"/>
          <p:cNvSpPr>
            <a:spLocks noGrp="1"/>
          </p:cNvSpPr>
          <p:nvPr>
            <p:ph type="body" sz="quarter" idx="10"/>
          </p:nvPr>
        </p:nvSpPr>
        <p:spPr>
          <a:xfrm>
            <a:off x="518454" y="1716025"/>
            <a:ext cx="11155093" cy="1988237"/>
          </a:xfrm>
        </p:spPr>
        <p:txBody>
          <a:bodyPr/>
          <a:lstStyle>
            <a:lvl1pPr marL="0" indent="0">
              <a:buNone/>
              <a:defRPr sz="3200">
                <a:gradFill>
                  <a:gsLst>
                    <a:gs pos="1250">
                      <a:srgbClr val="000000"/>
                    </a:gs>
                    <a:gs pos="100000">
                      <a:srgbClr val="000000"/>
                    </a:gs>
                  </a:gsLst>
                  <a:lin ang="5400000" scaled="0"/>
                </a:gradFill>
                <a:latin typeface="Consolas" pitchFamily="49" charset="0"/>
                <a:cs typeface="Consolas" pitchFamily="49" charset="0"/>
              </a:defRPr>
            </a:lvl1pPr>
            <a:lvl2pPr marL="339697" indent="0">
              <a:buNone/>
              <a:defRPr>
                <a:gradFill>
                  <a:gsLst>
                    <a:gs pos="1250">
                      <a:srgbClr val="000000"/>
                    </a:gs>
                    <a:gs pos="100000">
                      <a:srgbClr val="000000"/>
                    </a:gs>
                  </a:gsLst>
                  <a:lin ang="5400000" scaled="0"/>
                </a:gradFill>
                <a:latin typeface="Consolas" pitchFamily="49" charset="0"/>
                <a:cs typeface="Consolas" pitchFamily="49" charset="0"/>
              </a:defRPr>
            </a:lvl2pPr>
            <a:lvl3pPr marL="573040" indent="0">
              <a:buNone/>
              <a:defRPr>
                <a:gradFill>
                  <a:gsLst>
                    <a:gs pos="1250">
                      <a:srgbClr val="000000"/>
                    </a:gs>
                    <a:gs pos="100000">
                      <a:srgbClr val="000000"/>
                    </a:gs>
                  </a:gsLst>
                  <a:lin ang="5400000" scaled="0"/>
                </a:gradFill>
                <a:latin typeface="Consolas" pitchFamily="49" charset="0"/>
                <a:cs typeface="Consolas" pitchFamily="49" charset="0"/>
              </a:defRPr>
            </a:lvl3pPr>
            <a:lvl4pPr marL="798447" indent="0">
              <a:buNone/>
              <a:defRPr>
                <a:gradFill>
                  <a:gsLst>
                    <a:gs pos="1250">
                      <a:srgbClr val="000000"/>
                    </a:gs>
                    <a:gs pos="100000">
                      <a:srgbClr val="000000"/>
                    </a:gs>
                  </a:gsLst>
                  <a:lin ang="5400000" scaled="0"/>
                </a:gradFill>
                <a:latin typeface="Consolas" pitchFamily="49" charset="0"/>
                <a:cs typeface="Consolas" pitchFamily="49" charset="0"/>
              </a:defRPr>
            </a:lvl4pPr>
            <a:lvl5pPr marL="1030202" indent="0">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59280915"/>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S E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1582279"/>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837" y="228601"/>
            <a:ext cx="11155093"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249" y="1447799"/>
            <a:ext cx="11151917" cy="2043636"/>
          </a:xfrm>
          <a:prstGeom prst="rect">
            <a:avLst/>
          </a:prstGeom>
        </p:spPr>
        <p:txBody>
          <a:bodyPr/>
          <a:lstStyle>
            <a:lvl1pPr marL="342871" indent="-34287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597" indent="-28572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323" indent="-28572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904" indent="-22858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485" indent="-22858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6238877"/>
            <a:ext cx="12192001" cy="619125"/>
          </a:xfrm>
          <a:prstGeom prst="rect">
            <a:avLst/>
          </a:prstGeom>
          <a:solidFill>
            <a:srgbClr val="FFFF99"/>
          </a:solidFill>
        </p:spPr>
        <p:txBody>
          <a:bodyPr wrap="square" lIns="152381" tIns="76189" rIns="152381" bIns="76189" anchor="b" anchorCtr="0">
            <a:noAutofit/>
          </a:bodyPr>
          <a:lstStyle>
            <a:lvl1pPr algn="r">
              <a:buFont typeface="Arial" pitchFamily="34" charset="0"/>
              <a:buNone/>
              <a:defRPr sz="36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048059166"/>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1"/>
            <a:ext cx="11151917" cy="757131"/>
          </a:xfrm>
        </p:spPr>
        <p:txBody>
          <a:bodyPr/>
          <a:lstStyle>
            <a:lvl1pPr>
              <a:defRPr sz="55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1" baseline="0">
                <a:gradFill>
                  <a:gsLst>
                    <a:gs pos="0">
                      <a:srgbClr val="595959"/>
                    </a:gs>
                    <a:gs pos="86000">
                      <a:srgbClr val="595959"/>
                    </a:gs>
                  </a:gsLst>
                  <a:lin ang="5400000" scaled="0"/>
                </a:gradFill>
              </a:defRPr>
            </a:lvl2pPr>
            <a:lvl3pPr marL="1258836" indent="-403208">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896" indent="-34606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432" indent="-336536">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255033461"/>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Slide - Sydney, Australi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35337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alkin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07545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Walkin Slide - Tokyo, Japa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81038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Walkin Slide - Sydney, Australi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2150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Slide - Toronto, Canad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6602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Slide - London, United Kingdom">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58031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Slide - Buenos Aires, Argentin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38937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Slide - Auckland, New Zeala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97244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Slide - Chennai, Indi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25699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Slide - Sao Paulo, Brazil">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13185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Slide - Paris, Franc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90168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Slide - Toronto, Canad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20530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alkin Slide - Frankfurt, Germany">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98712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1344" y="3452039"/>
            <a:ext cx="6486922" cy="2002536"/>
          </a:xfrm>
        </p:spPr>
        <p:txBody>
          <a:bodyPr vert="horz" wrap="square" lIns="0" tIns="0" rIns="0" bIns="0" rtlCol="0" anchor="ctr" anchorCtr="0">
            <a:noAutofit/>
          </a:bodyPr>
          <a:lstStyle>
            <a:lvl1pPr algn="l" defTabSz="914287" rtl="0" eaLnBrk="1" latinLnBrk="0" hangingPunct="1">
              <a:lnSpc>
                <a:spcPct val="90000"/>
              </a:lnSpc>
              <a:spcBef>
                <a:spcPct val="0"/>
              </a:spcBef>
              <a:buNone/>
              <a:defRPr lang="en-US" sz="6000" b="0" kern="1200" cap="none" spc="-100" baseline="0" dirty="0">
                <a:ln w="3175">
                  <a:noFill/>
                </a:ln>
                <a:solidFill>
                  <a:schemeClr val="tx1">
                    <a:alpha val="99000"/>
                  </a:schemeClr>
                </a:solidFill>
                <a:effectLst/>
                <a:latin typeface="Segoe UI Light" pitchFamily="34" charset="0"/>
                <a:ea typeface="+mn-ea"/>
                <a:cs typeface="Arial" charset="0"/>
              </a:defRPr>
            </a:lvl1pPr>
          </a:lstStyle>
          <a:p>
            <a:pPr lvl="0"/>
            <a:r>
              <a:rPr lang="en-US" dirty="0" smtClean="0"/>
              <a:t>Title Here</a:t>
            </a:r>
            <a:endParaRPr lang="en-US" dirty="0"/>
          </a:p>
        </p:txBody>
      </p:sp>
      <p:sp>
        <p:nvSpPr>
          <p:cNvPr id="5" name="Text Placeholder 4"/>
          <p:cNvSpPr>
            <a:spLocks noGrp="1"/>
          </p:cNvSpPr>
          <p:nvPr>
            <p:ph type="body" sz="quarter" idx="12" hasCustomPrompt="1"/>
          </p:nvPr>
        </p:nvSpPr>
        <p:spPr>
          <a:xfrm>
            <a:off x="521346" y="5482008"/>
            <a:ext cx="6484786" cy="906403"/>
          </a:xfrm>
        </p:spPr>
        <p:txBody>
          <a:bodyPr vert="horz" wrap="square" lIns="0" tIns="0" rIns="0" bIns="0" rtlCol="0">
            <a:spAutoFit/>
          </a:bodyPr>
          <a:lstStyle>
            <a:lvl1pPr marL="0" indent="0">
              <a:buNone/>
              <a:defRPr lang="en-US" sz="1900" kern="1200" dirty="0">
                <a:solidFill>
                  <a:schemeClr val="tx1">
                    <a:alpha val="99000"/>
                  </a:schemeClr>
                </a:solidFill>
                <a:latin typeface="+mn-lt"/>
                <a:ea typeface="+mn-ea"/>
                <a:cs typeface="+mn-cs"/>
              </a:defRPr>
            </a:lvl1pPr>
          </a:lstStyle>
          <a:p>
            <a:pPr lvl="0"/>
            <a:r>
              <a:rPr lang="en-US" dirty="0" smtClean="0"/>
              <a:t>Name</a:t>
            </a:r>
          </a:p>
          <a:p>
            <a:pPr lvl="0"/>
            <a:r>
              <a:rPr lang="en-US" dirty="0" smtClean="0"/>
              <a:t>Title</a:t>
            </a:r>
          </a:p>
          <a:p>
            <a:pPr lvl="0"/>
            <a:r>
              <a:rPr lang="en-US" dirty="0" smtClean="0"/>
              <a:t>Microsoft Corporation</a:t>
            </a:r>
          </a:p>
        </p:txBody>
      </p:sp>
    </p:spTree>
    <p:extLst>
      <p:ext uri="{BB962C8B-B14F-4D97-AF65-F5344CB8AC3E}">
        <p14:creationId xmlns:p14="http://schemas.microsoft.com/office/powerpoint/2010/main" val="28957122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7" y="1883486"/>
            <a:ext cx="6859786" cy="1846660"/>
          </a:xfrm>
        </p:spPr>
        <p:txBody>
          <a:bodyPr anchor="b" anchorCtr="0"/>
          <a:lstStyle>
            <a:lvl1pPr>
              <a:defRPr kumimoji="0" lang="en-US" sz="6700" b="0" i="0" u="none" strike="noStrike" kern="1200" cap="none" spc="-120" normalizeH="0" baseline="0" dirty="0">
                <a:ln w="3175">
                  <a:noFill/>
                </a:ln>
                <a:solidFill>
                  <a:schemeClr val="tx1">
                    <a:alpha val="99000"/>
                  </a:schemeClr>
                </a:solidFill>
                <a:effectLst/>
                <a:uLnTx/>
                <a:uFillTx/>
                <a:latin typeface="Segoe UI Light"/>
                <a:ea typeface="+mn-ea"/>
                <a:cs typeface="Arial" charset="0"/>
              </a:defRPr>
            </a:lvl1pPr>
          </a:lstStyle>
          <a:p>
            <a:pPr marL="0" lvl="0" indent="0" algn="l" defTabSz="914287" rtl="0" eaLnBrk="1" latinLnBrk="0" hangingPunct="1">
              <a:lnSpc>
                <a:spcPct val="90000"/>
              </a:lnSpc>
              <a:spcBef>
                <a:spcPct val="20000"/>
              </a:spcBef>
              <a:buSzPct val="80000"/>
              <a:buFont typeface="Arial" pitchFamily="34" charset="0"/>
              <a:buNone/>
            </a:pPr>
            <a:r>
              <a:rPr lang="en-US" dirty="0" smtClean="0"/>
              <a:t>Click to edit title style</a:t>
            </a:r>
            <a:endParaRPr lang="en-US" dirty="0"/>
          </a:p>
        </p:txBody>
      </p:sp>
    </p:spTree>
    <p:extLst>
      <p:ext uri="{BB962C8B-B14F-4D97-AF65-F5344CB8AC3E}">
        <p14:creationId xmlns:p14="http://schemas.microsoft.com/office/powerpoint/2010/main" val="54347140"/>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392" y="4343403"/>
            <a:ext cx="10240454" cy="461665"/>
          </a:xfrm>
        </p:spPr>
        <p:txBody>
          <a:bodyPr>
            <a:noAutofit/>
          </a:bodyPr>
          <a:lstStyle>
            <a:lvl1pPr marL="0" indent="0" algn="l">
              <a:lnSpc>
                <a:spcPct val="90000"/>
              </a:lnSpc>
              <a:spcBef>
                <a:spcPts val="0"/>
              </a:spcBef>
              <a:buNone/>
              <a:defRPr lang="en-US" sz="3600" kern="1200" spc="-71" baseline="0" dirty="0">
                <a:solidFill>
                  <a:schemeClr val="tx1">
                    <a:alpha val="99000"/>
                  </a:schemeClr>
                </a:solidFill>
                <a:latin typeface="+mj-lt"/>
                <a:ea typeface="+mn-ea"/>
                <a:cs typeface="+mn-cs"/>
              </a:defRPr>
            </a:lvl1pPr>
            <a:lvl2pPr marL="457144" indent="0" algn="ctr">
              <a:buNone/>
              <a:defRPr>
                <a:solidFill>
                  <a:schemeClr val="tx1">
                    <a:tint val="75000"/>
                  </a:schemeClr>
                </a:solidFill>
              </a:defRPr>
            </a:lvl2pPr>
            <a:lvl3pPr marL="914287" indent="0" algn="ctr">
              <a:buNone/>
              <a:defRPr>
                <a:solidFill>
                  <a:schemeClr val="tx1">
                    <a:tint val="75000"/>
                  </a:schemeClr>
                </a:solidFill>
              </a:defRPr>
            </a:lvl3pPr>
            <a:lvl4pPr marL="1371431" indent="0" algn="ctr">
              <a:buNone/>
              <a:defRPr>
                <a:solidFill>
                  <a:schemeClr val="tx1">
                    <a:tint val="75000"/>
                  </a:schemeClr>
                </a:solidFill>
              </a:defRPr>
            </a:lvl4pPr>
            <a:lvl5pPr marL="1828575" indent="0" algn="ctr">
              <a:buNone/>
              <a:defRPr>
                <a:solidFill>
                  <a:schemeClr val="tx1">
                    <a:tint val="75000"/>
                  </a:schemeClr>
                </a:solidFill>
              </a:defRPr>
            </a:lvl5pPr>
            <a:lvl6pPr marL="2285717" indent="0" algn="ctr">
              <a:buNone/>
              <a:defRPr>
                <a:solidFill>
                  <a:schemeClr val="tx1">
                    <a:tint val="75000"/>
                  </a:schemeClr>
                </a:solidFill>
              </a:defRPr>
            </a:lvl6pPr>
            <a:lvl7pPr marL="2742861" indent="0" algn="ctr">
              <a:buNone/>
              <a:defRPr>
                <a:solidFill>
                  <a:schemeClr val="tx1">
                    <a:tint val="75000"/>
                  </a:schemeClr>
                </a:solidFill>
              </a:defRPr>
            </a:lvl7pPr>
            <a:lvl8pPr marL="3200005" indent="0" algn="ctr">
              <a:buNone/>
              <a:defRPr>
                <a:solidFill>
                  <a:schemeClr val="tx1">
                    <a:tint val="75000"/>
                  </a:schemeClr>
                </a:solidFill>
              </a:defRPr>
            </a:lvl8pPr>
            <a:lvl9pPr marL="3657148" indent="0" algn="ctr">
              <a:buNone/>
              <a:defRPr>
                <a:solidFill>
                  <a:schemeClr val="tx1">
                    <a:tint val="75000"/>
                  </a:schemeClr>
                </a:solidFill>
              </a:defRPr>
            </a:lvl9pPr>
          </a:lstStyle>
          <a:p>
            <a:pPr marL="0" marR="0" lvl="0" indent="0" algn="l" defTabSz="914287"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392" y="2739679"/>
            <a:ext cx="10248393"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solidFill>
                  <a:schemeClr val="tx2">
                    <a:alpha val="99000"/>
                  </a:schemeClr>
                </a:soli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392" y="1447800"/>
            <a:ext cx="10240454" cy="914096"/>
          </a:xfrm>
        </p:spPr>
        <p:txBody>
          <a:bodyPr wrap="square" anchor="b">
            <a:noAutofit/>
          </a:bodyPr>
          <a:lstStyle>
            <a:lvl1pPr marL="0" indent="0">
              <a:buNone/>
              <a:defRPr sz="6700" spc="-151">
                <a:solidFill>
                  <a:schemeClr val="tx1">
                    <a:alpha val="99000"/>
                  </a:schemeClr>
                </a:solidFill>
              </a:defRPr>
            </a:lvl1pPr>
          </a:lstStyle>
          <a:p>
            <a:pPr lvl="0"/>
            <a:r>
              <a:rPr lang="en-US" smtClean="0"/>
              <a:t>Click to edit Master text styles</a:t>
            </a:r>
          </a:p>
        </p:txBody>
      </p:sp>
    </p:spTree>
    <p:extLst>
      <p:ext uri="{BB962C8B-B14F-4D97-AF65-F5344CB8AC3E}">
        <p14:creationId xmlns:p14="http://schemas.microsoft.com/office/powerpoint/2010/main" val="42858701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15" name="Rectangle 14"/>
          <p:cNvSpPr/>
          <p:nvPr userDrawn="1"/>
        </p:nvSpPr>
        <p:spPr bwMode="gray">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spcCol="0" rtlCol="0" anchor="ctr" anchorCtr="0" compatLnSpc="1">
            <a:prstTxWarp prst="textNoShape">
              <a:avLst/>
            </a:prstTxWarp>
          </a:bodyPr>
          <a:lstStyle/>
          <a:p>
            <a:pPr algn="ctr" defTabSz="913711" fontAlgn="base">
              <a:spcBef>
                <a:spcPct val="0"/>
              </a:spcBef>
              <a:spcAft>
                <a:spcPct val="0"/>
              </a:spcAft>
            </a:pPr>
            <a:endParaRPr lang="en-US" sz="2300" dirty="0">
              <a:gradFill>
                <a:gsLst>
                  <a:gs pos="0">
                    <a:srgbClr val="FFFFFF"/>
                  </a:gs>
                  <a:gs pos="100000">
                    <a:srgbClr val="FFFFFF"/>
                  </a:gs>
                </a:gsLst>
                <a:lin ang="5400000" scaled="0"/>
              </a:gradFill>
            </a:endParaRPr>
          </a:p>
        </p:txBody>
      </p:sp>
      <p:grpSp>
        <p:nvGrpSpPr>
          <p:cNvPr id="16" name="Group 15"/>
          <p:cNvGrpSpPr/>
          <p:nvPr userDrawn="1"/>
        </p:nvGrpSpPr>
        <p:grpSpPr bwMode="black">
          <a:xfrm>
            <a:off x="872849" y="3005013"/>
            <a:ext cx="2401042" cy="2135547"/>
            <a:chOff x="4470400" y="2038516"/>
            <a:chExt cx="3238500" cy="2881148"/>
          </a:xfrm>
          <a:solidFill>
            <a:schemeClr val="accent2"/>
          </a:solidFill>
        </p:grpSpPr>
        <p:sp>
          <p:nvSpPr>
            <p:cNvPr id="17" name="Freeform 6"/>
            <p:cNvSpPr>
              <a:spLocks/>
            </p:cNvSpPr>
            <p:nvPr userDrawn="1"/>
          </p:nvSpPr>
          <p:spPr bwMode="black">
            <a:xfrm>
              <a:off x="4470400" y="2314576"/>
              <a:ext cx="1319213" cy="2605088"/>
            </a:xfrm>
            <a:custGeom>
              <a:avLst/>
              <a:gdLst>
                <a:gd name="T0" fmla="*/ 501 w 1663"/>
                <a:gd name="T1" fmla="*/ 0 h 3282"/>
                <a:gd name="T2" fmla="*/ 1663 w 1663"/>
                <a:gd name="T3" fmla="*/ 0 h 3282"/>
                <a:gd name="T4" fmla="*/ 1663 w 1663"/>
                <a:gd name="T5" fmla="*/ 1694 h 3282"/>
                <a:gd name="T6" fmla="*/ 1385 w 1663"/>
                <a:gd name="T7" fmla="*/ 1694 h 3282"/>
                <a:gd name="T8" fmla="*/ 1396 w 1663"/>
                <a:gd name="T9" fmla="*/ 3282 h 3282"/>
                <a:gd name="T10" fmla="*/ 0 w 1663"/>
                <a:gd name="T11" fmla="*/ 3282 h 3282"/>
                <a:gd name="T12" fmla="*/ 0 w 1663"/>
                <a:gd name="T13" fmla="*/ 2067 h 3282"/>
                <a:gd name="T14" fmla="*/ 501 w 166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63" h="3282">
                  <a:moveTo>
                    <a:pt x="501" y="0"/>
                  </a:moveTo>
                  <a:lnTo>
                    <a:pt x="1663" y="0"/>
                  </a:lnTo>
                  <a:lnTo>
                    <a:pt x="1663" y="1694"/>
                  </a:lnTo>
                  <a:lnTo>
                    <a:pt x="1385" y="1694"/>
                  </a:lnTo>
                  <a:lnTo>
                    <a:pt x="1396" y="3282"/>
                  </a:lnTo>
                  <a:lnTo>
                    <a:pt x="0" y="3282"/>
                  </a:lnTo>
                  <a:lnTo>
                    <a:pt x="0" y="2067"/>
                  </a:lnTo>
                  <a:lnTo>
                    <a:pt x="5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18" name="Freeform 7"/>
            <p:cNvSpPr>
              <a:spLocks/>
            </p:cNvSpPr>
            <p:nvPr userDrawn="1"/>
          </p:nvSpPr>
          <p:spPr bwMode="black">
            <a:xfrm>
              <a:off x="6381750" y="2314576"/>
              <a:ext cx="1327150" cy="2605088"/>
            </a:xfrm>
            <a:custGeom>
              <a:avLst/>
              <a:gdLst>
                <a:gd name="T0" fmla="*/ 0 w 1673"/>
                <a:gd name="T1" fmla="*/ 0 h 3282"/>
                <a:gd name="T2" fmla="*/ 1169 w 1673"/>
                <a:gd name="T3" fmla="*/ 0 h 3282"/>
                <a:gd name="T4" fmla="*/ 1673 w 1673"/>
                <a:gd name="T5" fmla="*/ 2067 h 3282"/>
                <a:gd name="T6" fmla="*/ 1673 w 1673"/>
                <a:gd name="T7" fmla="*/ 3282 h 3282"/>
                <a:gd name="T8" fmla="*/ 268 w 1673"/>
                <a:gd name="T9" fmla="*/ 3282 h 3282"/>
                <a:gd name="T10" fmla="*/ 279 w 1673"/>
                <a:gd name="T11" fmla="*/ 1694 h 3282"/>
                <a:gd name="T12" fmla="*/ 0 w 1673"/>
                <a:gd name="T13" fmla="*/ 1694 h 3282"/>
                <a:gd name="T14" fmla="*/ 0 w 167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3" h="3282">
                  <a:moveTo>
                    <a:pt x="0" y="0"/>
                  </a:moveTo>
                  <a:lnTo>
                    <a:pt x="1169" y="0"/>
                  </a:lnTo>
                  <a:lnTo>
                    <a:pt x="1673" y="2067"/>
                  </a:lnTo>
                  <a:lnTo>
                    <a:pt x="1673" y="3282"/>
                  </a:lnTo>
                  <a:lnTo>
                    <a:pt x="268" y="3282"/>
                  </a:lnTo>
                  <a:lnTo>
                    <a:pt x="279" y="1694"/>
                  </a:lnTo>
                  <a:lnTo>
                    <a:pt x="0" y="169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19" name="Rectangle 8"/>
            <p:cNvSpPr>
              <a:spLocks noChangeArrowheads="1"/>
            </p:cNvSpPr>
            <p:nvPr userDrawn="1"/>
          </p:nvSpPr>
          <p:spPr bwMode="black">
            <a:xfrm>
              <a:off x="5916613" y="2314578"/>
              <a:ext cx="338138" cy="111839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20" name="Rectangle 9"/>
            <p:cNvSpPr>
              <a:spLocks noChangeArrowheads="1"/>
            </p:cNvSpPr>
            <p:nvPr userDrawn="1"/>
          </p:nvSpPr>
          <p:spPr bwMode="black">
            <a:xfrm>
              <a:off x="5172076"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21" name="Rectangle 10"/>
            <p:cNvSpPr>
              <a:spLocks noChangeArrowheads="1"/>
            </p:cNvSpPr>
            <p:nvPr userDrawn="1"/>
          </p:nvSpPr>
          <p:spPr bwMode="black">
            <a:xfrm>
              <a:off x="6381750"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grpSp>
      <p:sp>
        <p:nvSpPr>
          <p:cNvPr id="3" name="Subtitle 2"/>
          <p:cNvSpPr>
            <a:spLocks noGrp="1"/>
          </p:cNvSpPr>
          <p:nvPr>
            <p:ph type="subTitle" idx="1" hasCustomPrompt="1"/>
          </p:nvPr>
        </p:nvSpPr>
        <p:spPr>
          <a:xfrm>
            <a:off x="3475625" y="3419856"/>
            <a:ext cx="6951250" cy="1243584"/>
          </a:xfrm>
        </p:spPr>
        <p:txBody>
          <a:bodyPr vert="horz" wrap="square" lIns="182864" tIns="182864" rIns="0" bIns="0" rtlCol="0" anchor="ctr" anchorCtr="0">
            <a:spAutoFit/>
          </a:bodyPr>
          <a:lstStyle>
            <a:lvl1pPr marL="574627" indent="-571452">
              <a:buNone/>
              <a:defRPr lang="en-US" sz="4400" spc="-100" dirty="0" smtClean="0">
                <a:solidFill>
                  <a:schemeClr val="tx1">
                    <a:alpha val="99000"/>
                  </a:schemeClr>
                </a:solidFill>
                <a:latin typeface="Segoe UI Light" pitchFamily="34" charset="0"/>
              </a:defRPr>
            </a:lvl1pPr>
            <a:lvl2pPr marL="346046" indent="-342871">
              <a:buNone/>
              <a:defRPr lang="en-US" spc="-51" dirty="0" smtClean="0">
                <a:solidFill>
                  <a:schemeClr val="tx1">
                    <a:alpha val="99000"/>
                  </a:schemeClr>
                </a:solidFill>
              </a:defRPr>
            </a:lvl2pPr>
          </a:lstStyle>
          <a:p>
            <a:pPr marL="3175" lvl="0" indent="0">
              <a:spcBef>
                <a:spcPts val="0"/>
              </a:spcBef>
              <a:spcAft>
                <a:spcPts val="900"/>
              </a:spcAft>
              <a:buSzPct val="80000"/>
            </a:pPr>
            <a:r>
              <a:rPr lang="en-US" dirty="0" smtClean="0"/>
              <a:t>Click to edit Master text styles</a:t>
            </a:r>
          </a:p>
          <a:p>
            <a:pPr marL="3175" lvl="1" indent="0">
              <a:spcBef>
                <a:spcPts val="0"/>
              </a:spcBef>
              <a:spcAft>
                <a:spcPts val="900"/>
              </a:spcAft>
              <a:buSzPct val="80000"/>
            </a:pPr>
            <a:r>
              <a:rPr lang="en-US" dirty="0" smtClean="0"/>
              <a:t>Second level</a:t>
            </a:r>
          </a:p>
        </p:txBody>
      </p:sp>
      <p:sp>
        <p:nvSpPr>
          <p:cNvPr id="5" name="Text Placeholder 4"/>
          <p:cNvSpPr>
            <a:spLocks noGrp="1"/>
          </p:cNvSpPr>
          <p:nvPr>
            <p:ph type="body" sz="quarter" idx="11"/>
          </p:nvPr>
        </p:nvSpPr>
        <p:spPr>
          <a:xfrm>
            <a:off x="521344" y="228602"/>
            <a:ext cx="11149441" cy="757131"/>
          </a:xfrm>
        </p:spPr>
        <p:txBody>
          <a:bodyPr vert="horz" wrap="square" lIns="0" tIns="0" rIns="0" bIns="0" rtlCol="0" anchor="t">
            <a:spAutoFit/>
          </a:bodyPr>
          <a:lstStyle>
            <a:lvl1pPr marL="0" indent="0">
              <a:buNone/>
              <a:defRPr lang="en-US" sz="5500" b="0" cap="none" spc="-100" dirty="0" smtClean="0">
                <a:ln w="3175">
                  <a:noFill/>
                </a:ln>
                <a:solidFill>
                  <a:schemeClr val="tx1">
                    <a:alpha val="99000"/>
                  </a:schemeClr>
                </a:solidFill>
                <a:effectLst/>
                <a:latin typeface="Segoe UI Light" pitchFamily="34" charset="0"/>
                <a:cs typeface="Arial" charset="0"/>
              </a:defRPr>
            </a:lvl1pPr>
          </a:lstStyle>
          <a:p>
            <a:pPr lvl="0">
              <a:spcBef>
                <a:spcPct val="0"/>
              </a:spcBef>
            </a:pPr>
            <a:r>
              <a:rPr lang="en-US" smtClean="0"/>
              <a:t>Click to edit Master text styles</a:t>
            </a:r>
          </a:p>
        </p:txBody>
      </p:sp>
    </p:spTree>
    <p:extLst>
      <p:ext uri="{BB962C8B-B14F-4D97-AF65-F5344CB8AC3E}">
        <p14:creationId xmlns:p14="http://schemas.microsoft.com/office/powerpoint/2010/main" val="24896867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a:solidFill>
                  <a:schemeClr val="tx1">
                    <a:alpha val="99000"/>
                  </a:schemeClr>
                </a:soli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buFont typeface="Wingdings" pitchFamily="2" charset="2"/>
              <a:buNone/>
              <a:defRPr sz="4000">
                <a:solidFill>
                  <a:schemeClr val="tx1">
                    <a:alpha val="99000"/>
                  </a:schemeClr>
                </a:solidFill>
              </a:defRPr>
            </a:lvl1pPr>
            <a:lvl2pPr marL="284138" marR="0" indent="0" algn="l" defTabSz="914287" rtl="0" eaLnBrk="1" fontAlgn="auto" latinLnBrk="0" hangingPunct="1">
              <a:lnSpc>
                <a:spcPct val="90000"/>
              </a:lnSpc>
              <a:spcBef>
                <a:spcPct val="20000"/>
              </a:spcBef>
              <a:spcAft>
                <a:spcPts val="0"/>
              </a:spcAft>
              <a:buClrTx/>
              <a:buSzPct val="90000"/>
              <a:buFont typeface="Wingdings" pitchFamily="2" charset="2"/>
              <a:buNone/>
              <a:tabLst/>
              <a:defRPr lang="en-US" sz="2400" kern="1200" spc="0" baseline="0" dirty="0" smtClean="0">
                <a:solidFill>
                  <a:schemeClr val="tx1">
                    <a:alpha val="99000"/>
                  </a:schemeClr>
                </a:solidFill>
                <a:latin typeface="+mn-lt"/>
                <a:ea typeface="+mn-ea"/>
                <a:cs typeface="+mn-cs"/>
              </a:defRPr>
            </a:lvl2pPr>
            <a:lvl3pPr marL="517483" indent="0">
              <a:buFont typeface="Wingdings" pitchFamily="2" charset="2"/>
              <a:buNone/>
              <a:tabLst/>
              <a:defRPr>
                <a:solidFill>
                  <a:schemeClr val="tx1">
                    <a:alpha val="99000"/>
                  </a:schemeClr>
                </a:solidFill>
                <a:latin typeface="+mn-lt"/>
              </a:defRPr>
            </a:lvl3pPr>
            <a:lvl4pPr marL="741301" indent="0">
              <a:buFont typeface="Wingdings" pitchFamily="2" charset="2"/>
              <a:buNone/>
              <a:defRPr>
                <a:solidFill>
                  <a:schemeClr val="tx1">
                    <a:alpha val="99000"/>
                  </a:schemeClr>
                </a:solidFill>
                <a:latin typeface="+mn-lt"/>
              </a:defRPr>
            </a:lvl4pPr>
            <a:lvl5pPr marL="914323" indent="0">
              <a:buFont typeface="Wingdings" pitchFamily="2" charset="2"/>
              <a:buNone/>
              <a:tabLst/>
              <a:defRPr>
                <a:solidFill>
                  <a:schemeClr val="tx1">
                    <a:alpha val="99000"/>
                  </a:schemeClr>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29461722"/>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spcBef>
                <a:spcPts val="2400"/>
              </a:spcBef>
              <a:buNone/>
              <a:defRPr sz="4000">
                <a:solidFill>
                  <a:schemeClr val="tx2">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55" indent="0">
              <a:buNone/>
              <a:defRPr lang="en-US" sz="2400" kern="1200" spc="0" baseline="0" dirty="0" smtClean="0">
                <a:solidFill>
                  <a:schemeClr val="tx1">
                    <a:alpha val="99000"/>
                  </a:schemeClr>
                </a:solidFill>
                <a:latin typeface="+mn-lt"/>
                <a:ea typeface="+mn-ea"/>
                <a:cs typeface="+mn-cs"/>
              </a:defRPr>
            </a:lvl3pPr>
            <a:lvl4pPr marL="457161" indent="0">
              <a:buNone/>
              <a:defRPr lang="en-US" sz="2000" kern="1200" spc="0" baseline="0" dirty="0" smtClean="0">
                <a:solidFill>
                  <a:schemeClr val="tx1">
                    <a:alpha val="99000"/>
                  </a:schemeClr>
                </a:solidFill>
                <a:latin typeface="+mn-lt"/>
                <a:ea typeface="+mn-ea"/>
                <a:cs typeface="+mn-cs"/>
              </a:defRPr>
            </a:lvl4pPr>
            <a:lvl5pPr marL="693680" indent="0">
              <a:buNone/>
              <a:defRPr lang="en-US" sz="2000" kern="1200" spc="0" baseline="0" dirty="0">
                <a:solidFill>
                  <a:schemeClr val="tx1">
                    <a:alpha val="99000"/>
                  </a:schemeClr>
                </a:solidFill>
                <a:latin typeface="+mn-lt"/>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053782217"/>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Ref idx="1001">
        <a:schemeClr val="bg1"/>
      </p:bgRef>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spcBef>
                <a:spcPts val="2400"/>
              </a:spcBef>
              <a:buNone/>
              <a:defRPr sz="4000">
                <a:solidFill>
                  <a:schemeClr val="tx1">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55" indent="0">
              <a:buNone/>
              <a:defRPr lang="en-US" sz="2400" kern="1200" spc="0" baseline="0" dirty="0" smtClean="0">
                <a:solidFill>
                  <a:schemeClr val="tx1">
                    <a:alpha val="99000"/>
                  </a:schemeClr>
                </a:solidFill>
                <a:latin typeface="+mn-lt"/>
                <a:ea typeface="+mn-ea"/>
                <a:cs typeface="+mn-cs"/>
              </a:defRPr>
            </a:lvl3pPr>
            <a:lvl4pPr marL="457161" indent="0">
              <a:buNone/>
              <a:defRPr lang="en-US" sz="2000" kern="1200" spc="0" baseline="0" dirty="0" smtClean="0">
                <a:solidFill>
                  <a:schemeClr val="tx1">
                    <a:alpha val="99000"/>
                  </a:schemeClr>
                </a:solidFill>
                <a:latin typeface="+mn-lt"/>
                <a:ea typeface="+mn-ea"/>
                <a:cs typeface="+mn-cs"/>
              </a:defRPr>
            </a:lvl4pPr>
            <a:lvl5pPr marL="693680" indent="0">
              <a:buNone/>
              <a:defRPr lang="en-US" sz="2000" kern="1200" spc="0" baseline="0" dirty="0">
                <a:solidFill>
                  <a:schemeClr val="tx1">
                    <a:alpha val="99000"/>
                  </a:schemeClr>
                </a:solidFill>
                <a:latin typeface="+mn-lt"/>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8446075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836" y="1447801"/>
            <a:ext cx="5396365" cy="2351413"/>
          </a:xfrm>
        </p:spPr>
        <p:txBody>
          <a:bodyPr>
            <a:spAutoFit/>
          </a:bodyPr>
          <a:lstStyle>
            <a:lvl1pPr marL="292076" indent="-292076">
              <a:spcBef>
                <a:spcPts val="1200"/>
              </a:spcBef>
              <a:buClr>
                <a:schemeClr val="tx1"/>
              </a:buClr>
              <a:buFont typeface="Wingdings" pitchFamily="2" charset="2"/>
              <a:buChar char=""/>
              <a:defRPr/>
            </a:lvl1pPr>
            <a:lvl2pPr marL="520657" indent="-228581">
              <a:defRPr sz="2000"/>
            </a:lvl2pPr>
            <a:lvl3pPr marL="685744" indent="-165087">
              <a:tabLst/>
              <a:defRPr sz="2000"/>
            </a:lvl3pPr>
            <a:lvl4pPr marL="863528" indent="-177786">
              <a:defRPr/>
            </a:lvl4pPr>
            <a:lvl5pPr marL="1028615" indent="-16508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9562" y="1447801"/>
            <a:ext cx="5396365" cy="2351413"/>
          </a:xfrm>
        </p:spPr>
        <p:txBody>
          <a:bodyPr>
            <a:spAutoFit/>
          </a:bodyPr>
          <a:lstStyle>
            <a:lvl1pPr marL="339697" indent="-339697">
              <a:spcBef>
                <a:spcPts val="1200"/>
              </a:spcBef>
              <a:buFont typeface="Wingdings" pitchFamily="2" charset="2"/>
              <a:buChar char=""/>
              <a:defRPr lang="en-US" sz="3600" kern="1200" spc="-71" baseline="0" dirty="0" smtClean="0">
                <a:solidFill>
                  <a:schemeClr val="tx1">
                    <a:alpha val="99000"/>
                  </a:schemeClr>
                </a:solidFill>
                <a:latin typeface="+mj-lt"/>
                <a:ea typeface="+mn-ea"/>
                <a:cs typeface="+mn-cs"/>
              </a:defRPr>
            </a:lvl1pPr>
            <a:lvl2pPr marL="634948" indent="-342871">
              <a:defRPr lang="en-US" sz="2000" kern="1200" spc="0" baseline="0" dirty="0" smtClean="0">
                <a:solidFill>
                  <a:schemeClr val="tx1">
                    <a:alpha val="99000"/>
                  </a:schemeClr>
                </a:solidFill>
                <a:latin typeface="+mn-lt"/>
                <a:ea typeface="+mn-ea"/>
                <a:cs typeface="+mn-cs"/>
              </a:defRPr>
            </a:lvl2pPr>
            <a:lvl3pPr marL="863528" indent="-342871">
              <a:defRPr lang="en-US" sz="2000" kern="1200" spc="0" baseline="0" dirty="0" smtClean="0">
                <a:solidFill>
                  <a:schemeClr val="tx1">
                    <a:alpha val="99000"/>
                  </a:schemeClr>
                </a:solidFill>
                <a:latin typeface="+mn-lt"/>
                <a:ea typeface="+mn-ea"/>
                <a:cs typeface="+mn-cs"/>
              </a:defRPr>
            </a:lvl3pPr>
            <a:lvl4pPr marL="1028615" indent="-342871">
              <a:defRPr lang="en-US" sz="2000" kern="1200" spc="0" baseline="0" dirty="0" smtClean="0">
                <a:solidFill>
                  <a:schemeClr val="tx1">
                    <a:alpha val="99000"/>
                  </a:schemeClr>
                </a:solidFill>
                <a:latin typeface="+mn-lt"/>
                <a:ea typeface="+mn-ea"/>
                <a:cs typeface="+mn-cs"/>
              </a:defRPr>
            </a:lvl4pPr>
            <a:lvl5pPr marL="1206400" indent="-342871">
              <a:defRPr lang="en-US" sz="2000" kern="1200" spc="0" baseline="0" dirty="0">
                <a:solidFill>
                  <a:schemeClr val="tx1">
                    <a:alpha val="99000"/>
                  </a:schemeClr>
                </a:solidFill>
                <a:latin typeface="+mn-lt"/>
                <a:ea typeface="+mn-ea"/>
                <a:cs typeface="+mn-cs"/>
              </a:defRPr>
            </a:lvl5pPr>
          </a:lstStyle>
          <a:p>
            <a:pPr marL="292076" marR="0" lvl="0"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Click to edit Master text styles</a:t>
            </a:r>
          </a:p>
          <a:p>
            <a:pPr marL="292076" marR="0" lvl="1"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Second level</a:t>
            </a:r>
          </a:p>
          <a:p>
            <a:pPr marL="292076" marR="0" lvl="2"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Third level</a:t>
            </a:r>
          </a:p>
          <a:p>
            <a:pPr marL="292076" marR="0" lvl="3"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Fourth level</a:t>
            </a:r>
          </a:p>
          <a:p>
            <a:pPr marL="292076" marR="0" lvl="4"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Fifth level</a:t>
            </a:r>
            <a:endParaRPr lang="en-US" dirty="0"/>
          </a:p>
        </p:txBody>
      </p:sp>
    </p:spTree>
    <p:extLst>
      <p:ext uri="{BB962C8B-B14F-4D97-AF65-F5344CB8AC3E}">
        <p14:creationId xmlns:p14="http://schemas.microsoft.com/office/powerpoint/2010/main" val="338974850"/>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5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2"/>
            <a:ext cx="5487829" cy="2000548"/>
          </a:xfrm>
        </p:spPr>
        <p:txBody>
          <a:bodyPr/>
          <a:lstStyle>
            <a:lvl1pPr marL="341284" indent="-341284">
              <a:lnSpc>
                <a:spcPct val="90000"/>
              </a:lnSpc>
              <a:buSzPct val="80000"/>
              <a:buFont typeface="Arial" pitchFamily="34" charset="0"/>
              <a:buChar char="•"/>
              <a:defRPr sz="3200"/>
            </a:lvl1pPr>
            <a:lvl2pPr marL="627010" indent="-285726">
              <a:lnSpc>
                <a:spcPct val="90000"/>
              </a:lnSpc>
              <a:buSzPct val="80000"/>
              <a:buFont typeface="Arial" pitchFamily="34" charset="0"/>
              <a:buChar char="•"/>
              <a:defRPr sz="2800"/>
            </a:lvl2pPr>
            <a:lvl3pPr marL="914323" indent="-287314">
              <a:lnSpc>
                <a:spcPct val="90000"/>
              </a:lnSpc>
              <a:buSzPct val="80000"/>
              <a:buFont typeface="Arial" pitchFamily="34" charset="0"/>
              <a:buChar char="•"/>
              <a:defRPr sz="2400"/>
            </a:lvl3pPr>
            <a:lvl4pPr marL="1712771" indent="-225406">
              <a:lnSpc>
                <a:spcPct val="90000"/>
              </a:lnSpc>
              <a:buSzPct val="80000"/>
              <a:buFont typeface="Arial" pitchFamily="34" charset="0"/>
              <a:buChar char="•"/>
              <a:defRPr sz="2000"/>
            </a:lvl4pPr>
            <a:lvl5pPr marL="1944525" indent="-231755">
              <a:lnSpc>
                <a:spcPct val="90000"/>
              </a:lnSpc>
              <a:buSzPct val="80000"/>
              <a:buFont typeface="Arial" pitchFamily="34" charset="0"/>
              <a:buChar char="•"/>
              <a:defRPr sz="20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2"/>
            <a:ext cx="5487829" cy="2000548"/>
          </a:xfrm>
        </p:spPr>
        <p:txBody>
          <a:bodyPr/>
          <a:lstStyle>
            <a:lvl1pPr marL="457161" indent="-457161">
              <a:lnSpc>
                <a:spcPct val="90000"/>
              </a:lnSpc>
              <a:buSzPct val="80000"/>
              <a:buFont typeface="Arial" pitchFamily="34" charset="0"/>
              <a:buChar char="•"/>
              <a:defRPr lang="en-US" sz="3200" kern="1200" spc="-71" baseline="0" dirty="0" smtClean="0">
                <a:solidFill>
                  <a:schemeClr val="tx1">
                    <a:alpha val="99000"/>
                  </a:schemeClr>
                </a:solidFill>
                <a:latin typeface="+mj-lt"/>
                <a:ea typeface="+mn-ea"/>
                <a:cs typeface="+mn-cs"/>
              </a:defRPr>
            </a:lvl1pPr>
            <a:lvl2pPr marL="798447" indent="-457161">
              <a:lnSpc>
                <a:spcPct val="90000"/>
              </a:lnSpc>
              <a:buSzPct val="80000"/>
              <a:buFont typeface="Arial" pitchFamily="34" charset="0"/>
              <a:buChar char="•"/>
              <a:defRPr lang="en-US" sz="2800" kern="1200" spc="0" baseline="0" dirty="0" smtClean="0">
                <a:solidFill>
                  <a:schemeClr val="tx1">
                    <a:alpha val="99000"/>
                  </a:schemeClr>
                </a:solidFill>
                <a:latin typeface="+mn-lt"/>
                <a:ea typeface="+mn-ea"/>
                <a:cs typeface="+mn-cs"/>
              </a:defRPr>
            </a:lvl2pPr>
            <a:lvl3pPr marL="969881" indent="-342871">
              <a:lnSpc>
                <a:spcPct val="90000"/>
              </a:lnSpc>
              <a:buSzPct val="80000"/>
              <a:buFont typeface="Arial" pitchFamily="34" charset="0"/>
              <a:buChar char="•"/>
              <a:defRPr lang="en-US" sz="2400" kern="1200" spc="0" baseline="0" dirty="0" smtClean="0">
                <a:solidFill>
                  <a:schemeClr val="tx1">
                    <a:alpha val="99000"/>
                  </a:schemeClr>
                </a:solidFill>
                <a:latin typeface="+mn-lt"/>
                <a:ea typeface="+mn-ea"/>
                <a:cs typeface="+mn-cs"/>
              </a:defRPr>
            </a:lvl3pPr>
            <a:lvl4pPr marL="1830236" indent="-342871">
              <a:lnSpc>
                <a:spcPct val="90000"/>
              </a:lnSpc>
              <a:buSzPct val="80000"/>
              <a:buFont typeface="Arial" pitchFamily="34" charset="0"/>
              <a:buChar char="•"/>
              <a:defRPr lang="en-US" sz="2000" kern="1200" spc="0" baseline="0" dirty="0" smtClean="0">
                <a:solidFill>
                  <a:schemeClr val="tx1">
                    <a:alpha val="99000"/>
                  </a:schemeClr>
                </a:solidFill>
                <a:latin typeface="+mn-lt"/>
                <a:ea typeface="+mn-ea"/>
                <a:cs typeface="+mn-cs"/>
              </a:defRPr>
            </a:lvl4pPr>
            <a:lvl5pPr marL="2055642" indent="-342871">
              <a:lnSpc>
                <a:spcPct val="90000"/>
              </a:lnSpc>
              <a:buSzPct val="80000"/>
              <a:buFont typeface="Arial" pitchFamily="34" charset="0"/>
              <a:buChar char="•"/>
              <a:defRPr lang="en-US" sz="2000" kern="1200" spc="0" baseline="0" dirty="0">
                <a:solidFill>
                  <a:schemeClr val="tx1">
                    <a:alpha val="99000"/>
                  </a:schemeClr>
                </a:solidFill>
                <a:latin typeface="+mn-lt"/>
                <a:ea typeface="+mn-ea"/>
                <a:cs typeface="+mn-cs"/>
              </a:defRPr>
            </a:lvl5pPr>
            <a:lvl6pPr>
              <a:defRPr sz="1900"/>
            </a:lvl6pPr>
            <a:lvl7pPr>
              <a:defRPr sz="1900"/>
            </a:lvl7pPr>
            <a:lvl8pPr>
              <a:defRPr sz="1900"/>
            </a:lvl8pPr>
            <a:lvl9pPr>
              <a:defRPr sz="1900"/>
            </a:lvl9pPr>
          </a:lstStyle>
          <a:p>
            <a:pPr marL="341284" marR="0" lvl="0"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Click to edit Master text styles</a:t>
            </a:r>
          </a:p>
          <a:p>
            <a:pPr marL="341284" marR="0" lvl="1"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Second level</a:t>
            </a:r>
          </a:p>
          <a:p>
            <a:pPr marL="341284" marR="0" lvl="2"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Third level</a:t>
            </a:r>
          </a:p>
          <a:p>
            <a:pPr marL="341284" marR="0" lvl="3"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Fourth level</a:t>
            </a:r>
          </a:p>
          <a:p>
            <a:pPr marL="341284" marR="0" lvl="4"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Fifth level</a:t>
            </a:r>
            <a:endParaRPr lang="en-US" dirty="0"/>
          </a:p>
        </p:txBody>
      </p:sp>
    </p:spTree>
    <p:extLst>
      <p:ext uri="{BB962C8B-B14F-4D97-AF65-F5344CB8AC3E}">
        <p14:creationId xmlns:p14="http://schemas.microsoft.com/office/powerpoint/2010/main" val="1142481285"/>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Slide - London, United Kingdom">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761600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5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3"/>
            <a:ext cx="5487829" cy="443199"/>
          </a:xfrm>
        </p:spPr>
        <p:txBody>
          <a:bodyPr anchor="b"/>
          <a:lstStyle>
            <a:lvl1pPr marL="0" indent="0">
              <a:lnSpc>
                <a:spcPct val="90000"/>
              </a:lnSpc>
              <a:spcBef>
                <a:spcPts val="0"/>
              </a:spcBef>
              <a:buNone/>
              <a:defRPr sz="3200" b="0">
                <a:latin typeface="Segoe UI Light" pitchFamily="34" charset="0"/>
              </a:defRPr>
            </a:lvl1pPr>
            <a:lvl2pPr marL="457144" indent="0">
              <a:buNone/>
              <a:defRPr sz="2000" b="1"/>
            </a:lvl2pPr>
            <a:lvl3pPr marL="914287" indent="0">
              <a:buNone/>
              <a:defRPr sz="1900" b="1"/>
            </a:lvl3pPr>
            <a:lvl4pPr marL="1371431" indent="0">
              <a:buNone/>
              <a:defRPr sz="1600" b="1"/>
            </a:lvl4pPr>
            <a:lvl5pPr marL="1828575" indent="0">
              <a:buNone/>
              <a:defRPr sz="1600" b="1"/>
            </a:lvl5pPr>
            <a:lvl6pPr marL="2285717" indent="0">
              <a:buNone/>
              <a:defRPr sz="1600" b="1"/>
            </a:lvl6pPr>
            <a:lvl7pPr marL="2742861" indent="0">
              <a:buNone/>
              <a:defRPr sz="1600" b="1"/>
            </a:lvl7pPr>
            <a:lvl8pPr marL="3200005" indent="0">
              <a:buNone/>
              <a:defRPr sz="1600" b="1"/>
            </a:lvl8pPr>
            <a:lvl9pPr marL="3657148"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2" y="2266798"/>
            <a:ext cx="5486400" cy="1945148"/>
          </a:xfrm>
        </p:spPr>
        <p:txBody>
          <a:bodyPr/>
          <a:lstStyle>
            <a:lvl1pPr marL="403191" indent="-403191">
              <a:buSzPct val="80000"/>
              <a:buFont typeface="Arial" pitchFamily="34" charset="0"/>
              <a:buChar char="•"/>
              <a:defRPr sz="2800"/>
            </a:lvl1pPr>
            <a:lvl2pPr marL="744476" indent="-322236">
              <a:buSzPct val="80000"/>
              <a:buFont typeface="Arial" pitchFamily="34" charset="0"/>
              <a:buChar char="•"/>
              <a:defRPr sz="2800"/>
            </a:lvl2pPr>
            <a:lvl3pPr marL="1027027" indent="-282552" defTabSz="1030202">
              <a:buSzPct val="80000"/>
              <a:buFont typeface="Arial" pitchFamily="34" charset="0"/>
              <a:buChar char="•"/>
              <a:defRPr sz="2400"/>
            </a:lvl3pPr>
            <a:lvl4pPr marL="1317516" indent="-287314">
              <a:buSzPct val="80000"/>
              <a:buFont typeface="Arial" pitchFamily="34" charset="0"/>
              <a:buChar char="•"/>
              <a:defRPr sz="2000"/>
            </a:lvl4pPr>
            <a:lvl5pPr marL="1541334" indent="-223819">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3"/>
            <a:ext cx="5487829" cy="443199"/>
          </a:xfrm>
        </p:spPr>
        <p:txBody>
          <a:bodyPr anchor="b"/>
          <a:lstStyle>
            <a:lvl1pPr marL="0" indent="0">
              <a:lnSpc>
                <a:spcPct val="90000"/>
              </a:lnSpc>
              <a:spcBef>
                <a:spcPts val="0"/>
              </a:spcBef>
              <a:buNone/>
              <a:defRPr sz="3200" b="0">
                <a:latin typeface="Segoe UI Light" pitchFamily="34" charset="0"/>
              </a:defRPr>
            </a:lvl1pPr>
            <a:lvl2pPr marL="457144" indent="0">
              <a:buNone/>
              <a:defRPr sz="2000" b="1"/>
            </a:lvl2pPr>
            <a:lvl3pPr marL="914287" indent="0">
              <a:buNone/>
              <a:defRPr sz="1900" b="1"/>
            </a:lvl3pPr>
            <a:lvl4pPr marL="1371431" indent="0">
              <a:buNone/>
              <a:defRPr sz="1600" b="1"/>
            </a:lvl4pPr>
            <a:lvl5pPr marL="1828575" indent="0">
              <a:buNone/>
              <a:defRPr sz="1600" b="1"/>
            </a:lvl5pPr>
            <a:lvl6pPr marL="2285717" indent="0">
              <a:buNone/>
              <a:defRPr sz="1600" b="1"/>
            </a:lvl6pPr>
            <a:lvl7pPr marL="2742861" indent="0">
              <a:buNone/>
              <a:defRPr sz="1600" b="1"/>
            </a:lvl7pPr>
            <a:lvl8pPr marL="3200005" indent="0">
              <a:buNone/>
              <a:defRPr sz="1600" b="1"/>
            </a:lvl8pPr>
            <a:lvl9pPr marL="3657148"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8"/>
            <a:ext cx="5487829" cy="1945148"/>
          </a:xfrm>
        </p:spPr>
        <p:txBody>
          <a:bodyPr/>
          <a:lstStyle>
            <a:lvl1pPr marL="296296" indent="-296296">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161" indent="-45716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11" indent="-342871">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073" indent="-342871">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347" indent="-342871">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073" indent="-342871">
              <a:defRPr sz="1600"/>
            </a:lvl6pPr>
            <a:lvl7pPr marL="1603242" indent="-285726">
              <a:defRPr sz="1600"/>
            </a:lvl7pPr>
            <a:lvl8pPr>
              <a:defRPr sz="1600"/>
            </a:lvl8pPr>
            <a:lvl9pPr>
              <a:defRPr sz="1600"/>
            </a:lvl9pPr>
          </a:lstStyle>
          <a:p>
            <a:pPr marL="403191" lvl="0" indent="-403191" algn="l" defTabSz="914287" rtl="0" eaLnBrk="1" latinLnBrk="0" hangingPunct="1">
              <a:lnSpc>
                <a:spcPct val="90000"/>
              </a:lnSpc>
              <a:spcBef>
                <a:spcPct val="20000"/>
              </a:spcBef>
              <a:buSzPct val="80000"/>
            </a:pPr>
            <a:r>
              <a:rPr lang="en-US" smtClean="0"/>
              <a:t>Click to edit Master text styles</a:t>
            </a:r>
          </a:p>
          <a:p>
            <a:pPr marL="403191" lvl="1" indent="-403191" algn="l" defTabSz="914287" rtl="0" eaLnBrk="1" latinLnBrk="0" hangingPunct="1">
              <a:lnSpc>
                <a:spcPct val="90000"/>
              </a:lnSpc>
              <a:spcBef>
                <a:spcPct val="20000"/>
              </a:spcBef>
              <a:buSzPct val="80000"/>
            </a:pPr>
            <a:r>
              <a:rPr lang="en-US" smtClean="0"/>
              <a:t>Second level</a:t>
            </a:r>
          </a:p>
          <a:p>
            <a:pPr marL="403191" lvl="2" indent="-403191" algn="l" defTabSz="914287" rtl="0" eaLnBrk="1" latinLnBrk="0" hangingPunct="1">
              <a:lnSpc>
                <a:spcPct val="90000"/>
              </a:lnSpc>
              <a:spcBef>
                <a:spcPct val="20000"/>
              </a:spcBef>
              <a:buSzPct val="80000"/>
            </a:pPr>
            <a:r>
              <a:rPr lang="en-US" smtClean="0"/>
              <a:t>Third level</a:t>
            </a:r>
          </a:p>
          <a:p>
            <a:pPr marL="403191" lvl="3" indent="-403191" algn="l" defTabSz="914287" rtl="0" eaLnBrk="1" latinLnBrk="0" hangingPunct="1">
              <a:lnSpc>
                <a:spcPct val="90000"/>
              </a:lnSpc>
              <a:spcBef>
                <a:spcPct val="20000"/>
              </a:spcBef>
              <a:buSzPct val="80000"/>
            </a:pPr>
            <a:r>
              <a:rPr lang="en-US" smtClean="0"/>
              <a:t>Fourth level</a:t>
            </a:r>
          </a:p>
          <a:p>
            <a:pPr marL="403191" lvl="4" indent="-403191" algn="l" defTabSz="914287" rtl="0" eaLnBrk="1" latinLnBrk="0" hangingPunct="1">
              <a:lnSpc>
                <a:spcPct val="90000"/>
              </a:lnSpc>
              <a:spcBef>
                <a:spcPct val="20000"/>
              </a:spcBef>
              <a:buSzPct val="80000"/>
            </a:pPr>
            <a:r>
              <a:rPr lang="en-US" smtClean="0"/>
              <a:t>Fifth level</a:t>
            </a:r>
            <a:endParaRPr lang="en-US" dirty="0"/>
          </a:p>
        </p:txBody>
      </p:sp>
    </p:spTree>
    <p:extLst>
      <p:ext uri="{BB962C8B-B14F-4D97-AF65-F5344CB8AC3E}">
        <p14:creationId xmlns:p14="http://schemas.microsoft.com/office/powerpoint/2010/main" val="3199090781"/>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836" y="1447801"/>
            <a:ext cx="5396365" cy="2462213"/>
          </a:xfrm>
        </p:spPr>
        <p:txBody>
          <a:bodyPr/>
          <a:lstStyle>
            <a:lvl1pPr marL="0" indent="0">
              <a:spcBef>
                <a:spcPts val="1200"/>
              </a:spcBef>
              <a:buNone/>
              <a:defRPr sz="4000">
                <a:solidFill>
                  <a:schemeClr val="tx2">
                    <a:alpha val="99000"/>
                  </a:schemeClr>
                </a:solidFill>
                <a:latin typeface="+mj-lt"/>
              </a:defRPr>
            </a:lvl1pPr>
            <a:lvl2pPr marL="0" indent="0">
              <a:buNone/>
              <a:defRPr sz="2000"/>
            </a:lvl2pPr>
            <a:lvl3pPr marL="233344" indent="0">
              <a:buNone/>
              <a:defRPr sz="2000"/>
            </a:lvl3pPr>
            <a:lvl4pPr marL="457161" indent="0">
              <a:buNone/>
              <a:defRPr sz="2000"/>
            </a:lvl4pPr>
            <a:lvl5pPr marL="693680" indent="0">
              <a:buNone/>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9562" y="1447801"/>
            <a:ext cx="5396365" cy="2462213"/>
          </a:xfrm>
        </p:spPr>
        <p:txBody>
          <a:bodyPr/>
          <a:lstStyle>
            <a:lvl1pPr marL="0" indent="0">
              <a:spcBef>
                <a:spcPts val="1200"/>
              </a:spcBef>
              <a:buNone/>
              <a:defRPr lang="en-US" sz="4000" kern="1200" spc="-71" baseline="0" dirty="0" smtClean="0">
                <a:solidFill>
                  <a:schemeClr val="tx2">
                    <a:alpha val="99000"/>
                  </a:schemeClr>
                </a:solidFill>
                <a:latin typeface="+mj-lt"/>
                <a:ea typeface="+mn-ea"/>
                <a:cs typeface="+mn-cs"/>
              </a:defRPr>
            </a:lvl1pPr>
            <a:lvl2pPr marL="317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44"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3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32"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3432527689"/>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836" y="1447801"/>
            <a:ext cx="5396365" cy="2462213"/>
          </a:xfrm>
        </p:spPr>
        <p:txBody>
          <a:bodyPr/>
          <a:lstStyle>
            <a:lvl1pPr marL="0" indent="0">
              <a:spcBef>
                <a:spcPts val="1200"/>
              </a:spcBef>
              <a:buNone/>
              <a:defRPr sz="4000">
                <a:solidFill>
                  <a:schemeClr val="tx1">
                    <a:alpha val="99000"/>
                  </a:schemeClr>
                </a:solidFill>
                <a:latin typeface="+mj-lt"/>
              </a:defRPr>
            </a:lvl1pPr>
            <a:lvl2pPr marL="0" indent="0">
              <a:buNone/>
              <a:defRPr sz="2000">
                <a:solidFill>
                  <a:schemeClr val="tx1">
                    <a:alpha val="99000"/>
                  </a:schemeClr>
                </a:solidFill>
              </a:defRPr>
            </a:lvl2pPr>
            <a:lvl3pPr marL="233344" indent="0">
              <a:buNone/>
              <a:defRPr sz="2000">
                <a:solidFill>
                  <a:schemeClr val="tx1">
                    <a:alpha val="99000"/>
                  </a:schemeClr>
                </a:solidFill>
              </a:defRPr>
            </a:lvl3pPr>
            <a:lvl4pPr marL="457161" indent="0">
              <a:buNone/>
              <a:defRPr sz="2000">
                <a:solidFill>
                  <a:schemeClr val="tx1">
                    <a:alpha val="99000"/>
                  </a:schemeClr>
                </a:solidFill>
              </a:defRPr>
            </a:lvl4pPr>
            <a:lvl5pPr marL="693680" indent="0">
              <a:buNone/>
              <a:defRPr sz="2000">
                <a:solidFill>
                  <a:schemeClr val="tx1">
                    <a:alpha val="99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9562" y="1447801"/>
            <a:ext cx="5396365" cy="2462213"/>
          </a:xfrm>
        </p:spPr>
        <p:txBody>
          <a:bodyPr/>
          <a:lstStyle>
            <a:lvl1pPr marL="0" indent="0">
              <a:spcBef>
                <a:spcPts val="1200"/>
              </a:spcBef>
              <a:buNone/>
              <a:defRPr lang="en-US" sz="4000" kern="1200" spc="-71" baseline="0" dirty="0" smtClean="0">
                <a:solidFill>
                  <a:schemeClr val="tx1">
                    <a:alpha val="99000"/>
                  </a:schemeClr>
                </a:solidFill>
                <a:latin typeface="+mj-lt"/>
                <a:ea typeface="+mn-ea"/>
                <a:cs typeface="+mn-cs"/>
              </a:defRPr>
            </a:lvl1pPr>
            <a:lvl2pPr marL="317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44"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3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32"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1320674576"/>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728460486"/>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9930947"/>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7" name="Rectangle 3"/>
          <p:cNvSpPr/>
          <p:nvPr userDrawn="1"/>
        </p:nvSpPr>
        <p:spPr bwMode="auto">
          <a:xfrm>
            <a:off x="1" y="0"/>
            <a:ext cx="12192000" cy="6858000"/>
          </a:xfrm>
          <a:custGeom>
            <a:avLst/>
            <a:gdLst/>
            <a:ahLst/>
            <a:cxnLst/>
            <a:rect l="l" t="t" r="r" b="b"/>
            <a:pathLst>
              <a:path w="12188825" h="6858000">
                <a:moveTo>
                  <a:pt x="0" y="0"/>
                </a:moveTo>
                <a:lnTo>
                  <a:pt x="1" y="0"/>
                </a:lnTo>
                <a:lnTo>
                  <a:pt x="308345" y="0"/>
                </a:lnTo>
                <a:lnTo>
                  <a:pt x="12188825" y="0"/>
                </a:lnTo>
                <a:lnTo>
                  <a:pt x="12188825" y="1447800"/>
                </a:lnTo>
                <a:lnTo>
                  <a:pt x="308345" y="1447800"/>
                </a:lnTo>
                <a:lnTo>
                  <a:pt x="308345" y="6858000"/>
                </a:lnTo>
                <a:lnTo>
                  <a:pt x="1" y="6858000"/>
                </a:lnTo>
                <a:lnTo>
                  <a:pt x="1" y="1447800"/>
                </a:lnTo>
                <a:lnTo>
                  <a:pt x="0" y="144780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8" tIns="45715" rIns="91428" bIns="45715" numCol="1" rtlCol="0" anchor="ctr" anchorCtr="0" compatLnSpc="1">
            <a:prstTxWarp prst="textNoShape">
              <a:avLst/>
            </a:prstTxWarp>
          </a:bodyPr>
          <a:lstStyle/>
          <a:p>
            <a:pPr algn="ctr" defTabSz="914023" fontAlgn="base">
              <a:spcBef>
                <a:spcPct val="0"/>
              </a:spcBef>
              <a:spcAft>
                <a:spcPct val="0"/>
              </a:spcAft>
            </a:pPr>
            <a:endParaRPr lang="en-US" sz="2300"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p:txBody>
          <a:bodyPr/>
          <a:lstStyle>
            <a:lvl1pPr>
              <a:defRPr>
                <a:solidFill>
                  <a:schemeClr val="bg1">
                    <a:alpha val="99000"/>
                  </a:schemeClr>
                </a:solidFill>
              </a:defRPr>
            </a:lvl1pPr>
          </a:lstStyle>
          <a:p>
            <a:r>
              <a:rPr lang="en-US" dirty="0" smtClean="0"/>
              <a:t>Slide for Developer Code</a:t>
            </a:r>
            <a:endParaRPr lang="en-US" dirty="0"/>
          </a:p>
        </p:txBody>
      </p:sp>
      <p:sp>
        <p:nvSpPr>
          <p:cNvPr id="5" name="Text Placeholder 4"/>
          <p:cNvSpPr>
            <a:spLocks noGrp="1"/>
          </p:cNvSpPr>
          <p:nvPr>
            <p:ph type="body" sz="quarter" idx="10"/>
          </p:nvPr>
        </p:nvSpPr>
        <p:spPr>
          <a:xfrm>
            <a:off x="518454" y="1716025"/>
            <a:ext cx="11155093" cy="1988237"/>
          </a:xfrm>
        </p:spPr>
        <p:txBody>
          <a:bodyPr/>
          <a:lstStyle>
            <a:lvl1pPr marL="0" indent="0">
              <a:buNone/>
              <a:defRPr sz="3200">
                <a:gradFill>
                  <a:gsLst>
                    <a:gs pos="1250">
                      <a:srgbClr val="000000"/>
                    </a:gs>
                    <a:gs pos="100000">
                      <a:srgbClr val="000000"/>
                    </a:gs>
                  </a:gsLst>
                  <a:lin ang="5400000" scaled="0"/>
                </a:gradFill>
                <a:latin typeface="Consolas" pitchFamily="49" charset="0"/>
                <a:cs typeface="Consolas" pitchFamily="49" charset="0"/>
              </a:defRPr>
            </a:lvl1pPr>
            <a:lvl2pPr marL="339697" indent="0">
              <a:buNone/>
              <a:defRPr>
                <a:gradFill>
                  <a:gsLst>
                    <a:gs pos="1250">
                      <a:srgbClr val="000000"/>
                    </a:gs>
                    <a:gs pos="100000">
                      <a:srgbClr val="000000"/>
                    </a:gs>
                  </a:gsLst>
                  <a:lin ang="5400000" scaled="0"/>
                </a:gradFill>
                <a:latin typeface="Consolas" pitchFamily="49" charset="0"/>
                <a:cs typeface="Consolas" pitchFamily="49" charset="0"/>
              </a:defRPr>
            </a:lvl2pPr>
            <a:lvl3pPr marL="573040" indent="0">
              <a:buNone/>
              <a:defRPr>
                <a:gradFill>
                  <a:gsLst>
                    <a:gs pos="1250">
                      <a:srgbClr val="000000"/>
                    </a:gs>
                    <a:gs pos="100000">
                      <a:srgbClr val="000000"/>
                    </a:gs>
                  </a:gsLst>
                  <a:lin ang="5400000" scaled="0"/>
                </a:gradFill>
                <a:latin typeface="Consolas" pitchFamily="49" charset="0"/>
                <a:cs typeface="Consolas" pitchFamily="49" charset="0"/>
              </a:defRPr>
            </a:lvl3pPr>
            <a:lvl4pPr marL="798447" indent="0">
              <a:buNone/>
              <a:defRPr>
                <a:gradFill>
                  <a:gsLst>
                    <a:gs pos="1250">
                      <a:srgbClr val="000000"/>
                    </a:gs>
                    <a:gs pos="100000">
                      <a:srgbClr val="000000"/>
                    </a:gs>
                  </a:gsLst>
                  <a:lin ang="5400000" scaled="0"/>
                </a:gradFill>
                <a:latin typeface="Consolas" pitchFamily="49" charset="0"/>
                <a:cs typeface="Consolas" pitchFamily="49" charset="0"/>
              </a:defRPr>
            </a:lvl4pPr>
            <a:lvl5pPr marL="1030202" indent="0">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81525451"/>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MS E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9880177"/>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837" y="228601"/>
            <a:ext cx="11155093"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249" y="1447799"/>
            <a:ext cx="11151917" cy="2043636"/>
          </a:xfrm>
          <a:prstGeom prst="rect">
            <a:avLst/>
          </a:prstGeom>
        </p:spPr>
        <p:txBody>
          <a:bodyPr/>
          <a:lstStyle>
            <a:lvl1pPr marL="342871" indent="-34287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597" indent="-28572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323" indent="-28572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904" indent="-22858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485" indent="-22858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6238877"/>
            <a:ext cx="12192001" cy="619125"/>
          </a:xfrm>
          <a:prstGeom prst="rect">
            <a:avLst/>
          </a:prstGeom>
          <a:solidFill>
            <a:srgbClr val="FFFF99"/>
          </a:solidFill>
        </p:spPr>
        <p:txBody>
          <a:bodyPr wrap="square" lIns="152381" tIns="76189" rIns="152381" bIns="76189" anchor="b" anchorCtr="0">
            <a:noAutofit/>
          </a:bodyPr>
          <a:lstStyle>
            <a:lvl1pPr algn="r">
              <a:buFont typeface="Arial" pitchFamily="34" charset="0"/>
              <a:buNone/>
              <a:defRPr sz="36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20838766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1"/>
            <a:ext cx="11151917" cy="757131"/>
          </a:xfrm>
        </p:spPr>
        <p:txBody>
          <a:bodyPr/>
          <a:lstStyle>
            <a:lvl1pPr>
              <a:defRPr sz="55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800"/>
            <a:ext cx="11151917"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1" baseline="0">
                <a:gradFill>
                  <a:gsLst>
                    <a:gs pos="0">
                      <a:srgbClr val="595959"/>
                    </a:gs>
                    <a:gs pos="86000">
                      <a:srgbClr val="595959"/>
                    </a:gs>
                  </a:gsLst>
                  <a:lin ang="5400000" scaled="0"/>
                </a:gradFill>
              </a:defRPr>
            </a:lvl2pPr>
            <a:lvl3pPr marL="1258836" indent="-403208">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896" indent="-34606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432" indent="-336536">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4106774659"/>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lide_Accent 1">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7635623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Slide - Buenos Aires, Argentin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79256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Slide_Accent 2">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37468137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4310554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1">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4"/>
            <a:ext cx="11151917"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2008881908"/>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2">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4"/>
            <a:ext cx="11151917"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14102464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4"/>
            <a:ext cx="11151917" cy="1218795"/>
          </a:xfr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2951624232"/>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Demo, Video - Accent 1">
    <p:bg bwMode="ltGray">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3301" y="5541265"/>
            <a:ext cx="4207336"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3301" y="4160520"/>
            <a:ext cx="887199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3301" y="1444752"/>
            <a:ext cx="887199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25327002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Demo, Video - Accent 2">
    <p:bg bwMode="ltGray">
      <p:bgPr>
        <a:solidFill>
          <a:schemeClr val="accent4"/>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3301" y="5541265"/>
            <a:ext cx="4207336"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3301" y="4160520"/>
            <a:ext cx="887199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3301" y="1444752"/>
            <a:ext cx="887199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37684794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mo, Video - Accent 3">
    <p:bg bwMode="ltGray">
      <p:bgPr>
        <a:solidFill>
          <a:schemeClr val="accent2"/>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3301" y="5541265"/>
            <a:ext cx="4207336"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tx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893301" y="4160520"/>
            <a:ext cx="8871990" cy="1271016"/>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kumimoji="0" lang="en-US" sz="6600" b="0" i="0" u="none" strike="noStrike" kern="1200" cap="none" spc="-300"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marL="0" lvl="0" indent="0" algn="l" defTabSz="914363" rtl="0" eaLnBrk="1" latinLnBrk="0" hangingPunct="1">
              <a:lnSpc>
                <a:spcPct val="90000"/>
              </a:lnSpc>
              <a:spcBef>
                <a:spcPct val="20000"/>
              </a:spcBef>
              <a:buSzPct val="80000"/>
              <a:buFont typeface="Arial" pitchFamily="34" charset="0"/>
              <a:buNone/>
            </a:pPr>
            <a:r>
              <a:rPr lang="en-US" dirty="0" smtClean="0"/>
              <a:t>click to…</a:t>
            </a:r>
          </a:p>
        </p:txBody>
      </p:sp>
      <p:sp>
        <p:nvSpPr>
          <p:cNvPr id="5" name="Text Placeholder 4"/>
          <p:cNvSpPr>
            <a:spLocks noGrp="1"/>
          </p:cNvSpPr>
          <p:nvPr>
            <p:ph type="body" sz="quarter" idx="11"/>
          </p:nvPr>
        </p:nvSpPr>
        <p:spPr>
          <a:xfrm>
            <a:off x="1893301" y="1444752"/>
            <a:ext cx="8871990" cy="1527048"/>
          </a:xfrm>
        </p:spPr>
        <p:txBody>
          <a:bodyPr wrap="square" anchor="ctr">
            <a:noAutofit/>
          </a:bodyPr>
          <a:lstStyle>
            <a:lvl1pPr marL="0" indent="0" algn="l" defTabSz="914363" rtl="0" eaLnBrk="1" latinLnBrk="0" hangingPunct="1">
              <a:lnSpc>
                <a:spcPct val="90000"/>
              </a:lnSpc>
              <a:spcBef>
                <a:spcPct val="0"/>
              </a:spcBef>
              <a:buNone/>
              <a:defRPr lang="en-US" sz="5400" b="0" kern="1200" cap="none" spc="-100" baseline="0" dirty="0" smtClean="0">
                <a:ln w="3175">
                  <a:noFill/>
                </a:ln>
                <a:solidFill>
                  <a:schemeClr val="tx1">
                    <a:alpha val="99000"/>
                  </a:schemeClr>
                </a:solidFill>
                <a:effectLst/>
                <a:latin typeface="Segoe UI Light" pitchFamily="34" charset="0"/>
                <a:ea typeface="+mn-ea"/>
                <a:cs typeface="Arial" charset="0"/>
              </a:defRPr>
            </a:lvl1pPr>
          </a:lstStyle>
          <a:p>
            <a:pPr lvl="0"/>
            <a:r>
              <a:rPr lang="en-US" dirty="0" smtClean="0"/>
              <a:t>Click to edit Master text styles</a:t>
            </a:r>
          </a:p>
        </p:txBody>
      </p:sp>
    </p:spTree>
    <p:extLst>
      <p:ext uri="{BB962C8B-B14F-4D97-AF65-F5344CB8AC3E}">
        <p14:creationId xmlns:p14="http://schemas.microsoft.com/office/powerpoint/2010/main" val="3498131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 Accent 1">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8333223"/>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 Accent 2">
    <p:bg bwMode="ltGray">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6783157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alkin Slide - Auckland, New Zeala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2610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 Accent 3">
    <p:bg bwMode="ltGray">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0326077"/>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lvl1pPr>
              <a:defRPr sz="5400"/>
            </a:lvl1pPr>
          </a:lstStyle>
          <a:p>
            <a:r>
              <a:rPr lang="en-US" dirty="0"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804" y="6372547"/>
            <a:ext cx="1682359" cy="195501"/>
          </a:xfrm>
          <a:prstGeom prst="rect">
            <a:avLst/>
          </a:prstGeom>
        </p:spPr>
      </p:pic>
    </p:spTree>
    <p:extLst>
      <p:ext uri="{BB962C8B-B14F-4D97-AF65-F5344CB8AC3E}">
        <p14:creationId xmlns:p14="http://schemas.microsoft.com/office/powerpoint/2010/main" val="332263011"/>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Walkin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55869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Walkin Slide - Tokyo, Japa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47734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Walkin Slide - Sydney, Australi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400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Walkin Slide - Toronto, Canad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76776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Walkin Slide - London, United Kingdom">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46116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Walkin Slide - Buenos Aires, Argentin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948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Walkin Slide - Auckland, New Zeala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53643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Walkin Slide - Chennai, Indi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42282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alkin Slide - Chennai, India">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40531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Walkin Slide - Sao Paulo, Brazil">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05083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Walkin Slide - Paris, Franc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41410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Walkin Slide - Frankfurt, Germany">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84054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1344" y="3452039"/>
            <a:ext cx="6486922" cy="2002536"/>
          </a:xfrm>
        </p:spPr>
        <p:txBody>
          <a:bodyPr vert="horz" wrap="square" lIns="0" tIns="0" rIns="0" bIns="0" rtlCol="0" anchor="ctr" anchorCtr="0">
            <a:noAutofit/>
          </a:bodyPr>
          <a:lstStyle>
            <a:lvl1pPr algn="l" defTabSz="914287" rtl="0" eaLnBrk="1" latinLnBrk="0" hangingPunct="1">
              <a:lnSpc>
                <a:spcPct val="90000"/>
              </a:lnSpc>
              <a:spcBef>
                <a:spcPct val="0"/>
              </a:spcBef>
              <a:buNone/>
              <a:defRPr lang="en-US" sz="6000" b="0" kern="1200" cap="none" spc="-100" baseline="0" dirty="0">
                <a:ln w="3175">
                  <a:noFill/>
                </a:ln>
                <a:solidFill>
                  <a:schemeClr val="tx1">
                    <a:alpha val="99000"/>
                  </a:schemeClr>
                </a:solidFill>
                <a:effectLst/>
                <a:latin typeface="Segoe UI Light" pitchFamily="34" charset="0"/>
                <a:ea typeface="+mn-ea"/>
                <a:cs typeface="Arial" charset="0"/>
              </a:defRPr>
            </a:lvl1pPr>
          </a:lstStyle>
          <a:p>
            <a:pPr lvl="0"/>
            <a:r>
              <a:rPr lang="en-US" dirty="0" smtClean="0"/>
              <a:t>Title Here</a:t>
            </a:r>
            <a:endParaRPr lang="en-US" dirty="0"/>
          </a:p>
        </p:txBody>
      </p:sp>
      <p:sp>
        <p:nvSpPr>
          <p:cNvPr id="5" name="Text Placeholder 4"/>
          <p:cNvSpPr>
            <a:spLocks noGrp="1"/>
          </p:cNvSpPr>
          <p:nvPr>
            <p:ph type="body" sz="quarter" idx="12" hasCustomPrompt="1"/>
          </p:nvPr>
        </p:nvSpPr>
        <p:spPr>
          <a:xfrm>
            <a:off x="521346" y="5482008"/>
            <a:ext cx="6484786" cy="906403"/>
          </a:xfrm>
        </p:spPr>
        <p:txBody>
          <a:bodyPr vert="horz" wrap="square" lIns="0" tIns="0" rIns="0" bIns="0" rtlCol="0">
            <a:spAutoFit/>
          </a:bodyPr>
          <a:lstStyle>
            <a:lvl1pPr marL="0" indent="0">
              <a:buNone/>
              <a:defRPr lang="en-US" sz="1900" kern="1200" dirty="0">
                <a:solidFill>
                  <a:schemeClr val="tx1">
                    <a:alpha val="99000"/>
                  </a:schemeClr>
                </a:solidFill>
                <a:latin typeface="+mn-lt"/>
                <a:ea typeface="+mn-ea"/>
                <a:cs typeface="+mn-cs"/>
              </a:defRPr>
            </a:lvl1pPr>
          </a:lstStyle>
          <a:p>
            <a:pPr lvl="0"/>
            <a:r>
              <a:rPr lang="en-US" dirty="0" smtClean="0"/>
              <a:t>Name</a:t>
            </a:r>
          </a:p>
          <a:p>
            <a:pPr lvl="0"/>
            <a:r>
              <a:rPr lang="en-US" dirty="0" smtClean="0"/>
              <a:t>Title</a:t>
            </a:r>
          </a:p>
          <a:p>
            <a:pPr lvl="0"/>
            <a:r>
              <a:rPr lang="en-US" dirty="0" smtClean="0"/>
              <a:t>Microsoft Corporation</a:t>
            </a:r>
          </a:p>
        </p:txBody>
      </p:sp>
    </p:spTree>
    <p:extLst>
      <p:ext uri="{BB962C8B-B14F-4D97-AF65-F5344CB8AC3E}">
        <p14:creationId xmlns:p14="http://schemas.microsoft.com/office/powerpoint/2010/main" val="25141328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ection 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7" y="1883486"/>
            <a:ext cx="6859786" cy="1846660"/>
          </a:xfrm>
        </p:spPr>
        <p:txBody>
          <a:bodyPr anchor="b" anchorCtr="0"/>
          <a:lstStyle>
            <a:lvl1pPr>
              <a:defRPr kumimoji="0" lang="en-US" sz="6700" b="0" i="0" u="none" strike="noStrike" kern="1200" cap="none" spc="-120" normalizeH="0" baseline="0" dirty="0">
                <a:ln w="3175">
                  <a:noFill/>
                </a:ln>
                <a:solidFill>
                  <a:schemeClr val="tx1">
                    <a:alpha val="99000"/>
                  </a:schemeClr>
                </a:solidFill>
                <a:effectLst/>
                <a:uLnTx/>
                <a:uFillTx/>
                <a:latin typeface="Segoe UI Light"/>
                <a:ea typeface="+mn-ea"/>
                <a:cs typeface="Arial" charset="0"/>
              </a:defRPr>
            </a:lvl1pPr>
          </a:lstStyle>
          <a:p>
            <a:pPr marL="0" lvl="0" indent="0" algn="l" defTabSz="914287" rtl="0" eaLnBrk="1" latinLnBrk="0" hangingPunct="1">
              <a:lnSpc>
                <a:spcPct val="90000"/>
              </a:lnSpc>
              <a:spcBef>
                <a:spcPct val="20000"/>
              </a:spcBef>
              <a:buSzPct val="80000"/>
              <a:buFont typeface="Arial" pitchFamily="34" charset="0"/>
              <a:buNone/>
            </a:pPr>
            <a:r>
              <a:rPr lang="en-US" dirty="0" smtClean="0"/>
              <a:t>Click to edit title style</a:t>
            </a:r>
            <a:endParaRPr lang="en-US" dirty="0"/>
          </a:p>
        </p:txBody>
      </p:sp>
    </p:spTree>
    <p:extLst>
      <p:ext uri="{BB962C8B-B14F-4D97-AF65-F5344CB8AC3E}">
        <p14:creationId xmlns:p14="http://schemas.microsoft.com/office/powerpoint/2010/main" val="3980947097"/>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392" y="4343403"/>
            <a:ext cx="10240454" cy="461665"/>
          </a:xfrm>
        </p:spPr>
        <p:txBody>
          <a:bodyPr>
            <a:noAutofit/>
          </a:bodyPr>
          <a:lstStyle>
            <a:lvl1pPr marL="0" indent="0" algn="l">
              <a:lnSpc>
                <a:spcPct val="90000"/>
              </a:lnSpc>
              <a:spcBef>
                <a:spcPts val="0"/>
              </a:spcBef>
              <a:buNone/>
              <a:defRPr lang="en-US" sz="3600" kern="1200" spc="-71" baseline="0" dirty="0">
                <a:solidFill>
                  <a:schemeClr val="tx1">
                    <a:alpha val="99000"/>
                  </a:schemeClr>
                </a:solidFill>
                <a:latin typeface="+mj-lt"/>
                <a:ea typeface="+mn-ea"/>
                <a:cs typeface="+mn-cs"/>
              </a:defRPr>
            </a:lvl1pPr>
            <a:lvl2pPr marL="457144" indent="0" algn="ctr">
              <a:buNone/>
              <a:defRPr>
                <a:solidFill>
                  <a:schemeClr val="tx1">
                    <a:tint val="75000"/>
                  </a:schemeClr>
                </a:solidFill>
              </a:defRPr>
            </a:lvl2pPr>
            <a:lvl3pPr marL="914287" indent="0" algn="ctr">
              <a:buNone/>
              <a:defRPr>
                <a:solidFill>
                  <a:schemeClr val="tx1">
                    <a:tint val="75000"/>
                  </a:schemeClr>
                </a:solidFill>
              </a:defRPr>
            </a:lvl3pPr>
            <a:lvl4pPr marL="1371431" indent="0" algn="ctr">
              <a:buNone/>
              <a:defRPr>
                <a:solidFill>
                  <a:schemeClr val="tx1">
                    <a:tint val="75000"/>
                  </a:schemeClr>
                </a:solidFill>
              </a:defRPr>
            </a:lvl4pPr>
            <a:lvl5pPr marL="1828575" indent="0" algn="ctr">
              <a:buNone/>
              <a:defRPr>
                <a:solidFill>
                  <a:schemeClr val="tx1">
                    <a:tint val="75000"/>
                  </a:schemeClr>
                </a:solidFill>
              </a:defRPr>
            </a:lvl5pPr>
            <a:lvl6pPr marL="2285717" indent="0" algn="ctr">
              <a:buNone/>
              <a:defRPr>
                <a:solidFill>
                  <a:schemeClr val="tx1">
                    <a:tint val="75000"/>
                  </a:schemeClr>
                </a:solidFill>
              </a:defRPr>
            </a:lvl6pPr>
            <a:lvl7pPr marL="2742861" indent="0" algn="ctr">
              <a:buNone/>
              <a:defRPr>
                <a:solidFill>
                  <a:schemeClr val="tx1">
                    <a:tint val="75000"/>
                  </a:schemeClr>
                </a:solidFill>
              </a:defRPr>
            </a:lvl7pPr>
            <a:lvl8pPr marL="3200005" indent="0" algn="ctr">
              <a:buNone/>
              <a:defRPr>
                <a:solidFill>
                  <a:schemeClr val="tx1">
                    <a:tint val="75000"/>
                  </a:schemeClr>
                </a:solidFill>
              </a:defRPr>
            </a:lvl8pPr>
            <a:lvl9pPr marL="3657148" indent="0" algn="ctr">
              <a:buNone/>
              <a:defRPr>
                <a:solidFill>
                  <a:schemeClr val="tx1">
                    <a:tint val="75000"/>
                  </a:schemeClr>
                </a:solidFill>
              </a:defRPr>
            </a:lvl9pPr>
          </a:lstStyle>
          <a:p>
            <a:pPr marL="0" marR="0" lvl="0" indent="0" algn="l" defTabSz="914287"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392" y="2739679"/>
            <a:ext cx="10248393"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solidFill>
                  <a:schemeClr val="tx2">
                    <a:alpha val="99000"/>
                  </a:schemeClr>
                </a:soli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392" y="1447800"/>
            <a:ext cx="10240454" cy="914096"/>
          </a:xfrm>
        </p:spPr>
        <p:txBody>
          <a:bodyPr wrap="square" anchor="b">
            <a:noAutofit/>
          </a:bodyPr>
          <a:lstStyle>
            <a:lvl1pPr marL="0" indent="0">
              <a:buNone/>
              <a:defRPr sz="6700" spc="-151">
                <a:solidFill>
                  <a:schemeClr val="tx1">
                    <a:alpha val="99000"/>
                  </a:schemeClr>
                </a:solidFill>
              </a:defRPr>
            </a:lvl1pPr>
          </a:lstStyle>
          <a:p>
            <a:pPr lvl="0"/>
            <a:r>
              <a:rPr lang="en-US" smtClean="0"/>
              <a:t>Click to edit Master text styles</a:t>
            </a:r>
          </a:p>
        </p:txBody>
      </p:sp>
    </p:spTree>
    <p:extLst>
      <p:ext uri="{BB962C8B-B14F-4D97-AF65-F5344CB8AC3E}">
        <p14:creationId xmlns:p14="http://schemas.microsoft.com/office/powerpoint/2010/main" val="3446884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15" name="Rectangle 14"/>
          <p:cNvSpPr/>
          <p:nvPr userDrawn="1"/>
        </p:nvSpPr>
        <p:spPr bwMode="gray">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96" tIns="45699" rIns="91396" bIns="45699" numCol="1" spcCol="0" rtlCol="0" anchor="ctr" anchorCtr="0" compatLnSpc="1">
            <a:prstTxWarp prst="textNoShape">
              <a:avLst/>
            </a:prstTxWarp>
          </a:bodyPr>
          <a:lstStyle/>
          <a:p>
            <a:pPr algn="ctr" defTabSz="913711" fontAlgn="base">
              <a:spcBef>
                <a:spcPct val="0"/>
              </a:spcBef>
              <a:spcAft>
                <a:spcPct val="0"/>
              </a:spcAft>
            </a:pPr>
            <a:endParaRPr lang="en-US" sz="2300" dirty="0">
              <a:gradFill>
                <a:gsLst>
                  <a:gs pos="0">
                    <a:srgbClr val="FFFFFF"/>
                  </a:gs>
                  <a:gs pos="100000">
                    <a:srgbClr val="FFFFFF"/>
                  </a:gs>
                </a:gsLst>
                <a:lin ang="5400000" scaled="0"/>
              </a:gradFill>
            </a:endParaRPr>
          </a:p>
        </p:txBody>
      </p:sp>
      <p:grpSp>
        <p:nvGrpSpPr>
          <p:cNvPr id="16" name="Group 15"/>
          <p:cNvGrpSpPr/>
          <p:nvPr userDrawn="1"/>
        </p:nvGrpSpPr>
        <p:grpSpPr bwMode="black">
          <a:xfrm>
            <a:off x="872849" y="3005013"/>
            <a:ext cx="2401042" cy="2135547"/>
            <a:chOff x="4470400" y="2038516"/>
            <a:chExt cx="3238500" cy="2881148"/>
          </a:xfrm>
          <a:solidFill>
            <a:schemeClr val="accent2"/>
          </a:solidFill>
        </p:grpSpPr>
        <p:sp>
          <p:nvSpPr>
            <p:cNvPr id="17" name="Freeform 6"/>
            <p:cNvSpPr>
              <a:spLocks/>
            </p:cNvSpPr>
            <p:nvPr userDrawn="1"/>
          </p:nvSpPr>
          <p:spPr bwMode="black">
            <a:xfrm>
              <a:off x="4470400" y="2314576"/>
              <a:ext cx="1319213" cy="2605088"/>
            </a:xfrm>
            <a:custGeom>
              <a:avLst/>
              <a:gdLst>
                <a:gd name="T0" fmla="*/ 501 w 1663"/>
                <a:gd name="T1" fmla="*/ 0 h 3282"/>
                <a:gd name="T2" fmla="*/ 1663 w 1663"/>
                <a:gd name="T3" fmla="*/ 0 h 3282"/>
                <a:gd name="T4" fmla="*/ 1663 w 1663"/>
                <a:gd name="T5" fmla="*/ 1694 h 3282"/>
                <a:gd name="T6" fmla="*/ 1385 w 1663"/>
                <a:gd name="T7" fmla="*/ 1694 h 3282"/>
                <a:gd name="T8" fmla="*/ 1396 w 1663"/>
                <a:gd name="T9" fmla="*/ 3282 h 3282"/>
                <a:gd name="T10" fmla="*/ 0 w 1663"/>
                <a:gd name="T11" fmla="*/ 3282 h 3282"/>
                <a:gd name="T12" fmla="*/ 0 w 1663"/>
                <a:gd name="T13" fmla="*/ 2067 h 3282"/>
                <a:gd name="T14" fmla="*/ 501 w 166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63" h="3282">
                  <a:moveTo>
                    <a:pt x="501" y="0"/>
                  </a:moveTo>
                  <a:lnTo>
                    <a:pt x="1663" y="0"/>
                  </a:lnTo>
                  <a:lnTo>
                    <a:pt x="1663" y="1694"/>
                  </a:lnTo>
                  <a:lnTo>
                    <a:pt x="1385" y="1694"/>
                  </a:lnTo>
                  <a:lnTo>
                    <a:pt x="1396" y="3282"/>
                  </a:lnTo>
                  <a:lnTo>
                    <a:pt x="0" y="3282"/>
                  </a:lnTo>
                  <a:lnTo>
                    <a:pt x="0" y="2067"/>
                  </a:lnTo>
                  <a:lnTo>
                    <a:pt x="5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18" name="Freeform 7"/>
            <p:cNvSpPr>
              <a:spLocks/>
            </p:cNvSpPr>
            <p:nvPr userDrawn="1"/>
          </p:nvSpPr>
          <p:spPr bwMode="black">
            <a:xfrm>
              <a:off x="6381750" y="2314576"/>
              <a:ext cx="1327150" cy="2605088"/>
            </a:xfrm>
            <a:custGeom>
              <a:avLst/>
              <a:gdLst>
                <a:gd name="T0" fmla="*/ 0 w 1673"/>
                <a:gd name="T1" fmla="*/ 0 h 3282"/>
                <a:gd name="T2" fmla="*/ 1169 w 1673"/>
                <a:gd name="T3" fmla="*/ 0 h 3282"/>
                <a:gd name="T4" fmla="*/ 1673 w 1673"/>
                <a:gd name="T5" fmla="*/ 2067 h 3282"/>
                <a:gd name="T6" fmla="*/ 1673 w 1673"/>
                <a:gd name="T7" fmla="*/ 3282 h 3282"/>
                <a:gd name="T8" fmla="*/ 268 w 1673"/>
                <a:gd name="T9" fmla="*/ 3282 h 3282"/>
                <a:gd name="T10" fmla="*/ 279 w 1673"/>
                <a:gd name="T11" fmla="*/ 1694 h 3282"/>
                <a:gd name="T12" fmla="*/ 0 w 1673"/>
                <a:gd name="T13" fmla="*/ 1694 h 3282"/>
                <a:gd name="T14" fmla="*/ 0 w 1673"/>
                <a:gd name="T15" fmla="*/ 0 h 32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3" h="3282">
                  <a:moveTo>
                    <a:pt x="0" y="0"/>
                  </a:moveTo>
                  <a:lnTo>
                    <a:pt x="1169" y="0"/>
                  </a:lnTo>
                  <a:lnTo>
                    <a:pt x="1673" y="2067"/>
                  </a:lnTo>
                  <a:lnTo>
                    <a:pt x="1673" y="3282"/>
                  </a:lnTo>
                  <a:lnTo>
                    <a:pt x="268" y="3282"/>
                  </a:lnTo>
                  <a:lnTo>
                    <a:pt x="279" y="1694"/>
                  </a:lnTo>
                  <a:lnTo>
                    <a:pt x="0" y="169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19" name="Rectangle 8"/>
            <p:cNvSpPr>
              <a:spLocks noChangeArrowheads="1"/>
            </p:cNvSpPr>
            <p:nvPr userDrawn="1"/>
          </p:nvSpPr>
          <p:spPr bwMode="black">
            <a:xfrm>
              <a:off x="5916613" y="2314578"/>
              <a:ext cx="338138" cy="111839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20" name="Rectangle 9"/>
            <p:cNvSpPr>
              <a:spLocks noChangeArrowheads="1"/>
            </p:cNvSpPr>
            <p:nvPr userDrawn="1"/>
          </p:nvSpPr>
          <p:spPr bwMode="black">
            <a:xfrm>
              <a:off x="5172076"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sp>
          <p:nvSpPr>
            <p:cNvPr id="21" name="Rectangle 10"/>
            <p:cNvSpPr>
              <a:spLocks noChangeArrowheads="1"/>
            </p:cNvSpPr>
            <p:nvPr userDrawn="1"/>
          </p:nvSpPr>
          <p:spPr bwMode="black">
            <a:xfrm>
              <a:off x="6381750" y="2038516"/>
              <a:ext cx="617538" cy="23653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25"/>
              <a:endParaRPr lang="en-US" sz="1900">
                <a:solidFill>
                  <a:srgbClr val="5F5F5F"/>
                </a:solidFill>
              </a:endParaRPr>
            </a:p>
          </p:txBody>
        </p:sp>
      </p:grpSp>
      <p:sp>
        <p:nvSpPr>
          <p:cNvPr id="3" name="Subtitle 2"/>
          <p:cNvSpPr>
            <a:spLocks noGrp="1"/>
          </p:cNvSpPr>
          <p:nvPr>
            <p:ph type="subTitle" idx="1" hasCustomPrompt="1"/>
          </p:nvPr>
        </p:nvSpPr>
        <p:spPr>
          <a:xfrm>
            <a:off x="3475625" y="3419856"/>
            <a:ext cx="6951250" cy="1243584"/>
          </a:xfrm>
        </p:spPr>
        <p:txBody>
          <a:bodyPr vert="horz" wrap="square" lIns="182864" tIns="182864" rIns="0" bIns="0" rtlCol="0" anchor="ctr" anchorCtr="0">
            <a:spAutoFit/>
          </a:bodyPr>
          <a:lstStyle>
            <a:lvl1pPr marL="574627" indent="-571452">
              <a:buNone/>
              <a:defRPr lang="en-US" sz="4400" spc="-100" dirty="0" smtClean="0">
                <a:solidFill>
                  <a:schemeClr val="tx1">
                    <a:alpha val="99000"/>
                  </a:schemeClr>
                </a:solidFill>
                <a:latin typeface="Segoe UI Light" pitchFamily="34" charset="0"/>
              </a:defRPr>
            </a:lvl1pPr>
            <a:lvl2pPr marL="346046" indent="-342871">
              <a:buNone/>
              <a:defRPr lang="en-US" spc="-51" dirty="0" smtClean="0">
                <a:solidFill>
                  <a:schemeClr val="tx1">
                    <a:alpha val="99000"/>
                  </a:schemeClr>
                </a:solidFill>
              </a:defRPr>
            </a:lvl2pPr>
          </a:lstStyle>
          <a:p>
            <a:pPr marL="3175" lvl="0" indent="0">
              <a:spcBef>
                <a:spcPts val="0"/>
              </a:spcBef>
              <a:spcAft>
                <a:spcPts val="900"/>
              </a:spcAft>
              <a:buSzPct val="80000"/>
            </a:pPr>
            <a:r>
              <a:rPr lang="en-US" dirty="0" smtClean="0"/>
              <a:t>Click to edit Master text styles</a:t>
            </a:r>
          </a:p>
          <a:p>
            <a:pPr marL="3175" lvl="1" indent="0">
              <a:spcBef>
                <a:spcPts val="0"/>
              </a:spcBef>
              <a:spcAft>
                <a:spcPts val="900"/>
              </a:spcAft>
              <a:buSzPct val="80000"/>
            </a:pPr>
            <a:r>
              <a:rPr lang="en-US" dirty="0" smtClean="0"/>
              <a:t>Second level</a:t>
            </a:r>
          </a:p>
        </p:txBody>
      </p:sp>
      <p:sp>
        <p:nvSpPr>
          <p:cNvPr id="5" name="Text Placeholder 4"/>
          <p:cNvSpPr>
            <a:spLocks noGrp="1"/>
          </p:cNvSpPr>
          <p:nvPr>
            <p:ph type="body" sz="quarter" idx="11"/>
          </p:nvPr>
        </p:nvSpPr>
        <p:spPr>
          <a:xfrm>
            <a:off x="521344" y="228602"/>
            <a:ext cx="11149441" cy="757131"/>
          </a:xfrm>
        </p:spPr>
        <p:txBody>
          <a:bodyPr vert="horz" wrap="square" lIns="0" tIns="0" rIns="0" bIns="0" rtlCol="0" anchor="t">
            <a:spAutoFit/>
          </a:bodyPr>
          <a:lstStyle>
            <a:lvl1pPr marL="0" indent="0">
              <a:buNone/>
              <a:defRPr lang="en-US" sz="5500" b="0" cap="none" spc="-100" dirty="0" smtClean="0">
                <a:ln w="3175">
                  <a:noFill/>
                </a:ln>
                <a:solidFill>
                  <a:schemeClr val="tx1">
                    <a:alpha val="99000"/>
                  </a:schemeClr>
                </a:solidFill>
                <a:effectLst/>
                <a:latin typeface="Segoe UI Light" pitchFamily="34" charset="0"/>
                <a:cs typeface="Arial" charset="0"/>
              </a:defRPr>
            </a:lvl1pPr>
          </a:lstStyle>
          <a:p>
            <a:pPr lvl="0">
              <a:spcBef>
                <a:spcPct val="0"/>
              </a:spcBef>
            </a:pPr>
            <a:r>
              <a:rPr lang="en-US" smtClean="0"/>
              <a:t>Click to edit Master text styles</a:t>
            </a:r>
          </a:p>
        </p:txBody>
      </p:sp>
    </p:spTree>
    <p:extLst>
      <p:ext uri="{BB962C8B-B14F-4D97-AF65-F5344CB8AC3E}">
        <p14:creationId xmlns:p14="http://schemas.microsoft.com/office/powerpoint/2010/main" val="37398278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a:solidFill>
                  <a:schemeClr val="tx1">
                    <a:alpha val="99000"/>
                  </a:schemeClr>
                </a:soli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buFont typeface="Wingdings" pitchFamily="2" charset="2"/>
              <a:buNone/>
              <a:defRPr sz="4000">
                <a:solidFill>
                  <a:schemeClr val="tx1">
                    <a:alpha val="99000"/>
                  </a:schemeClr>
                </a:solidFill>
              </a:defRPr>
            </a:lvl1pPr>
            <a:lvl2pPr marL="284138" marR="0" indent="0" algn="l" defTabSz="914287" rtl="0" eaLnBrk="1" fontAlgn="auto" latinLnBrk="0" hangingPunct="1">
              <a:lnSpc>
                <a:spcPct val="90000"/>
              </a:lnSpc>
              <a:spcBef>
                <a:spcPct val="20000"/>
              </a:spcBef>
              <a:spcAft>
                <a:spcPts val="0"/>
              </a:spcAft>
              <a:buClrTx/>
              <a:buSzPct val="90000"/>
              <a:buFont typeface="Wingdings" pitchFamily="2" charset="2"/>
              <a:buNone/>
              <a:tabLst/>
              <a:defRPr lang="en-US" sz="2400" kern="1200" spc="0" baseline="0" dirty="0" smtClean="0">
                <a:solidFill>
                  <a:schemeClr val="tx1">
                    <a:alpha val="99000"/>
                  </a:schemeClr>
                </a:solidFill>
                <a:latin typeface="+mn-lt"/>
                <a:ea typeface="+mn-ea"/>
                <a:cs typeface="+mn-cs"/>
              </a:defRPr>
            </a:lvl2pPr>
            <a:lvl3pPr marL="517483" indent="0">
              <a:buFont typeface="Wingdings" pitchFamily="2" charset="2"/>
              <a:buNone/>
              <a:tabLst/>
              <a:defRPr>
                <a:solidFill>
                  <a:schemeClr val="tx1">
                    <a:alpha val="99000"/>
                  </a:schemeClr>
                </a:solidFill>
                <a:latin typeface="+mn-lt"/>
              </a:defRPr>
            </a:lvl3pPr>
            <a:lvl4pPr marL="741301" indent="0">
              <a:buFont typeface="Wingdings" pitchFamily="2" charset="2"/>
              <a:buNone/>
              <a:defRPr>
                <a:solidFill>
                  <a:schemeClr val="tx1">
                    <a:alpha val="99000"/>
                  </a:schemeClr>
                </a:solidFill>
                <a:latin typeface="+mn-lt"/>
              </a:defRPr>
            </a:lvl4pPr>
            <a:lvl5pPr marL="914323" indent="0">
              <a:buFont typeface="Wingdings" pitchFamily="2" charset="2"/>
              <a:buNone/>
              <a:tabLst/>
              <a:defRPr>
                <a:solidFill>
                  <a:schemeClr val="tx1">
                    <a:alpha val="99000"/>
                  </a:schemeClr>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7201916"/>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spcBef>
                <a:spcPts val="2400"/>
              </a:spcBef>
              <a:buNone/>
              <a:defRPr sz="4000">
                <a:solidFill>
                  <a:schemeClr val="tx2">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55" indent="0">
              <a:buNone/>
              <a:defRPr lang="en-US" sz="2400" kern="1200" spc="0" baseline="0" dirty="0" smtClean="0">
                <a:solidFill>
                  <a:schemeClr val="tx1">
                    <a:alpha val="99000"/>
                  </a:schemeClr>
                </a:solidFill>
                <a:latin typeface="+mn-lt"/>
                <a:ea typeface="+mn-ea"/>
                <a:cs typeface="+mn-cs"/>
              </a:defRPr>
            </a:lvl3pPr>
            <a:lvl4pPr marL="457161" indent="0">
              <a:buNone/>
              <a:defRPr lang="en-US" sz="2000" kern="1200" spc="0" baseline="0" dirty="0" smtClean="0">
                <a:solidFill>
                  <a:schemeClr val="tx1">
                    <a:alpha val="99000"/>
                  </a:schemeClr>
                </a:solidFill>
                <a:latin typeface="+mn-lt"/>
                <a:ea typeface="+mn-ea"/>
                <a:cs typeface="+mn-cs"/>
              </a:defRPr>
            </a:lvl4pPr>
            <a:lvl5pPr marL="693680" indent="0">
              <a:buNone/>
              <a:defRPr lang="en-US" sz="2000" kern="1200" spc="0" baseline="0" dirty="0">
                <a:solidFill>
                  <a:schemeClr val="tx1">
                    <a:alpha val="99000"/>
                  </a:schemeClr>
                </a:solidFill>
                <a:latin typeface="+mn-lt"/>
                <a:ea typeface="+mn-ea"/>
                <a:cs typeface="+mn-cs"/>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33029281"/>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Ref idx="1001">
        <a:schemeClr val="bg1"/>
      </p:bgRef>
    </p:bg>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spcBef>
                <a:spcPts val="2400"/>
              </a:spcBef>
              <a:buNone/>
              <a:defRPr sz="4000">
                <a:solidFill>
                  <a:schemeClr val="tx1">
                    <a:alpha val="99000"/>
                  </a:schemeClr>
                </a:solidFill>
                <a:latin typeface="+mj-lt"/>
              </a:defRPr>
            </a:lvl1pPr>
            <a:lvl2pPr marL="0" indent="0">
              <a:buNone/>
              <a:defRPr lang="en-US" sz="2400" kern="1200" spc="0" baseline="0" dirty="0" smtClean="0">
                <a:solidFill>
                  <a:schemeClr val="tx1">
                    <a:alpha val="99000"/>
                  </a:schemeClr>
                </a:solidFill>
                <a:latin typeface="+mn-lt"/>
                <a:ea typeface="+mn-ea"/>
                <a:cs typeface="+mn-cs"/>
              </a:defRPr>
            </a:lvl2pPr>
            <a:lvl3pPr marL="231755" indent="0">
              <a:buNone/>
              <a:defRPr lang="en-US" sz="2400" kern="1200" spc="0" baseline="0" dirty="0" smtClean="0">
                <a:solidFill>
                  <a:schemeClr val="tx1">
                    <a:alpha val="99000"/>
                  </a:schemeClr>
                </a:solidFill>
                <a:latin typeface="+mn-lt"/>
                <a:ea typeface="+mn-ea"/>
                <a:cs typeface="+mn-cs"/>
              </a:defRPr>
            </a:lvl3pPr>
            <a:lvl4pPr marL="457161" indent="0">
              <a:buNone/>
              <a:defRPr lang="en-US" sz="2000" kern="1200" spc="0" baseline="0" dirty="0" smtClean="0">
                <a:solidFill>
                  <a:schemeClr val="tx1">
                    <a:alpha val="99000"/>
                  </a:schemeClr>
                </a:solidFill>
                <a:latin typeface="+mn-lt"/>
                <a:ea typeface="+mn-ea"/>
                <a:cs typeface="+mn-cs"/>
              </a:defRPr>
            </a:lvl4pPr>
            <a:lvl5pPr marL="693680" indent="0">
              <a:buNone/>
              <a:defRPr lang="en-US" sz="2000" kern="1200" spc="0" baseline="0" dirty="0">
                <a:solidFill>
                  <a:schemeClr val="tx1">
                    <a:alpha val="99000"/>
                  </a:schemeClr>
                </a:solidFill>
                <a:latin typeface="+mn-lt"/>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2061631"/>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alkin Slide - Sao Paulo, Brazil">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7729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836" y="1447801"/>
            <a:ext cx="5396365" cy="2351413"/>
          </a:xfrm>
        </p:spPr>
        <p:txBody>
          <a:bodyPr>
            <a:spAutoFit/>
          </a:bodyPr>
          <a:lstStyle>
            <a:lvl1pPr marL="292076" indent="-292076">
              <a:spcBef>
                <a:spcPts val="1200"/>
              </a:spcBef>
              <a:buClr>
                <a:schemeClr val="tx1"/>
              </a:buClr>
              <a:buFont typeface="Wingdings" pitchFamily="2" charset="2"/>
              <a:buChar char=""/>
              <a:defRPr/>
            </a:lvl1pPr>
            <a:lvl2pPr marL="520657" indent="-228581">
              <a:defRPr sz="2000"/>
            </a:lvl2pPr>
            <a:lvl3pPr marL="685744" indent="-165087">
              <a:tabLst/>
              <a:defRPr sz="2000"/>
            </a:lvl3pPr>
            <a:lvl4pPr marL="863528" indent="-177786">
              <a:defRPr/>
            </a:lvl4pPr>
            <a:lvl5pPr marL="1028615" indent="-16508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9562" y="1447801"/>
            <a:ext cx="5396365" cy="2351413"/>
          </a:xfrm>
        </p:spPr>
        <p:txBody>
          <a:bodyPr>
            <a:spAutoFit/>
          </a:bodyPr>
          <a:lstStyle>
            <a:lvl1pPr marL="339697" indent="-339697">
              <a:spcBef>
                <a:spcPts val="1200"/>
              </a:spcBef>
              <a:buFont typeface="Wingdings" pitchFamily="2" charset="2"/>
              <a:buChar char=""/>
              <a:defRPr lang="en-US" sz="3600" kern="1200" spc="-71" baseline="0" dirty="0" smtClean="0">
                <a:solidFill>
                  <a:schemeClr val="tx1">
                    <a:alpha val="99000"/>
                  </a:schemeClr>
                </a:solidFill>
                <a:latin typeface="+mj-lt"/>
                <a:ea typeface="+mn-ea"/>
                <a:cs typeface="+mn-cs"/>
              </a:defRPr>
            </a:lvl1pPr>
            <a:lvl2pPr marL="634948" indent="-342871">
              <a:defRPr lang="en-US" sz="2000" kern="1200" spc="0" baseline="0" dirty="0" smtClean="0">
                <a:solidFill>
                  <a:schemeClr val="tx1">
                    <a:alpha val="99000"/>
                  </a:schemeClr>
                </a:solidFill>
                <a:latin typeface="+mn-lt"/>
                <a:ea typeface="+mn-ea"/>
                <a:cs typeface="+mn-cs"/>
              </a:defRPr>
            </a:lvl2pPr>
            <a:lvl3pPr marL="863528" indent="-342871">
              <a:defRPr lang="en-US" sz="2000" kern="1200" spc="0" baseline="0" dirty="0" smtClean="0">
                <a:solidFill>
                  <a:schemeClr val="tx1">
                    <a:alpha val="99000"/>
                  </a:schemeClr>
                </a:solidFill>
                <a:latin typeface="+mn-lt"/>
                <a:ea typeface="+mn-ea"/>
                <a:cs typeface="+mn-cs"/>
              </a:defRPr>
            </a:lvl3pPr>
            <a:lvl4pPr marL="1028615" indent="-342871">
              <a:defRPr lang="en-US" sz="2000" kern="1200" spc="0" baseline="0" dirty="0" smtClean="0">
                <a:solidFill>
                  <a:schemeClr val="tx1">
                    <a:alpha val="99000"/>
                  </a:schemeClr>
                </a:solidFill>
                <a:latin typeface="+mn-lt"/>
                <a:ea typeface="+mn-ea"/>
                <a:cs typeface="+mn-cs"/>
              </a:defRPr>
            </a:lvl4pPr>
            <a:lvl5pPr marL="1206400" indent="-342871">
              <a:defRPr lang="en-US" sz="2000" kern="1200" spc="0" baseline="0" dirty="0">
                <a:solidFill>
                  <a:schemeClr val="tx1">
                    <a:alpha val="99000"/>
                  </a:schemeClr>
                </a:solidFill>
                <a:latin typeface="+mn-lt"/>
                <a:ea typeface="+mn-ea"/>
                <a:cs typeface="+mn-cs"/>
              </a:defRPr>
            </a:lvl5pPr>
          </a:lstStyle>
          <a:p>
            <a:pPr marL="292076" marR="0" lvl="0"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Click to edit Master text styles</a:t>
            </a:r>
          </a:p>
          <a:p>
            <a:pPr marL="292076" marR="0" lvl="1"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Second level</a:t>
            </a:r>
          </a:p>
          <a:p>
            <a:pPr marL="292076" marR="0" lvl="2"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Third level</a:t>
            </a:r>
          </a:p>
          <a:p>
            <a:pPr marL="292076" marR="0" lvl="3"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Fourth level</a:t>
            </a:r>
          </a:p>
          <a:p>
            <a:pPr marL="292076" marR="0" lvl="4" indent="-292076" algn="l" defTabSz="914287" rtl="0" eaLnBrk="1" fontAlgn="auto" latinLnBrk="0" hangingPunct="1">
              <a:lnSpc>
                <a:spcPct val="90000"/>
              </a:lnSpc>
              <a:spcBef>
                <a:spcPct val="20000"/>
              </a:spcBef>
              <a:spcAft>
                <a:spcPts val="0"/>
              </a:spcAft>
              <a:buClr>
                <a:schemeClr val="tx1"/>
              </a:buClr>
              <a:buSzPct val="90000"/>
              <a:buFont typeface="Wingdings" pitchFamily="2" charset="2"/>
              <a:buChar char=""/>
              <a:tabLst/>
            </a:pPr>
            <a:r>
              <a:rPr lang="en-US" smtClean="0"/>
              <a:t>Fifth level</a:t>
            </a:r>
            <a:endParaRPr lang="en-US" dirty="0"/>
          </a:p>
        </p:txBody>
      </p:sp>
    </p:spTree>
    <p:extLst>
      <p:ext uri="{BB962C8B-B14F-4D97-AF65-F5344CB8AC3E}">
        <p14:creationId xmlns:p14="http://schemas.microsoft.com/office/powerpoint/2010/main" val="1444785076"/>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500"/>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2"/>
            <a:ext cx="5487829" cy="2000548"/>
          </a:xfrm>
        </p:spPr>
        <p:txBody>
          <a:bodyPr/>
          <a:lstStyle>
            <a:lvl1pPr marL="341284" indent="-341284">
              <a:lnSpc>
                <a:spcPct val="90000"/>
              </a:lnSpc>
              <a:buSzPct val="80000"/>
              <a:buFont typeface="Arial" pitchFamily="34" charset="0"/>
              <a:buChar char="•"/>
              <a:defRPr sz="3200"/>
            </a:lvl1pPr>
            <a:lvl2pPr marL="627010" indent="-285726">
              <a:lnSpc>
                <a:spcPct val="90000"/>
              </a:lnSpc>
              <a:buSzPct val="80000"/>
              <a:buFont typeface="Arial" pitchFamily="34" charset="0"/>
              <a:buChar char="•"/>
              <a:defRPr sz="2800"/>
            </a:lvl2pPr>
            <a:lvl3pPr marL="914323" indent="-287314">
              <a:lnSpc>
                <a:spcPct val="90000"/>
              </a:lnSpc>
              <a:buSzPct val="80000"/>
              <a:buFont typeface="Arial" pitchFamily="34" charset="0"/>
              <a:buChar char="•"/>
              <a:defRPr sz="2400"/>
            </a:lvl3pPr>
            <a:lvl4pPr marL="1712771" indent="-225406">
              <a:lnSpc>
                <a:spcPct val="90000"/>
              </a:lnSpc>
              <a:buSzPct val="80000"/>
              <a:buFont typeface="Arial" pitchFamily="34" charset="0"/>
              <a:buChar char="•"/>
              <a:defRPr sz="2000"/>
            </a:lvl4pPr>
            <a:lvl5pPr marL="1944525" indent="-231755">
              <a:lnSpc>
                <a:spcPct val="90000"/>
              </a:lnSpc>
              <a:buSzPct val="80000"/>
              <a:buFont typeface="Arial" pitchFamily="34" charset="0"/>
              <a:buChar char="•"/>
              <a:defRPr sz="2000"/>
            </a:lvl5pPr>
            <a:lvl6pPr>
              <a:defRPr sz="1900"/>
            </a:lvl6pPr>
            <a:lvl7pPr>
              <a:defRPr sz="1900"/>
            </a:lvl7pPr>
            <a:lvl8pPr>
              <a:defRPr sz="1900"/>
            </a:lvl8pPr>
            <a:lvl9pPr>
              <a:defRPr sz="1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2"/>
            <a:ext cx="5487829" cy="2000548"/>
          </a:xfrm>
        </p:spPr>
        <p:txBody>
          <a:bodyPr/>
          <a:lstStyle>
            <a:lvl1pPr marL="457161" indent="-457161">
              <a:lnSpc>
                <a:spcPct val="90000"/>
              </a:lnSpc>
              <a:buSzPct val="80000"/>
              <a:buFont typeface="Arial" pitchFamily="34" charset="0"/>
              <a:buChar char="•"/>
              <a:defRPr lang="en-US" sz="3200" kern="1200" spc="-71" baseline="0" dirty="0" smtClean="0">
                <a:solidFill>
                  <a:schemeClr val="tx1">
                    <a:alpha val="99000"/>
                  </a:schemeClr>
                </a:solidFill>
                <a:latin typeface="+mj-lt"/>
                <a:ea typeface="+mn-ea"/>
                <a:cs typeface="+mn-cs"/>
              </a:defRPr>
            </a:lvl1pPr>
            <a:lvl2pPr marL="798447" indent="-457161">
              <a:lnSpc>
                <a:spcPct val="90000"/>
              </a:lnSpc>
              <a:buSzPct val="80000"/>
              <a:buFont typeface="Arial" pitchFamily="34" charset="0"/>
              <a:buChar char="•"/>
              <a:defRPr lang="en-US" sz="2800" kern="1200" spc="0" baseline="0" dirty="0" smtClean="0">
                <a:solidFill>
                  <a:schemeClr val="tx1">
                    <a:alpha val="99000"/>
                  </a:schemeClr>
                </a:solidFill>
                <a:latin typeface="+mn-lt"/>
                <a:ea typeface="+mn-ea"/>
                <a:cs typeface="+mn-cs"/>
              </a:defRPr>
            </a:lvl2pPr>
            <a:lvl3pPr marL="969881" indent="-342871">
              <a:lnSpc>
                <a:spcPct val="90000"/>
              </a:lnSpc>
              <a:buSzPct val="80000"/>
              <a:buFont typeface="Arial" pitchFamily="34" charset="0"/>
              <a:buChar char="•"/>
              <a:defRPr lang="en-US" sz="2400" kern="1200" spc="0" baseline="0" dirty="0" smtClean="0">
                <a:solidFill>
                  <a:schemeClr val="tx1">
                    <a:alpha val="99000"/>
                  </a:schemeClr>
                </a:solidFill>
                <a:latin typeface="+mn-lt"/>
                <a:ea typeface="+mn-ea"/>
                <a:cs typeface="+mn-cs"/>
              </a:defRPr>
            </a:lvl3pPr>
            <a:lvl4pPr marL="1830236" indent="-342871">
              <a:lnSpc>
                <a:spcPct val="90000"/>
              </a:lnSpc>
              <a:buSzPct val="80000"/>
              <a:buFont typeface="Arial" pitchFamily="34" charset="0"/>
              <a:buChar char="•"/>
              <a:defRPr lang="en-US" sz="2000" kern="1200" spc="0" baseline="0" dirty="0" smtClean="0">
                <a:solidFill>
                  <a:schemeClr val="tx1">
                    <a:alpha val="99000"/>
                  </a:schemeClr>
                </a:solidFill>
                <a:latin typeface="+mn-lt"/>
                <a:ea typeface="+mn-ea"/>
                <a:cs typeface="+mn-cs"/>
              </a:defRPr>
            </a:lvl4pPr>
            <a:lvl5pPr marL="2055642" indent="-342871">
              <a:lnSpc>
                <a:spcPct val="90000"/>
              </a:lnSpc>
              <a:buSzPct val="80000"/>
              <a:buFont typeface="Arial" pitchFamily="34" charset="0"/>
              <a:buChar char="•"/>
              <a:defRPr lang="en-US" sz="2000" kern="1200" spc="0" baseline="0" dirty="0">
                <a:solidFill>
                  <a:schemeClr val="tx1">
                    <a:alpha val="99000"/>
                  </a:schemeClr>
                </a:solidFill>
                <a:latin typeface="+mn-lt"/>
                <a:ea typeface="+mn-ea"/>
                <a:cs typeface="+mn-cs"/>
              </a:defRPr>
            </a:lvl5pPr>
            <a:lvl6pPr>
              <a:defRPr sz="1900"/>
            </a:lvl6pPr>
            <a:lvl7pPr>
              <a:defRPr sz="1900"/>
            </a:lvl7pPr>
            <a:lvl8pPr>
              <a:defRPr sz="1900"/>
            </a:lvl8pPr>
            <a:lvl9pPr>
              <a:defRPr sz="1900"/>
            </a:lvl9pPr>
          </a:lstStyle>
          <a:p>
            <a:pPr marL="341284" marR="0" lvl="0"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Click to edit Master text styles</a:t>
            </a:r>
          </a:p>
          <a:p>
            <a:pPr marL="341284" marR="0" lvl="1"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Second level</a:t>
            </a:r>
          </a:p>
          <a:p>
            <a:pPr marL="341284" marR="0" lvl="2"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Third level</a:t>
            </a:r>
          </a:p>
          <a:p>
            <a:pPr marL="341284" marR="0" lvl="3"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Fourth level</a:t>
            </a:r>
          </a:p>
          <a:p>
            <a:pPr marL="341284" marR="0" lvl="4" indent="-341284" algn="l" defTabSz="914287" rtl="0" eaLnBrk="1" fontAlgn="auto" latinLnBrk="0" hangingPunct="1">
              <a:lnSpc>
                <a:spcPct val="90000"/>
              </a:lnSpc>
              <a:spcBef>
                <a:spcPct val="20000"/>
              </a:spcBef>
              <a:spcAft>
                <a:spcPts val="0"/>
              </a:spcAft>
              <a:buClrTx/>
              <a:buSzPct val="80000"/>
              <a:buFont typeface="Arial" pitchFamily="34" charset="0"/>
              <a:buChar char="•"/>
              <a:tabLst/>
            </a:pPr>
            <a:r>
              <a:rPr lang="en-US" smtClean="0"/>
              <a:t>Fifth level</a:t>
            </a:r>
            <a:endParaRPr lang="en-US" dirty="0"/>
          </a:p>
        </p:txBody>
      </p:sp>
    </p:spTree>
    <p:extLst>
      <p:ext uri="{BB962C8B-B14F-4D97-AF65-F5344CB8AC3E}">
        <p14:creationId xmlns:p14="http://schemas.microsoft.com/office/powerpoint/2010/main" val="4215714524"/>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500"/>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3"/>
            <a:ext cx="5487829" cy="443199"/>
          </a:xfrm>
        </p:spPr>
        <p:txBody>
          <a:bodyPr anchor="b"/>
          <a:lstStyle>
            <a:lvl1pPr marL="0" indent="0">
              <a:lnSpc>
                <a:spcPct val="90000"/>
              </a:lnSpc>
              <a:spcBef>
                <a:spcPts val="0"/>
              </a:spcBef>
              <a:buNone/>
              <a:defRPr sz="3200" b="0">
                <a:latin typeface="Segoe UI Light" pitchFamily="34" charset="0"/>
              </a:defRPr>
            </a:lvl1pPr>
            <a:lvl2pPr marL="457144" indent="0">
              <a:buNone/>
              <a:defRPr sz="2000" b="1"/>
            </a:lvl2pPr>
            <a:lvl3pPr marL="914287" indent="0">
              <a:buNone/>
              <a:defRPr sz="1900" b="1"/>
            </a:lvl3pPr>
            <a:lvl4pPr marL="1371431" indent="0">
              <a:buNone/>
              <a:defRPr sz="1600" b="1"/>
            </a:lvl4pPr>
            <a:lvl5pPr marL="1828575" indent="0">
              <a:buNone/>
              <a:defRPr sz="1600" b="1"/>
            </a:lvl5pPr>
            <a:lvl6pPr marL="2285717" indent="0">
              <a:buNone/>
              <a:defRPr sz="1600" b="1"/>
            </a:lvl6pPr>
            <a:lvl7pPr marL="2742861" indent="0">
              <a:buNone/>
              <a:defRPr sz="1600" b="1"/>
            </a:lvl7pPr>
            <a:lvl8pPr marL="3200005" indent="0">
              <a:buNone/>
              <a:defRPr sz="1600" b="1"/>
            </a:lvl8pPr>
            <a:lvl9pPr marL="3657148"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2" y="2266798"/>
            <a:ext cx="5486400" cy="1945148"/>
          </a:xfrm>
        </p:spPr>
        <p:txBody>
          <a:bodyPr/>
          <a:lstStyle>
            <a:lvl1pPr marL="403191" indent="-403191">
              <a:buSzPct val="80000"/>
              <a:buFont typeface="Arial" pitchFamily="34" charset="0"/>
              <a:buChar char="•"/>
              <a:defRPr sz="2800"/>
            </a:lvl1pPr>
            <a:lvl2pPr marL="744476" indent="-322236">
              <a:buSzPct val="80000"/>
              <a:buFont typeface="Arial" pitchFamily="34" charset="0"/>
              <a:buChar char="•"/>
              <a:defRPr sz="2800"/>
            </a:lvl2pPr>
            <a:lvl3pPr marL="1027027" indent="-282552" defTabSz="1030202">
              <a:buSzPct val="80000"/>
              <a:buFont typeface="Arial" pitchFamily="34" charset="0"/>
              <a:buChar char="•"/>
              <a:defRPr sz="2400"/>
            </a:lvl3pPr>
            <a:lvl4pPr marL="1317516" indent="-287314">
              <a:buSzPct val="80000"/>
              <a:buFont typeface="Arial" pitchFamily="34" charset="0"/>
              <a:buChar char="•"/>
              <a:defRPr sz="2000"/>
            </a:lvl4pPr>
            <a:lvl5pPr marL="1541334" indent="-223819">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3"/>
            <a:ext cx="5487829" cy="443199"/>
          </a:xfrm>
        </p:spPr>
        <p:txBody>
          <a:bodyPr anchor="b"/>
          <a:lstStyle>
            <a:lvl1pPr marL="0" indent="0">
              <a:lnSpc>
                <a:spcPct val="90000"/>
              </a:lnSpc>
              <a:spcBef>
                <a:spcPts val="0"/>
              </a:spcBef>
              <a:buNone/>
              <a:defRPr sz="3200" b="0">
                <a:latin typeface="Segoe UI Light" pitchFamily="34" charset="0"/>
              </a:defRPr>
            </a:lvl1pPr>
            <a:lvl2pPr marL="457144" indent="0">
              <a:buNone/>
              <a:defRPr sz="2000" b="1"/>
            </a:lvl2pPr>
            <a:lvl3pPr marL="914287" indent="0">
              <a:buNone/>
              <a:defRPr sz="1900" b="1"/>
            </a:lvl3pPr>
            <a:lvl4pPr marL="1371431" indent="0">
              <a:buNone/>
              <a:defRPr sz="1600" b="1"/>
            </a:lvl4pPr>
            <a:lvl5pPr marL="1828575" indent="0">
              <a:buNone/>
              <a:defRPr sz="1600" b="1"/>
            </a:lvl5pPr>
            <a:lvl6pPr marL="2285717" indent="0">
              <a:buNone/>
              <a:defRPr sz="1600" b="1"/>
            </a:lvl6pPr>
            <a:lvl7pPr marL="2742861" indent="0">
              <a:buNone/>
              <a:defRPr sz="1600" b="1"/>
            </a:lvl7pPr>
            <a:lvl8pPr marL="3200005" indent="0">
              <a:buNone/>
              <a:defRPr sz="1600" b="1"/>
            </a:lvl8pPr>
            <a:lvl9pPr marL="3657148"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8"/>
            <a:ext cx="5487829" cy="1945148"/>
          </a:xfrm>
        </p:spPr>
        <p:txBody>
          <a:bodyPr/>
          <a:lstStyle>
            <a:lvl1pPr marL="296296" indent="-296296">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161" indent="-45716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11" indent="-342871">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073" indent="-342871">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347" indent="-342871">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073" indent="-342871">
              <a:defRPr sz="1600"/>
            </a:lvl6pPr>
            <a:lvl7pPr marL="1603242" indent="-285726">
              <a:defRPr sz="1600"/>
            </a:lvl7pPr>
            <a:lvl8pPr>
              <a:defRPr sz="1600"/>
            </a:lvl8pPr>
            <a:lvl9pPr>
              <a:defRPr sz="1600"/>
            </a:lvl9pPr>
          </a:lstStyle>
          <a:p>
            <a:pPr marL="403191" lvl="0" indent="-403191" algn="l" defTabSz="914287" rtl="0" eaLnBrk="1" latinLnBrk="0" hangingPunct="1">
              <a:lnSpc>
                <a:spcPct val="90000"/>
              </a:lnSpc>
              <a:spcBef>
                <a:spcPct val="20000"/>
              </a:spcBef>
              <a:buSzPct val="80000"/>
            </a:pPr>
            <a:r>
              <a:rPr lang="en-US" smtClean="0"/>
              <a:t>Click to edit Master text styles</a:t>
            </a:r>
          </a:p>
          <a:p>
            <a:pPr marL="403191" lvl="1" indent="-403191" algn="l" defTabSz="914287" rtl="0" eaLnBrk="1" latinLnBrk="0" hangingPunct="1">
              <a:lnSpc>
                <a:spcPct val="90000"/>
              </a:lnSpc>
              <a:spcBef>
                <a:spcPct val="20000"/>
              </a:spcBef>
              <a:buSzPct val="80000"/>
            </a:pPr>
            <a:r>
              <a:rPr lang="en-US" smtClean="0"/>
              <a:t>Second level</a:t>
            </a:r>
          </a:p>
          <a:p>
            <a:pPr marL="403191" lvl="2" indent="-403191" algn="l" defTabSz="914287" rtl="0" eaLnBrk="1" latinLnBrk="0" hangingPunct="1">
              <a:lnSpc>
                <a:spcPct val="90000"/>
              </a:lnSpc>
              <a:spcBef>
                <a:spcPct val="20000"/>
              </a:spcBef>
              <a:buSzPct val="80000"/>
            </a:pPr>
            <a:r>
              <a:rPr lang="en-US" smtClean="0"/>
              <a:t>Third level</a:t>
            </a:r>
          </a:p>
          <a:p>
            <a:pPr marL="403191" lvl="3" indent="-403191" algn="l" defTabSz="914287" rtl="0" eaLnBrk="1" latinLnBrk="0" hangingPunct="1">
              <a:lnSpc>
                <a:spcPct val="90000"/>
              </a:lnSpc>
              <a:spcBef>
                <a:spcPct val="20000"/>
              </a:spcBef>
              <a:buSzPct val="80000"/>
            </a:pPr>
            <a:r>
              <a:rPr lang="en-US" smtClean="0"/>
              <a:t>Fourth level</a:t>
            </a:r>
          </a:p>
          <a:p>
            <a:pPr marL="403191" lvl="4" indent="-403191" algn="l" defTabSz="914287" rtl="0" eaLnBrk="1" latinLnBrk="0" hangingPunct="1">
              <a:lnSpc>
                <a:spcPct val="90000"/>
              </a:lnSpc>
              <a:spcBef>
                <a:spcPct val="20000"/>
              </a:spcBef>
              <a:buSzPct val="80000"/>
            </a:pPr>
            <a:r>
              <a:rPr lang="en-US" smtClean="0"/>
              <a:t>Fifth level</a:t>
            </a:r>
            <a:endParaRPr lang="en-US" dirty="0"/>
          </a:p>
        </p:txBody>
      </p:sp>
    </p:spTree>
    <p:extLst>
      <p:ext uri="{BB962C8B-B14F-4D97-AF65-F5344CB8AC3E}">
        <p14:creationId xmlns:p14="http://schemas.microsoft.com/office/powerpoint/2010/main" val="3494548750"/>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836" y="1447801"/>
            <a:ext cx="5396365" cy="2462213"/>
          </a:xfrm>
        </p:spPr>
        <p:txBody>
          <a:bodyPr/>
          <a:lstStyle>
            <a:lvl1pPr marL="0" indent="0">
              <a:spcBef>
                <a:spcPts val="1200"/>
              </a:spcBef>
              <a:buNone/>
              <a:defRPr sz="4000">
                <a:solidFill>
                  <a:schemeClr val="tx2">
                    <a:alpha val="99000"/>
                  </a:schemeClr>
                </a:solidFill>
                <a:latin typeface="+mj-lt"/>
              </a:defRPr>
            </a:lvl1pPr>
            <a:lvl2pPr marL="0" indent="0">
              <a:buNone/>
              <a:defRPr sz="2000"/>
            </a:lvl2pPr>
            <a:lvl3pPr marL="233344" indent="0">
              <a:buNone/>
              <a:defRPr sz="2000"/>
            </a:lvl3pPr>
            <a:lvl4pPr marL="457161" indent="0">
              <a:buNone/>
              <a:defRPr sz="2000"/>
            </a:lvl4pPr>
            <a:lvl5pPr marL="693680" indent="0">
              <a:buNone/>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9562" y="1447801"/>
            <a:ext cx="5396365" cy="2462213"/>
          </a:xfrm>
        </p:spPr>
        <p:txBody>
          <a:bodyPr/>
          <a:lstStyle>
            <a:lvl1pPr marL="0" indent="0">
              <a:spcBef>
                <a:spcPts val="1200"/>
              </a:spcBef>
              <a:buNone/>
              <a:defRPr lang="en-US" sz="4000" kern="1200" spc="-71" baseline="0" dirty="0" smtClean="0">
                <a:solidFill>
                  <a:schemeClr val="tx2">
                    <a:alpha val="99000"/>
                  </a:schemeClr>
                </a:solidFill>
                <a:latin typeface="+mj-lt"/>
                <a:ea typeface="+mn-ea"/>
                <a:cs typeface="+mn-cs"/>
              </a:defRPr>
            </a:lvl1pPr>
            <a:lvl2pPr marL="317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44"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3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32"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250326456"/>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836" y="1447801"/>
            <a:ext cx="5396365" cy="2462213"/>
          </a:xfrm>
        </p:spPr>
        <p:txBody>
          <a:bodyPr/>
          <a:lstStyle>
            <a:lvl1pPr marL="0" indent="0">
              <a:spcBef>
                <a:spcPts val="1200"/>
              </a:spcBef>
              <a:buNone/>
              <a:defRPr sz="4000">
                <a:solidFill>
                  <a:schemeClr val="tx1">
                    <a:alpha val="99000"/>
                  </a:schemeClr>
                </a:solidFill>
                <a:latin typeface="+mj-lt"/>
              </a:defRPr>
            </a:lvl1pPr>
            <a:lvl2pPr marL="0" indent="0">
              <a:buNone/>
              <a:defRPr sz="2000">
                <a:solidFill>
                  <a:schemeClr val="tx1">
                    <a:alpha val="99000"/>
                  </a:schemeClr>
                </a:solidFill>
              </a:defRPr>
            </a:lvl2pPr>
            <a:lvl3pPr marL="233344" indent="0">
              <a:buNone/>
              <a:defRPr sz="2000">
                <a:solidFill>
                  <a:schemeClr val="tx1">
                    <a:alpha val="99000"/>
                  </a:schemeClr>
                </a:solidFill>
              </a:defRPr>
            </a:lvl3pPr>
            <a:lvl4pPr marL="457161" indent="0">
              <a:buNone/>
              <a:defRPr sz="2000">
                <a:solidFill>
                  <a:schemeClr val="tx1">
                    <a:alpha val="99000"/>
                  </a:schemeClr>
                </a:solidFill>
              </a:defRPr>
            </a:lvl4pPr>
            <a:lvl5pPr marL="693680" indent="0">
              <a:buNone/>
              <a:defRPr sz="2000">
                <a:solidFill>
                  <a:schemeClr val="tx1">
                    <a:alpha val="99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9562" y="1447801"/>
            <a:ext cx="5396365" cy="2462213"/>
          </a:xfrm>
        </p:spPr>
        <p:txBody>
          <a:bodyPr/>
          <a:lstStyle>
            <a:lvl1pPr marL="0" indent="0">
              <a:spcBef>
                <a:spcPts val="1200"/>
              </a:spcBef>
              <a:buNone/>
              <a:defRPr lang="en-US" sz="4000" kern="1200" spc="-71" baseline="0" dirty="0" smtClean="0">
                <a:solidFill>
                  <a:schemeClr val="tx1">
                    <a:alpha val="99000"/>
                  </a:schemeClr>
                </a:solidFill>
                <a:latin typeface="+mj-lt"/>
                <a:ea typeface="+mn-ea"/>
                <a:cs typeface="+mn-cs"/>
              </a:defRPr>
            </a:lvl1pPr>
            <a:lvl2pPr marL="317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2pPr>
            <a:lvl3pPr marL="233344"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3pPr>
            <a:lvl4pPr marL="460335"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smtClean="0">
                <a:solidFill>
                  <a:schemeClr val="tx1">
                    <a:alpha val="99000"/>
                  </a:schemeClr>
                </a:solidFill>
                <a:latin typeface="+mn-lt"/>
                <a:ea typeface="+mn-ea"/>
                <a:cs typeface="+mn-cs"/>
              </a:defRPr>
            </a:lvl4pPr>
            <a:lvl5pPr marL="687332" marR="0" indent="0" algn="l" defTabSz="914287" rtl="0" eaLnBrk="1" fontAlgn="auto" latinLnBrk="0" hangingPunct="1">
              <a:lnSpc>
                <a:spcPct val="90000"/>
              </a:lnSpc>
              <a:spcBef>
                <a:spcPct val="20000"/>
              </a:spcBef>
              <a:spcAft>
                <a:spcPts val="0"/>
              </a:spcAft>
              <a:buClrTx/>
              <a:buSzPct val="90000"/>
              <a:buFont typeface="Arial" pitchFamily="34" charset="0"/>
              <a:buNone/>
              <a:tabLst/>
              <a:defRPr lang="en-US" sz="2000" kern="1200" spc="0" baseline="0" dirty="0">
                <a:solidFill>
                  <a:schemeClr val="tx1">
                    <a:alpha val="99000"/>
                  </a:schemeClr>
                </a:solidFill>
                <a:latin typeface="+mn-lt"/>
                <a:ea typeface="+mn-ea"/>
                <a:cs typeface="+mn-cs"/>
              </a:defRPr>
            </a:lvl5pPr>
          </a:lstStyle>
          <a:p>
            <a:pPr marL="0" marR="0" lvl="0"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287"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Tree>
    <p:extLst>
      <p:ext uri="{BB962C8B-B14F-4D97-AF65-F5344CB8AC3E}">
        <p14:creationId xmlns:p14="http://schemas.microsoft.com/office/powerpoint/2010/main" val="3144958215"/>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287" rtl="0" eaLnBrk="1" latinLnBrk="0" hangingPunct="1">
              <a:lnSpc>
                <a:spcPct val="90000"/>
              </a:lnSpc>
              <a:spcBef>
                <a:spcPct val="0"/>
              </a:spcBef>
              <a:buNone/>
              <a:defRPr lang="en-US" sz="5500" b="0" kern="1200" cap="none" spc="-100" baseline="0" dirty="0">
                <a:ln w="3175">
                  <a:noFill/>
                </a:ln>
                <a:solidFill>
                  <a:schemeClr val="tx1">
                    <a:alpha val="99000"/>
                  </a:schemeClr>
                </a:solidFill>
                <a:effectLst/>
                <a:latin typeface="+mj-lt"/>
                <a:ea typeface="+mn-ea"/>
                <a:cs typeface="Arial"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50009142"/>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9268841"/>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7" name="Rectangle 3"/>
          <p:cNvSpPr/>
          <p:nvPr userDrawn="1"/>
        </p:nvSpPr>
        <p:spPr bwMode="auto">
          <a:xfrm>
            <a:off x="1" y="0"/>
            <a:ext cx="12192000" cy="6858000"/>
          </a:xfrm>
          <a:custGeom>
            <a:avLst/>
            <a:gdLst/>
            <a:ahLst/>
            <a:cxnLst/>
            <a:rect l="l" t="t" r="r" b="b"/>
            <a:pathLst>
              <a:path w="12188825" h="6858000">
                <a:moveTo>
                  <a:pt x="0" y="0"/>
                </a:moveTo>
                <a:lnTo>
                  <a:pt x="1" y="0"/>
                </a:lnTo>
                <a:lnTo>
                  <a:pt x="308345" y="0"/>
                </a:lnTo>
                <a:lnTo>
                  <a:pt x="12188825" y="0"/>
                </a:lnTo>
                <a:lnTo>
                  <a:pt x="12188825" y="1447800"/>
                </a:lnTo>
                <a:lnTo>
                  <a:pt x="308345" y="1447800"/>
                </a:lnTo>
                <a:lnTo>
                  <a:pt x="308345" y="6858000"/>
                </a:lnTo>
                <a:lnTo>
                  <a:pt x="1" y="6858000"/>
                </a:lnTo>
                <a:lnTo>
                  <a:pt x="1" y="1447800"/>
                </a:lnTo>
                <a:lnTo>
                  <a:pt x="0" y="1447800"/>
                </a:ln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8" tIns="45715" rIns="91428" bIns="45715" numCol="1" rtlCol="0" anchor="ctr" anchorCtr="0" compatLnSpc="1">
            <a:prstTxWarp prst="textNoShape">
              <a:avLst/>
            </a:prstTxWarp>
          </a:bodyPr>
          <a:lstStyle/>
          <a:p>
            <a:pPr algn="ctr" defTabSz="914023" fontAlgn="base">
              <a:spcBef>
                <a:spcPct val="0"/>
              </a:spcBef>
              <a:spcAft>
                <a:spcPct val="0"/>
              </a:spcAft>
            </a:pPr>
            <a:endParaRPr lang="en-US" sz="2300"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p:txBody>
          <a:bodyPr/>
          <a:lstStyle>
            <a:lvl1pPr>
              <a:defRPr>
                <a:solidFill>
                  <a:schemeClr val="bg1">
                    <a:alpha val="99000"/>
                  </a:schemeClr>
                </a:solidFill>
              </a:defRPr>
            </a:lvl1pPr>
          </a:lstStyle>
          <a:p>
            <a:r>
              <a:rPr lang="en-US" dirty="0" smtClean="0"/>
              <a:t>Slide for Developer Code</a:t>
            </a:r>
            <a:endParaRPr lang="en-US" dirty="0"/>
          </a:p>
        </p:txBody>
      </p:sp>
      <p:sp>
        <p:nvSpPr>
          <p:cNvPr id="5" name="Text Placeholder 4"/>
          <p:cNvSpPr>
            <a:spLocks noGrp="1"/>
          </p:cNvSpPr>
          <p:nvPr>
            <p:ph type="body" sz="quarter" idx="10"/>
          </p:nvPr>
        </p:nvSpPr>
        <p:spPr>
          <a:xfrm>
            <a:off x="518454" y="1716025"/>
            <a:ext cx="11155093" cy="1988237"/>
          </a:xfrm>
        </p:spPr>
        <p:txBody>
          <a:bodyPr/>
          <a:lstStyle>
            <a:lvl1pPr marL="0" indent="0">
              <a:buNone/>
              <a:defRPr sz="3200">
                <a:gradFill>
                  <a:gsLst>
                    <a:gs pos="1250">
                      <a:srgbClr val="000000"/>
                    </a:gs>
                    <a:gs pos="100000">
                      <a:srgbClr val="000000"/>
                    </a:gs>
                  </a:gsLst>
                  <a:lin ang="5400000" scaled="0"/>
                </a:gradFill>
                <a:latin typeface="Consolas" pitchFamily="49" charset="0"/>
                <a:cs typeface="Consolas" pitchFamily="49" charset="0"/>
              </a:defRPr>
            </a:lvl1pPr>
            <a:lvl2pPr marL="339697" indent="0">
              <a:buNone/>
              <a:defRPr>
                <a:gradFill>
                  <a:gsLst>
                    <a:gs pos="1250">
                      <a:srgbClr val="000000"/>
                    </a:gs>
                    <a:gs pos="100000">
                      <a:srgbClr val="000000"/>
                    </a:gs>
                  </a:gsLst>
                  <a:lin ang="5400000" scaled="0"/>
                </a:gradFill>
                <a:latin typeface="Consolas" pitchFamily="49" charset="0"/>
                <a:cs typeface="Consolas" pitchFamily="49" charset="0"/>
              </a:defRPr>
            </a:lvl2pPr>
            <a:lvl3pPr marL="573040" indent="0">
              <a:buNone/>
              <a:defRPr>
                <a:gradFill>
                  <a:gsLst>
                    <a:gs pos="1250">
                      <a:srgbClr val="000000"/>
                    </a:gs>
                    <a:gs pos="100000">
                      <a:srgbClr val="000000"/>
                    </a:gs>
                  </a:gsLst>
                  <a:lin ang="5400000" scaled="0"/>
                </a:gradFill>
                <a:latin typeface="Consolas" pitchFamily="49" charset="0"/>
                <a:cs typeface="Consolas" pitchFamily="49" charset="0"/>
              </a:defRPr>
            </a:lvl3pPr>
            <a:lvl4pPr marL="798447" indent="0">
              <a:buNone/>
              <a:defRPr>
                <a:gradFill>
                  <a:gsLst>
                    <a:gs pos="1250">
                      <a:srgbClr val="000000"/>
                    </a:gs>
                    <a:gs pos="100000">
                      <a:srgbClr val="000000"/>
                    </a:gs>
                  </a:gsLst>
                  <a:lin ang="5400000" scaled="0"/>
                </a:gradFill>
                <a:latin typeface="Consolas" pitchFamily="49" charset="0"/>
                <a:cs typeface="Consolas" pitchFamily="49" charset="0"/>
              </a:defRPr>
            </a:lvl4pPr>
            <a:lvl5pPr marL="1030202" indent="0">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2256115"/>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MS END">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5405138"/>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837" y="228601"/>
            <a:ext cx="11155093"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249" y="1447799"/>
            <a:ext cx="11151917" cy="2043636"/>
          </a:xfrm>
          <a:prstGeom prst="rect">
            <a:avLst/>
          </a:prstGeom>
        </p:spPr>
        <p:txBody>
          <a:bodyPr/>
          <a:lstStyle>
            <a:lvl1pPr marL="342871" indent="-34287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597" indent="-28572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323" indent="-28572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904" indent="-22858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485" indent="-22858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6238877"/>
            <a:ext cx="12192001" cy="619125"/>
          </a:xfrm>
          <a:prstGeom prst="rect">
            <a:avLst/>
          </a:prstGeom>
          <a:solidFill>
            <a:srgbClr val="FFFF99"/>
          </a:solidFill>
        </p:spPr>
        <p:txBody>
          <a:bodyPr wrap="square" lIns="152381" tIns="76189" rIns="152381" bIns="76189" anchor="b" anchorCtr="0">
            <a:noAutofit/>
          </a:bodyPr>
          <a:lstStyle>
            <a:lvl1pPr algn="r">
              <a:buFont typeface="Arial" pitchFamily="34" charset="0"/>
              <a:buNone/>
              <a:defRPr sz="36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047398034"/>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203.xml"/><Relationship Id="rId13" Type="http://schemas.openxmlformats.org/officeDocument/2006/relationships/slideLayout" Target="../slideLayouts/slideLayout208.xml"/><Relationship Id="rId18" Type="http://schemas.openxmlformats.org/officeDocument/2006/relationships/slideLayout" Target="../slideLayouts/slideLayout213.xml"/><Relationship Id="rId3" Type="http://schemas.openxmlformats.org/officeDocument/2006/relationships/slideLayout" Target="../slideLayouts/slideLayout198.xml"/><Relationship Id="rId7" Type="http://schemas.openxmlformats.org/officeDocument/2006/relationships/slideLayout" Target="../slideLayouts/slideLayout202.xml"/><Relationship Id="rId12" Type="http://schemas.openxmlformats.org/officeDocument/2006/relationships/slideLayout" Target="../slideLayouts/slideLayout207.xml"/><Relationship Id="rId17" Type="http://schemas.openxmlformats.org/officeDocument/2006/relationships/slideLayout" Target="../slideLayouts/slideLayout212.xml"/><Relationship Id="rId2" Type="http://schemas.openxmlformats.org/officeDocument/2006/relationships/slideLayout" Target="../slideLayouts/slideLayout197.xml"/><Relationship Id="rId16" Type="http://schemas.openxmlformats.org/officeDocument/2006/relationships/slideLayout" Target="../slideLayouts/slideLayout211.xml"/><Relationship Id="rId20" Type="http://schemas.openxmlformats.org/officeDocument/2006/relationships/theme" Target="../theme/theme10.xml"/><Relationship Id="rId1" Type="http://schemas.openxmlformats.org/officeDocument/2006/relationships/slideLayout" Target="../slideLayouts/slideLayout196.xml"/><Relationship Id="rId6" Type="http://schemas.openxmlformats.org/officeDocument/2006/relationships/slideLayout" Target="../slideLayouts/slideLayout201.xml"/><Relationship Id="rId11" Type="http://schemas.openxmlformats.org/officeDocument/2006/relationships/slideLayout" Target="../slideLayouts/slideLayout206.xml"/><Relationship Id="rId5" Type="http://schemas.openxmlformats.org/officeDocument/2006/relationships/slideLayout" Target="../slideLayouts/slideLayout200.xml"/><Relationship Id="rId15" Type="http://schemas.openxmlformats.org/officeDocument/2006/relationships/slideLayout" Target="../slideLayouts/slideLayout210.xml"/><Relationship Id="rId10" Type="http://schemas.openxmlformats.org/officeDocument/2006/relationships/slideLayout" Target="../slideLayouts/slideLayout205.xml"/><Relationship Id="rId19" Type="http://schemas.openxmlformats.org/officeDocument/2006/relationships/slideLayout" Target="../slideLayouts/slideLayout214.xml"/><Relationship Id="rId4" Type="http://schemas.openxmlformats.org/officeDocument/2006/relationships/slideLayout" Target="../slideLayouts/slideLayout199.xml"/><Relationship Id="rId9" Type="http://schemas.openxmlformats.org/officeDocument/2006/relationships/slideLayout" Target="../slideLayouts/slideLayout204.xml"/><Relationship Id="rId14" Type="http://schemas.openxmlformats.org/officeDocument/2006/relationships/slideLayout" Target="../slideLayouts/slideLayout209.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222.xml"/><Relationship Id="rId13" Type="http://schemas.openxmlformats.org/officeDocument/2006/relationships/slideLayout" Target="../slideLayouts/slideLayout227.xml"/><Relationship Id="rId18" Type="http://schemas.openxmlformats.org/officeDocument/2006/relationships/slideLayout" Target="../slideLayouts/slideLayout232.xml"/><Relationship Id="rId3" Type="http://schemas.openxmlformats.org/officeDocument/2006/relationships/slideLayout" Target="../slideLayouts/slideLayout217.xml"/><Relationship Id="rId7" Type="http://schemas.openxmlformats.org/officeDocument/2006/relationships/slideLayout" Target="../slideLayouts/slideLayout221.xml"/><Relationship Id="rId12" Type="http://schemas.openxmlformats.org/officeDocument/2006/relationships/slideLayout" Target="../slideLayouts/slideLayout226.xml"/><Relationship Id="rId17" Type="http://schemas.openxmlformats.org/officeDocument/2006/relationships/slideLayout" Target="../slideLayouts/slideLayout231.xml"/><Relationship Id="rId2" Type="http://schemas.openxmlformats.org/officeDocument/2006/relationships/slideLayout" Target="../slideLayouts/slideLayout216.xml"/><Relationship Id="rId16" Type="http://schemas.openxmlformats.org/officeDocument/2006/relationships/slideLayout" Target="../slideLayouts/slideLayout230.xml"/><Relationship Id="rId20" Type="http://schemas.openxmlformats.org/officeDocument/2006/relationships/theme" Target="../theme/theme11.xml"/><Relationship Id="rId1" Type="http://schemas.openxmlformats.org/officeDocument/2006/relationships/slideLayout" Target="../slideLayouts/slideLayout215.xml"/><Relationship Id="rId6" Type="http://schemas.openxmlformats.org/officeDocument/2006/relationships/slideLayout" Target="../slideLayouts/slideLayout220.xml"/><Relationship Id="rId11" Type="http://schemas.openxmlformats.org/officeDocument/2006/relationships/slideLayout" Target="../slideLayouts/slideLayout225.xml"/><Relationship Id="rId5" Type="http://schemas.openxmlformats.org/officeDocument/2006/relationships/slideLayout" Target="../slideLayouts/slideLayout219.xml"/><Relationship Id="rId15" Type="http://schemas.openxmlformats.org/officeDocument/2006/relationships/slideLayout" Target="../slideLayouts/slideLayout229.xml"/><Relationship Id="rId10" Type="http://schemas.openxmlformats.org/officeDocument/2006/relationships/slideLayout" Target="../slideLayouts/slideLayout224.xml"/><Relationship Id="rId19" Type="http://schemas.openxmlformats.org/officeDocument/2006/relationships/slideLayout" Target="../slideLayouts/slideLayout233.xml"/><Relationship Id="rId4" Type="http://schemas.openxmlformats.org/officeDocument/2006/relationships/slideLayout" Target="../slideLayouts/slideLayout218.xml"/><Relationship Id="rId9" Type="http://schemas.openxmlformats.org/officeDocument/2006/relationships/slideLayout" Target="../slideLayouts/slideLayout223.xml"/><Relationship Id="rId14" Type="http://schemas.openxmlformats.org/officeDocument/2006/relationships/slideLayout" Target="../slideLayouts/slideLayout22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6.xml"/><Relationship Id="rId13" Type="http://schemas.openxmlformats.org/officeDocument/2006/relationships/slideLayout" Target="../slideLayouts/slideLayout71.xml"/><Relationship Id="rId3" Type="http://schemas.openxmlformats.org/officeDocument/2006/relationships/slideLayout" Target="../slideLayouts/slideLayout61.xml"/><Relationship Id="rId7" Type="http://schemas.openxmlformats.org/officeDocument/2006/relationships/slideLayout" Target="../slideLayouts/slideLayout65.xml"/><Relationship Id="rId12" Type="http://schemas.openxmlformats.org/officeDocument/2006/relationships/slideLayout" Target="../slideLayouts/slideLayout70.xml"/><Relationship Id="rId2" Type="http://schemas.openxmlformats.org/officeDocument/2006/relationships/slideLayout" Target="../slideLayouts/slideLayout60.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5" Type="http://schemas.openxmlformats.org/officeDocument/2006/relationships/slideLayout" Target="../slideLayouts/slideLayout63.xml"/><Relationship Id="rId10" Type="http://schemas.openxmlformats.org/officeDocument/2006/relationships/slideLayout" Target="../slideLayouts/slideLayout68.xml"/><Relationship Id="rId4" Type="http://schemas.openxmlformats.org/officeDocument/2006/relationships/slideLayout" Target="../slideLayouts/slideLayout62.xml"/><Relationship Id="rId9" Type="http://schemas.openxmlformats.org/officeDocument/2006/relationships/slideLayout" Target="../slideLayouts/slideLayout67.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slideLayout" Target="../slideLayouts/slideLayout84.xml"/><Relationship Id="rId18" Type="http://schemas.openxmlformats.org/officeDocument/2006/relationships/slideLayout" Target="../slideLayouts/slideLayout89.xml"/><Relationship Id="rId26" Type="http://schemas.openxmlformats.org/officeDocument/2006/relationships/slideLayout" Target="../slideLayouts/slideLayout97.xml"/><Relationship Id="rId3" Type="http://schemas.openxmlformats.org/officeDocument/2006/relationships/slideLayout" Target="../slideLayouts/slideLayout74.xml"/><Relationship Id="rId21" Type="http://schemas.openxmlformats.org/officeDocument/2006/relationships/slideLayout" Target="../slideLayouts/slideLayout92.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17" Type="http://schemas.openxmlformats.org/officeDocument/2006/relationships/slideLayout" Target="../slideLayouts/slideLayout88.xml"/><Relationship Id="rId25" Type="http://schemas.openxmlformats.org/officeDocument/2006/relationships/slideLayout" Target="../slideLayouts/slideLayout96.xml"/><Relationship Id="rId2" Type="http://schemas.openxmlformats.org/officeDocument/2006/relationships/slideLayout" Target="../slideLayouts/slideLayout73.xml"/><Relationship Id="rId16" Type="http://schemas.openxmlformats.org/officeDocument/2006/relationships/slideLayout" Target="../slideLayouts/slideLayout87.xml"/><Relationship Id="rId20" Type="http://schemas.openxmlformats.org/officeDocument/2006/relationships/slideLayout" Target="../slideLayouts/slideLayout91.xml"/><Relationship Id="rId29" Type="http://schemas.openxmlformats.org/officeDocument/2006/relationships/slideLayout" Target="../slideLayouts/slideLayout100.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24" Type="http://schemas.openxmlformats.org/officeDocument/2006/relationships/slideLayout" Target="../slideLayouts/slideLayout95.xml"/><Relationship Id="rId5" Type="http://schemas.openxmlformats.org/officeDocument/2006/relationships/slideLayout" Target="../slideLayouts/slideLayout76.xml"/><Relationship Id="rId15" Type="http://schemas.openxmlformats.org/officeDocument/2006/relationships/slideLayout" Target="../slideLayouts/slideLayout86.xml"/><Relationship Id="rId23" Type="http://schemas.openxmlformats.org/officeDocument/2006/relationships/slideLayout" Target="../slideLayouts/slideLayout94.xml"/><Relationship Id="rId28" Type="http://schemas.openxmlformats.org/officeDocument/2006/relationships/slideLayout" Target="../slideLayouts/slideLayout99.xml"/><Relationship Id="rId10" Type="http://schemas.openxmlformats.org/officeDocument/2006/relationships/slideLayout" Target="../slideLayouts/slideLayout81.xml"/><Relationship Id="rId19" Type="http://schemas.openxmlformats.org/officeDocument/2006/relationships/slideLayout" Target="../slideLayouts/slideLayout90.xml"/><Relationship Id="rId4" Type="http://schemas.openxmlformats.org/officeDocument/2006/relationships/slideLayout" Target="../slideLayouts/slideLayout75.xml"/><Relationship Id="rId9" Type="http://schemas.openxmlformats.org/officeDocument/2006/relationships/slideLayout" Target="../slideLayouts/slideLayout80.xml"/><Relationship Id="rId14" Type="http://schemas.openxmlformats.org/officeDocument/2006/relationships/slideLayout" Target="../slideLayouts/slideLayout85.xml"/><Relationship Id="rId22" Type="http://schemas.openxmlformats.org/officeDocument/2006/relationships/slideLayout" Target="../slideLayouts/slideLayout93.xml"/><Relationship Id="rId27" Type="http://schemas.openxmlformats.org/officeDocument/2006/relationships/slideLayout" Target="../slideLayouts/slideLayout98.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8.xml"/><Relationship Id="rId13" Type="http://schemas.openxmlformats.org/officeDocument/2006/relationships/slideLayout" Target="../slideLayouts/slideLayout113.xml"/><Relationship Id="rId18" Type="http://schemas.openxmlformats.org/officeDocument/2006/relationships/slideLayout" Target="../slideLayouts/slideLayout11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slideLayout" Target="../slideLayouts/slideLayout112.xml"/><Relationship Id="rId17" Type="http://schemas.openxmlformats.org/officeDocument/2006/relationships/slideLayout" Target="../slideLayouts/slideLayout117.xml"/><Relationship Id="rId2" Type="http://schemas.openxmlformats.org/officeDocument/2006/relationships/slideLayout" Target="../slideLayouts/slideLayout102.xml"/><Relationship Id="rId16" Type="http://schemas.openxmlformats.org/officeDocument/2006/relationships/slideLayout" Target="../slideLayouts/slideLayout116.xml"/><Relationship Id="rId20" Type="http://schemas.openxmlformats.org/officeDocument/2006/relationships/theme" Target="../theme/theme5.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5" Type="http://schemas.openxmlformats.org/officeDocument/2006/relationships/slideLayout" Target="../slideLayouts/slideLayout115.xml"/><Relationship Id="rId10" Type="http://schemas.openxmlformats.org/officeDocument/2006/relationships/slideLayout" Target="../slideLayouts/slideLayout110.xml"/><Relationship Id="rId19" Type="http://schemas.openxmlformats.org/officeDocument/2006/relationships/slideLayout" Target="../slideLayouts/slideLayout119.xml"/><Relationship Id="rId4" Type="http://schemas.openxmlformats.org/officeDocument/2006/relationships/slideLayout" Target="../slideLayouts/slideLayout104.xml"/><Relationship Id="rId9" Type="http://schemas.openxmlformats.org/officeDocument/2006/relationships/slideLayout" Target="../slideLayouts/slideLayout109.xml"/><Relationship Id="rId14" Type="http://schemas.openxmlformats.org/officeDocument/2006/relationships/slideLayout" Target="../slideLayouts/slideLayout11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7.xml"/><Relationship Id="rId13" Type="http://schemas.openxmlformats.org/officeDocument/2006/relationships/slideLayout" Target="../slideLayouts/slideLayout132.xml"/><Relationship Id="rId18" Type="http://schemas.openxmlformats.org/officeDocument/2006/relationships/slideLayout" Target="../slideLayouts/slideLayout137.xml"/><Relationship Id="rId3" Type="http://schemas.openxmlformats.org/officeDocument/2006/relationships/slideLayout" Target="../slideLayouts/slideLayout122.xml"/><Relationship Id="rId7" Type="http://schemas.openxmlformats.org/officeDocument/2006/relationships/slideLayout" Target="../slideLayouts/slideLayout126.xml"/><Relationship Id="rId12" Type="http://schemas.openxmlformats.org/officeDocument/2006/relationships/slideLayout" Target="../slideLayouts/slideLayout131.xml"/><Relationship Id="rId17" Type="http://schemas.openxmlformats.org/officeDocument/2006/relationships/slideLayout" Target="../slideLayouts/slideLayout136.xml"/><Relationship Id="rId2" Type="http://schemas.openxmlformats.org/officeDocument/2006/relationships/slideLayout" Target="../slideLayouts/slideLayout121.xml"/><Relationship Id="rId16" Type="http://schemas.openxmlformats.org/officeDocument/2006/relationships/slideLayout" Target="../slideLayouts/slideLayout135.xml"/><Relationship Id="rId20" Type="http://schemas.openxmlformats.org/officeDocument/2006/relationships/theme" Target="../theme/theme6.xml"/><Relationship Id="rId1" Type="http://schemas.openxmlformats.org/officeDocument/2006/relationships/slideLayout" Target="../slideLayouts/slideLayout120.xml"/><Relationship Id="rId6" Type="http://schemas.openxmlformats.org/officeDocument/2006/relationships/slideLayout" Target="../slideLayouts/slideLayout125.xml"/><Relationship Id="rId11" Type="http://schemas.openxmlformats.org/officeDocument/2006/relationships/slideLayout" Target="../slideLayouts/slideLayout130.xml"/><Relationship Id="rId5" Type="http://schemas.openxmlformats.org/officeDocument/2006/relationships/slideLayout" Target="../slideLayouts/slideLayout124.xml"/><Relationship Id="rId15" Type="http://schemas.openxmlformats.org/officeDocument/2006/relationships/slideLayout" Target="../slideLayouts/slideLayout134.xml"/><Relationship Id="rId10" Type="http://schemas.openxmlformats.org/officeDocument/2006/relationships/slideLayout" Target="../slideLayouts/slideLayout129.xml"/><Relationship Id="rId19" Type="http://schemas.openxmlformats.org/officeDocument/2006/relationships/slideLayout" Target="../slideLayouts/slideLayout138.xml"/><Relationship Id="rId4" Type="http://schemas.openxmlformats.org/officeDocument/2006/relationships/slideLayout" Target="../slideLayouts/slideLayout123.xml"/><Relationship Id="rId9" Type="http://schemas.openxmlformats.org/officeDocument/2006/relationships/slideLayout" Target="../slideLayouts/slideLayout128.xml"/><Relationship Id="rId14" Type="http://schemas.openxmlformats.org/officeDocument/2006/relationships/slideLayout" Target="../slideLayouts/slideLayout13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6.xml"/><Relationship Id="rId13" Type="http://schemas.openxmlformats.org/officeDocument/2006/relationships/slideLayout" Target="../slideLayouts/slideLayout151.xml"/><Relationship Id="rId18" Type="http://schemas.openxmlformats.org/officeDocument/2006/relationships/slideLayout" Target="../slideLayouts/slideLayout156.xml"/><Relationship Id="rId3" Type="http://schemas.openxmlformats.org/officeDocument/2006/relationships/slideLayout" Target="../slideLayouts/slideLayout141.xml"/><Relationship Id="rId7" Type="http://schemas.openxmlformats.org/officeDocument/2006/relationships/slideLayout" Target="../slideLayouts/slideLayout145.xml"/><Relationship Id="rId12" Type="http://schemas.openxmlformats.org/officeDocument/2006/relationships/slideLayout" Target="../slideLayouts/slideLayout150.xml"/><Relationship Id="rId17" Type="http://schemas.openxmlformats.org/officeDocument/2006/relationships/slideLayout" Target="../slideLayouts/slideLayout155.xml"/><Relationship Id="rId2" Type="http://schemas.openxmlformats.org/officeDocument/2006/relationships/slideLayout" Target="../slideLayouts/slideLayout140.xml"/><Relationship Id="rId16" Type="http://schemas.openxmlformats.org/officeDocument/2006/relationships/slideLayout" Target="../slideLayouts/slideLayout154.xml"/><Relationship Id="rId20" Type="http://schemas.openxmlformats.org/officeDocument/2006/relationships/theme" Target="../theme/theme7.xml"/><Relationship Id="rId1" Type="http://schemas.openxmlformats.org/officeDocument/2006/relationships/slideLayout" Target="../slideLayouts/slideLayout139.xml"/><Relationship Id="rId6" Type="http://schemas.openxmlformats.org/officeDocument/2006/relationships/slideLayout" Target="../slideLayouts/slideLayout144.xml"/><Relationship Id="rId11" Type="http://schemas.openxmlformats.org/officeDocument/2006/relationships/slideLayout" Target="../slideLayouts/slideLayout149.xml"/><Relationship Id="rId5" Type="http://schemas.openxmlformats.org/officeDocument/2006/relationships/slideLayout" Target="../slideLayouts/slideLayout143.xml"/><Relationship Id="rId15" Type="http://schemas.openxmlformats.org/officeDocument/2006/relationships/slideLayout" Target="../slideLayouts/slideLayout153.xml"/><Relationship Id="rId10" Type="http://schemas.openxmlformats.org/officeDocument/2006/relationships/slideLayout" Target="../slideLayouts/slideLayout148.xml"/><Relationship Id="rId19" Type="http://schemas.openxmlformats.org/officeDocument/2006/relationships/slideLayout" Target="../slideLayouts/slideLayout157.xml"/><Relationship Id="rId4" Type="http://schemas.openxmlformats.org/officeDocument/2006/relationships/slideLayout" Target="../slideLayouts/slideLayout142.xml"/><Relationship Id="rId9" Type="http://schemas.openxmlformats.org/officeDocument/2006/relationships/slideLayout" Target="../slideLayouts/slideLayout147.xml"/><Relationship Id="rId14" Type="http://schemas.openxmlformats.org/officeDocument/2006/relationships/slideLayout" Target="../slideLayouts/slideLayout15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65.xml"/><Relationship Id="rId13" Type="http://schemas.openxmlformats.org/officeDocument/2006/relationships/slideLayout" Target="../slideLayouts/slideLayout170.xml"/><Relationship Id="rId18" Type="http://schemas.openxmlformats.org/officeDocument/2006/relationships/slideLayout" Target="../slideLayouts/slideLayout175.xml"/><Relationship Id="rId3" Type="http://schemas.openxmlformats.org/officeDocument/2006/relationships/slideLayout" Target="../slideLayouts/slideLayout160.xml"/><Relationship Id="rId7" Type="http://schemas.openxmlformats.org/officeDocument/2006/relationships/slideLayout" Target="../slideLayouts/slideLayout164.xml"/><Relationship Id="rId12" Type="http://schemas.openxmlformats.org/officeDocument/2006/relationships/slideLayout" Target="../slideLayouts/slideLayout169.xml"/><Relationship Id="rId17" Type="http://schemas.openxmlformats.org/officeDocument/2006/relationships/slideLayout" Target="../slideLayouts/slideLayout174.xml"/><Relationship Id="rId2" Type="http://schemas.openxmlformats.org/officeDocument/2006/relationships/slideLayout" Target="../slideLayouts/slideLayout159.xml"/><Relationship Id="rId16" Type="http://schemas.openxmlformats.org/officeDocument/2006/relationships/slideLayout" Target="../slideLayouts/slideLayout173.xml"/><Relationship Id="rId20" Type="http://schemas.openxmlformats.org/officeDocument/2006/relationships/theme" Target="../theme/theme8.xml"/><Relationship Id="rId1" Type="http://schemas.openxmlformats.org/officeDocument/2006/relationships/slideLayout" Target="../slideLayouts/slideLayout158.xml"/><Relationship Id="rId6" Type="http://schemas.openxmlformats.org/officeDocument/2006/relationships/slideLayout" Target="../slideLayouts/slideLayout163.xml"/><Relationship Id="rId11" Type="http://schemas.openxmlformats.org/officeDocument/2006/relationships/slideLayout" Target="../slideLayouts/slideLayout168.xml"/><Relationship Id="rId5" Type="http://schemas.openxmlformats.org/officeDocument/2006/relationships/slideLayout" Target="../slideLayouts/slideLayout162.xml"/><Relationship Id="rId15" Type="http://schemas.openxmlformats.org/officeDocument/2006/relationships/slideLayout" Target="../slideLayouts/slideLayout172.xml"/><Relationship Id="rId10" Type="http://schemas.openxmlformats.org/officeDocument/2006/relationships/slideLayout" Target="../slideLayouts/slideLayout167.xml"/><Relationship Id="rId19" Type="http://schemas.openxmlformats.org/officeDocument/2006/relationships/slideLayout" Target="../slideLayouts/slideLayout176.xml"/><Relationship Id="rId4" Type="http://schemas.openxmlformats.org/officeDocument/2006/relationships/slideLayout" Target="../slideLayouts/slideLayout161.xml"/><Relationship Id="rId9" Type="http://schemas.openxmlformats.org/officeDocument/2006/relationships/slideLayout" Target="../slideLayouts/slideLayout166.xml"/><Relationship Id="rId14" Type="http://schemas.openxmlformats.org/officeDocument/2006/relationships/slideLayout" Target="../slideLayouts/slideLayout171.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84.xml"/><Relationship Id="rId13" Type="http://schemas.openxmlformats.org/officeDocument/2006/relationships/slideLayout" Target="../slideLayouts/slideLayout189.xml"/><Relationship Id="rId18" Type="http://schemas.openxmlformats.org/officeDocument/2006/relationships/slideLayout" Target="../slideLayouts/slideLayout194.xml"/><Relationship Id="rId3" Type="http://schemas.openxmlformats.org/officeDocument/2006/relationships/slideLayout" Target="../slideLayouts/slideLayout179.xml"/><Relationship Id="rId7" Type="http://schemas.openxmlformats.org/officeDocument/2006/relationships/slideLayout" Target="../slideLayouts/slideLayout183.xml"/><Relationship Id="rId12" Type="http://schemas.openxmlformats.org/officeDocument/2006/relationships/slideLayout" Target="../slideLayouts/slideLayout188.xml"/><Relationship Id="rId17" Type="http://schemas.openxmlformats.org/officeDocument/2006/relationships/slideLayout" Target="../slideLayouts/slideLayout193.xml"/><Relationship Id="rId2" Type="http://schemas.openxmlformats.org/officeDocument/2006/relationships/slideLayout" Target="../slideLayouts/slideLayout178.xml"/><Relationship Id="rId16" Type="http://schemas.openxmlformats.org/officeDocument/2006/relationships/slideLayout" Target="../slideLayouts/slideLayout192.xml"/><Relationship Id="rId20" Type="http://schemas.openxmlformats.org/officeDocument/2006/relationships/theme" Target="../theme/theme9.xml"/><Relationship Id="rId1" Type="http://schemas.openxmlformats.org/officeDocument/2006/relationships/slideLayout" Target="../slideLayouts/slideLayout177.xml"/><Relationship Id="rId6" Type="http://schemas.openxmlformats.org/officeDocument/2006/relationships/slideLayout" Target="../slideLayouts/slideLayout182.xml"/><Relationship Id="rId11" Type="http://schemas.openxmlformats.org/officeDocument/2006/relationships/slideLayout" Target="../slideLayouts/slideLayout187.xml"/><Relationship Id="rId5" Type="http://schemas.openxmlformats.org/officeDocument/2006/relationships/slideLayout" Target="../slideLayouts/slideLayout181.xml"/><Relationship Id="rId15" Type="http://schemas.openxmlformats.org/officeDocument/2006/relationships/slideLayout" Target="../slideLayouts/slideLayout191.xml"/><Relationship Id="rId10" Type="http://schemas.openxmlformats.org/officeDocument/2006/relationships/slideLayout" Target="../slideLayouts/slideLayout186.xml"/><Relationship Id="rId19" Type="http://schemas.openxmlformats.org/officeDocument/2006/relationships/slideLayout" Target="../slideLayouts/slideLayout195.xml"/><Relationship Id="rId4" Type="http://schemas.openxmlformats.org/officeDocument/2006/relationships/slideLayout" Target="../slideLayouts/slideLayout180.xml"/><Relationship Id="rId9" Type="http://schemas.openxmlformats.org/officeDocument/2006/relationships/slideLayout" Target="../slideLayouts/slideLayout185.xml"/><Relationship Id="rId14" Type="http://schemas.openxmlformats.org/officeDocument/2006/relationships/slideLayout" Target="../slideLayouts/slideLayout19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9" y="228601"/>
            <a:ext cx="11151917" cy="757131"/>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4" name="Text Placeholder 3"/>
          <p:cNvSpPr>
            <a:spLocks noGrp="1"/>
          </p:cNvSpPr>
          <p:nvPr>
            <p:ph type="body" idx="1"/>
          </p:nvPr>
        </p:nvSpPr>
        <p:spPr>
          <a:xfrm>
            <a:off x="520837" y="1447802"/>
            <a:ext cx="11155093" cy="2055947"/>
          </a:xfrm>
          <a:prstGeom prst="rect">
            <a:avLst/>
          </a:prstGeom>
        </p:spPr>
        <p:txBody>
          <a:bodyPr vert="horz"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886855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Lst>
  <p:transition>
    <p:fade/>
  </p:transition>
  <p:timing>
    <p:tnLst>
      <p:par>
        <p:cTn id="1" dur="indefinite" restart="never" nodeType="tmRoot"/>
      </p:par>
    </p:tnLst>
  </p:timing>
  <p:txStyles>
    <p:titleStyle>
      <a:lvl1pPr algn="l" defTabSz="914325" rtl="0" eaLnBrk="1" latinLnBrk="0" hangingPunct="1">
        <a:lnSpc>
          <a:spcPct val="90000"/>
        </a:lnSpc>
        <a:spcBef>
          <a:spcPct val="0"/>
        </a:spcBef>
        <a:buNone/>
        <a:defRPr lang="en-US" sz="5500" b="0" kern="1200" cap="none" spc="-100" baseline="0" dirty="0" smtClean="0">
          <a:ln w="3175">
            <a:noFill/>
          </a:ln>
          <a:solidFill>
            <a:schemeClr val="tx1">
              <a:alpha val="99000"/>
            </a:schemeClr>
          </a:solidFill>
          <a:effectLst/>
          <a:latin typeface="+mj-lt"/>
          <a:ea typeface="+mn-ea"/>
          <a:cs typeface="Arial" charset="0"/>
        </a:defRPr>
      </a:lvl1pPr>
    </p:titleStyle>
    <p:bodyStyle>
      <a:lvl1pPr marL="339711" marR="0" indent="-339711" algn="l" defTabSz="914325" rtl="0" eaLnBrk="1" fontAlgn="auto" latinLnBrk="0" hangingPunct="1">
        <a:lnSpc>
          <a:spcPct val="90000"/>
        </a:lnSpc>
        <a:spcBef>
          <a:spcPct val="20000"/>
        </a:spcBef>
        <a:spcAft>
          <a:spcPts val="0"/>
        </a:spcAft>
        <a:buClrTx/>
        <a:buSzPct val="90000"/>
        <a:buFont typeface="Arial" pitchFamily="34" charset="0"/>
        <a:buChar char="•"/>
        <a:tabLst/>
        <a:defRPr sz="3600" kern="1200" spc="-71" baseline="0">
          <a:solidFill>
            <a:schemeClr val="tx1">
              <a:alpha val="99000"/>
            </a:schemeClr>
          </a:solidFill>
          <a:latin typeface="+mj-lt"/>
          <a:ea typeface="+mn-ea"/>
          <a:cs typeface="+mn-cs"/>
        </a:defRPr>
      </a:lvl1pPr>
      <a:lvl2pPr marL="573064" marR="0" indent="-233354" algn="l" defTabSz="914325"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480" marR="0" indent="-225415" algn="l" defTabSz="914325" rtl="0" eaLnBrk="1" fontAlgn="auto" latinLnBrk="0" hangingPunct="1">
        <a:lnSpc>
          <a:spcPct val="90000"/>
        </a:lnSpc>
        <a:spcBef>
          <a:spcPct val="20000"/>
        </a:spcBef>
        <a:spcAft>
          <a:spcPts val="0"/>
        </a:spcAft>
        <a:buClrTx/>
        <a:buSzPct val="90000"/>
        <a:buFont typeface="Wingdings" pitchFamily="2" charset="2"/>
        <a:buChar char=""/>
        <a:tabLst>
          <a:tab pos="798480" algn="l"/>
        </a:tabLst>
        <a:defRPr sz="2400" kern="1200" spc="0" baseline="0">
          <a:solidFill>
            <a:schemeClr val="tx1">
              <a:alpha val="99000"/>
            </a:schemeClr>
          </a:solidFill>
          <a:latin typeface="+mn-lt"/>
          <a:ea typeface="+mn-ea"/>
          <a:cs typeface="+mn-cs"/>
        </a:defRPr>
      </a:lvl3pPr>
      <a:lvl4pPr marL="1030245" marR="0" indent="-231765" algn="l" defTabSz="914325"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660" marR="0" indent="-225415" algn="l" defTabSz="914325" rtl="0" eaLnBrk="1" fontAlgn="auto" latinLnBrk="0" hangingPunct="1">
        <a:lnSpc>
          <a:spcPct val="90000"/>
        </a:lnSpc>
        <a:spcBef>
          <a:spcPct val="20000"/>
        </a:spcBef>
        <a:spcAft>
          <a:spcPts val="0"/>
        </a:spcAft>
        <a:buClrTx/>
        <a:buSzPct val="90000"/>
        <a:buFont typeface="Wingdings" pitchFamily="2" charset="2"/>
        <a:buChar char=""/>
        <a:tabLst>
          <a:tab pos="1255660" algn="l"/>
        </a:tabLst>
        <a:defRPr sz="2000" kern="1200" spc="0" baseline="0">
          <a:solidFill>
            <a:schemeClr val="tx1">
              <a:alpha val="99000"/>
            </a:schemeClr>
          </a:soli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25" rtl="0" eaLnBrk="1" latinLnBrk="0" hangingPunct="1">
        <a:defRPr sz="1900" kern="1200">
          <a:solidFill>
            <a:schemeClr val="tx1"/>
          </a:solidFill>
          <a:latin typeface="+mn-lt"/>
          <a:ea typeface="+mn-ea"/>
          <a:cs typeface="+mn-cs"/>
        </a:defRPr>
      </a:lvl1pPr>
      <a:lvl2pPr marL="457163" algn="l" defTabSz="914325" rtl="0" eaLnBrk="1" latinLnBrk="0" hangingPunct="1">
        <a:defRPr sz="1900" kern="1200">
          <a:solidFill>
            <a:schemeClr val="tx1"/>
          </a:solidFill>
          <a:latin typeface="+mn-lt"/>
          <a:ea typeface="+mn-ea"/>
          <a:cs typeface="+mn-cs"/>
        </a:defRPr>
      </a:lvl2pPr>
      <a:lvl3pPr marL="914325" algn="l" defTabSz="914325" rtl="0" eaLnBrk="1" latinLnBrk="0" hangingPunct="1">
        <a:defRPr sz="1900" kern="1200">
          <a:solidFill>
            <a:schemeClr val="tx1"/>
          </a:solidFill>
          <a:latin typeface="+mn-lt"/>
          <a:ea typeface="+mn-ea"/>
          <a:cs typeface="+mn-cs"/>
        </a:defRPr>
      </a:lvl3pPr>
      <a:lvl4pPr marL="1371488" algn="l" defTabSz="914325" rtl="0" eaLnBrk="1" latinLnBrk="0" hangingPunct="1">
        <a:defRPr sz="1900" kern="1200">
          <a:solidFill>
            <a:schemeClr val="tx1"/>
          </a:solidFill>
          <a:latin typeface="+mn-lt"/>
          <a:ea typeface="+mn-ea"/>
          <a:cs typeface="+mn-cs"/>
        </a:defRPr>
      </a:lvl4pPr>
      <a:lvl5pPr marL="1828651" algn="l" defTabSz="914325" rtl="0" eaLnBrk="1" latinLnBrk="0" hangingPunct="1">
        <a:defRPr sz="1900" kern="1200">
          <a:solidFill>
            <a:schemeClr val="tx1"/>
          </a:solidFill>
          <a:latin typeface="+mn-lt"/>
          <a:ea typeface="+mn-ea"/>
          <a:cs typeface="+mn-cs"/>
        </a:defRPr>
      </a:lvl5pPr>
      <a:lvl6pPr marL="2285813" algn="l" defTabSz="914325" rtl="0" eaLnBrk="1" latinLnBrk="0" hangingPunct="1">
        <a:defRPr sz="1900" kern="1200">
          <a:solidFill>
            <a:schemeClr val="tx1"/>
          </a:solidFill>
          <a:latin typeface="+mn-lt"/>
          <a:ea typeface="+mn-ea"/>
          <a:cs typeface="+mn-cs"/>
        </a:defRPr>
      </a:lvl6pPr>
      <a:lvl7pPr marL="2742976" algn="l" defTabSz="914325" rtl="0" eaLnBrk="1" latinLnBrk="0" hangingPunct="1">
        <a:defRPr sz="1900" kern="1200">
          <a:solidFill>
            <a:schemeClr val="tx1"/>
          </a:solidFill>
          <a:latin typeface="+mn-lt"/>
          <a:ea typeface="+mn-ea"/>
          <a:cs typeface="+mn-cs"/>
        </a:defRPr>
      </a:lvl7pPr>
      <a:lvl8pPr marL="3200139" algn="l" defTabSz="914325" rtl="0" eaLnBrk="1" latinLnBrk="0" hangingPunct="1">
        <a:defRPr sz="1900" kern="1200">
          <a:solidFill>
            <a:schemeClr val="tx1"/>
          </a:solidFill>
          <a:latin typeface="+mn-lt"/>
          <a:ea typeface="+mn-ea"/>
          <a:cs typeface="+mn-cs"/>
        </a:defRPr>
      </a:lvl8pPr>
      <a:lvl9pPr marL="3657301" algn="l" defTabSz="914325" rtl="0" eaLnBrk="1" latinLnBrk="0" hangingPunct="1">
        <a:defRPr sz="19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00706408"/>
      </p:ext>
    </p:extLst>
  </p:cSld>
  <p:clrMap bg1="lt1" tx1="dk1" bg2="lt2" tx2="dk2" accent1="accent1" accent2="accent2" accent3="accent3" accent4="accent4" accent5="accent5" accent6="accent6" hlink="hlink" folHlink="folHlink"/>
  <p:sldLayoutIdLst>
    <p:sldLayoutId id="2147483864" r:id="rId1"/>
    <p:sldLayoutId id="2147483865"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4" r:id="rId11"/>
    <p:sldLayoutId id="2147483875" r:id="rId12"/>
    <p:sldLayoutId id="2147483876" r:id="rId13"/>
    <p:sldLayoutId id="2147483877" r:id="rId14"/>
    <p:sldLayoutId id="2147483878" r:id="rId15"/>
    <p:sldLayoutId id="2147483879" r:id="rId16"/>
    <p:sldLayoutId id="2147483880" r:id="rId17"/>
    <p:sldLayoutId id="2147483881" r:id="rId18"/>
    <p:sldLayoutId id="2147483882"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51524501"/>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 id="2147483895" r:id="rId12"/>
    <p:sldLayoutId id="2147483896" r:id="rId13"/>
    <p:sldLayoutId id="2147483897" r:id="rId14"/>
    <p:sldLayoutId id="2147483898" r:id="rId15"/>
    <p:sldLayoutId id="2147483899" r:id="rId16"/>
    <p:sldLayoutId id="2147483900" r:id="rId17"/>
    <p:sldLayoutId id="2147483901" r:id="rId18"/>
    <p:sldLayoutId id="2147483902"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9" y="228601"/>
            <a:ext cx="11151917" cy="757131"/>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4" name="Text Placeholder 3"/>
          <p:cNvSpPr>
            <a:spLocks noGrp="1"/>
          </p:cNvSpPr>
          <p:nvPr>
            <p:ph type="body" idx="1"/>
          </p:nvPr>
        </p:nvSpPr>
        <p:spPr>
          <a:xfrm>
            <a:off x="520837" y="1447802"/>
            <a:ext cx="11155093" cy="2055947"/>
          </a:xfrm>
          <a:prstGeom prst="rect">
            <a:avLst/>
          </a:prstGeom>
        </p:spPr>
        <p:txBody>
          <a:bodyPr vert="horz"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3262611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Lst>
  <p:transition>
    <p:fade/>
  </p:transition>
  <p:timing>
    <p:tnLst>
      <p:par>
        <p:cTn id="1" dur="indefinite" restart="never" nodeType="tmRoot"/>
      </p:par>
    </p:tnLst>
  </p:timing>
  <p:txStyles>
    <p:titleStyle>
      <a:lvl1pPr algn="l" defTabSz="914325" rtl="0" eaLnBrk="1" latinLnBrk="0" hangingPunct="1">
        <a:lnSpc>
          <a:spcPct val="90000"/>
        </a:lnSpc>
        <a:spcBef>
          <a:spcPct val="0"/>
        </a:spcBef>
        <a:buNone/>
        <a:defRPr lang="en-US" sz="5500" b="0" kern="1200" cap="none" spc="-100" baseline="0" dirty="0" smtClean="0">
          <a:ln w="3175">
            <a:noFill/>
          </a:ln>
          <a:solidFill>
            <a:schemeClr val="tx1">
              <a:alpha val="99000"/>
            </a:schemeClr>
          </a:solidFill>
          <a:effectLst/>
          <a:latin typeface="+mj-lt"/>
          <a:ea typeface="+mn-ea"/>
          <a:cs typeface="Arial" charset="0"/>
        </a:defRPr>
      </a:lvl1pPr>
    </p:titleStyle>
    <p:bodyStyle>
      <a:lvl1pPr marL="339711" marR="0" indent="-339711" algn="l" defTabSz="914325" rtl="0" eaLnBrk="1" fontAlgn="auto" latinLnBrk="0" hangingPunct="1">
        <a:lnSpc>
          <a:spcPct val="90000"/>
        </a:lnSpc>
        <a:spcBef>
          <a:spcPct val="20000"/>
        </a:spcBef>
        <a:spcAft>
          <a:spcPts val="0"/>
        </a:spcAft>
        <a:buClrTx/>
        <a:buSzPct val="90000"/>
        <a:buFont typeface="Arial" pitchFamily="34" charset="0"/>
        <a:buChar char="•"/>
        <a:tabLst/>
        <a:defRPr sz="3600" kern="1200" spc="-71" baseline="0">
          <a:solidFill>
            <a:schemeClr val="tx1">
              <a:alpha val="99000"/>
            </a:schemeClr>
          </a:solidFill>
          <a:latin typeface="+mj-lt"/>
          <a:ea typeface="+mn-ea"/>
          <a:cs typeface="+mn-cs"/>
        </a:defRPr>
      </a:lvl1pPr>
      <a:lvl2pPr marL="573064" marR="0" indent="-233354" algn="l" defTabSz="914325"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480" marR="0" indent="-225415" algn="l" defTabSz="914325" rtl="0" eaLnBrk="1" fontAlgn="auto" latinLnBrk="0" hangingPunct="1">
        <a:lnSpc>
          <a:spcPct val="90000"/>
        </a:lnSpc>
        <a:spcBef>
          <a:spcPct val="20000"/>
        </a:spcBef>
        <a:spcAft>
          <a:spcPts val="0"/>
        </a:spcAft>
        <a:buClrTx/>
        <a:buSzPct val="90000"/>
        <a:buFont typeface="Wingdings" pitchFamily="2" charset="2"/>
        <a:buChar char=""/>
        <a:tabLst>
          <a:tab pos="798480" algn="l"/>
        </a:tabLst>
        <a:defRPr sz="2400" kern="1200" spc="0" baseline="0">
          <a:solidFill>
            <a:schemeClr val="tx1">
              <a:alpha val="99000"/>
            </a:schemeClr>
          </a:solidFill>
          <a:latin typeface="+mn-lt"/>
          <a:ea typeface="+mn-ea"/>
          <a:cs typeface="+mn-cs"/>
        </a:defRPr>
      </a:lvl3pPr>
      <a:lvl4pPr marL="1030245" marR="0" indent="-231765" algn="l" defTabSz="914325"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660" marR="0" indent="-225415" algn="l" defTabSz="914325" rtl="0" eaLnBrk="1" fontAlgn="auto" latinLnBrk="0" hangingPunct="1">
        <a:lnSpc>
          <a:spcPct val="90000"/>
        </a:lnSpc>
        <a:spcBef>
          <a:spcPct val="20000"/>
        </a:spcBef>
        <a:spcAft>
          <a:spcPts val="0"/>
        </a:spcAft>
        <a:buClrTx/>
        <a:buSzPct val="90000"/>
        <a:buFont typeface="Wingdings" pitchFamily="2" charset="2"/>
        <a:buChar char=""/>
        <a:tabLst>
          <a:tab pos="1255660" algn="l"/>
        </a:tabLst>
        <a:defRPr sz="2000" kern="1200" spc="0" baseline="0">
          <a:solidFill>
            <a:schemeClr val="tx1">
              <a:alpha val="99000"/>
            </a:schemeClr>
          </a:soli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25" rtl="0" eaLnBrk="1" latinLnBrk="0" hangingPunct="1">
        <a:defRPr sz="1900" kern="1200">
          <a:solidFill>
            <a:schemeClr val="tx1"/>
          </a:solidFill>
          <a:latin typeface="+mn-lt"/>
          <a:ea typeface="+mn-ea"/>
          <a:cs typeface="+mn-cs"/>
        </a:defRPr>
      </a:lvl1pPr>
      <a:lvl2pPr marL="457163" algn="l" defTabSz="914325" rtl="0" eaLnBrk="1" latinLnBrk="0" hangingPunct="1">
        <a:defRPr sz="1900" kern="1200">
          <a:solidFill>
            <a:schemeClr val="tx1"/>
          </a:solidFill>
          <a:latin typeface="+mn-lt"/>
          <a:ea typeface="+mn-ea"/>
          <a:cs typeface="+mn-cs"/>
        </a:defRPr>
      </a:lvl2pPr>
      <a:lvl3pPr marL="914325" algn="l" defTabSz="914325" rtl="0" eaLnBrk="1" latinLnBrk="0" hangingPunct="1">
        <a:defRPr sz="1900" kern="1200">
          <a:solidFill>
            <a:schemeClr val="tx1"/>
          </a:solidFill>
          <a:latin typeface="+mn-lt"/>
          <a:ea typeface="+mn-ea"/>
          <a:cs typeface="+mn-cs"/>
        </a:defRPr>
      </a:lvl3pPr>
      <a:lvl4pPr marL="1371488" algn="l" defTabSz="914325" rtl="0" eaLnBrk="1" latinLnBrk="0" hangingPunct="1">
        <a:defRPr sz="1900" kern="1200">
          <a:solidFill>
            <a:schemeClr val="tx1"/>
          </a:solidFill>
          <a:latin typeface="+mn-lt"/>
          <a:ea typeface="+mn-ea"/>
          <a:cs typeface="+mn-cs"/>
        </a:defRPr>
      </a:lvl4pPr>
      <a:lvl5pPr marL="1828651" algn="l" defTabSz="914325" rtl="0" eaLnBrk="1" latinLnBrk="0" hangingPunct="1">
        <a:defRPr sz="1900" kern="1200">
          <a:solidFill>
            <a:schemeClr val="tx1"/>
          </a:solidFill>
          <a:latin typeface="+mn-lt"/>
          <a:ea typeface="+mn-ea"/>
          <a:cs typeface="+mn-cs"/>
        </a:defRPr>
      </a:lvl5pPr>
      <a:lvl6pPr marL="2285813" algn="l" defTabSz="914325" rtl="0" eaLnBrk="1" latinLnBrk="0" hangingPunct="1">
        <a:defRPr sz="1900" kern="1200">
          <a:solidFill>
            <a:schemeClr val="tx1"/>
          </a:solidFill>
          <a:latin typeface="+mn-lt"/>
          <a:ea typeface="+mn-ea"/>
          <a:cs typeface="+mn-cs"/>
        </a:defRPr>
      </a:lvl6pPr>
      <a:lvl7pPr marL="2742976" algn="l" defTabSz="914325" rtl="0" eaLnBrk="1" latinLnBrk="0" hangingPunct="1">
        <a:defRPr sz="1900" kern="1200">
          <a:solidFill>
            <a:schemeClr val="tx1"/>
          </a:solidFill>
          <a:latin typeface="+mn-lt"/>
          <a:ea typeface="+mn-ea"/>
          <a:cs typeface="+mn-cs"/>
        </a:defRPr>
      </a:lvl7pPr>
      <a:lvl8pPr marL="3200139" algn="l" defTabSz="914325" rtl="0" eaLnBrk="1" latinLnBrk="0" hangingPunct="1">
        <a:defRPr sz="1900" kern="1200">
          <a:solidFill>
            <a:schemeClr val="tx1"/>
          </a:solidFill>
          <a:latin typeface="+mn-lt"/>
          <a:ea typeface="+mn-ea"/>
          <a:cs typeface="+mn-cs"/>
        </a:defRPr>
      </a:lvl8pPr>
      <a:lvl9pPr marL="3657301" algn="l" defTabSz="914325" rtl="0" eaLnBrk="1" latinLnBrk="0" hangingPunct="1">
        <a:defRPr sz="1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20836" y="1447801"/>
            <a:ext cx="11155093" cy="2055947"/>
          </a:xfrm>
          <a:prstGeom prst="rect">
            <a:avLst/>
          </a:prstGeom>
        </p:spPr>
        <p:txBody>
          <a:bodyPr vert="horz"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9200601"/>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903" r:id="rId13"/>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9" y="228601"/>
            <a:ext cx="11151917" cy="757131"/>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4" name="Text Placeholder 3"/>
          <p:cNvSpPr>
            <a:spLocks noGrp="1"/>
          </p:cNvSpPr>
          <p:nvPr>
            <p:ph type="body" idx="1"/>
          </p:nvPr>
        </p:nvSpPr>
        <p:spPr>
          <a:xfrm>
            <a:off x="520837" y="1447802"/>
            <a:ext cx="11155093" cy="2055947"/>
          </a:xfrm>
          <a:prstGeom prst="rect">
            <a:avLst/>
          </a:prstGeom>
        </p:spPr>
        <p:txBody>
          <a:bodyPr vert="horz"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65050613"/>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46" r:id="rId13"/>
    <p:sldLayoutId id="2147483747" r:id="rId14"/>
    <p:sldLayoutId id="2147483748" r:id="rId15"/>
    <p:sldLayoutId id="2147483749" r:id="rId16"/>
    <p:sldLayoutId id="2147483750" r:id="rId17"/>
    <p:sldLayoutId id="2147483751" r:id="rId18"/>
    <p:sldLayoutId id="2147483752" r:id="rId19"/>
    <p:sldLayoutId id="2147483753" r:id="rId20"/>
    <p:sldLayoutId id="2147483754" r:id="rId21"/>
    <p:sldLayoutId id="2147483755" r:id="rId22"/>
    <p:sldLayoutId id="2147483756" r:id="rId23"/>
    <p:sldLayoutId id="2147483757" r:id="rId24"/>
    <p:sldLayoutId id="2147483758" r:id="rId25"/>
    <p:sldLayoutId id="2147483759" r:id="rId26"/>
    <p:sldLayoutId id="2147483760" r:id="rId27"/>
    <p:sldLayoutId id="2147483761" r:id="rId28"/>
    <p:sldLayoutId id="2147483762" r:id="rId29"/>
  </p:sldLayoutIdLst>
  <p:transition>
    <p:fade/>
  </p:transition>
  <p:timing>
    <p:tnLst>
      <p:par>
        <p:cTn id="1" dur="indefinite" restart="never" nodeType="tmRoot"/>
      </p:par>
    </p:tnLst>
  </p:timing>
  <p:txStyles>
    <p:titleStyle>
      <a:lvl1pPr algn="l" defTabSz="914325" rtl="0" eaLnBrk="1" latinLnBrk="0" hangingPunct="1">
        <a:lnSpc>
          <a:spcPct val="90000"/>
        </a:lnSpc>
        <a:spcBef>
          <a:spcPct val="0"/>
        </a:spcBef>
        <a:buNone/>
        <a:defRPr lang="en-US" sz="5500" b="0" kern="1200" cap="none" spc="-100" baseline="0" dirty="0" smtClean="0">
          <a:ln w="3175">
            <a:noFill/>
          </a:ln>
          <a:solidFill>
            <a:schemeClr val="tx1">
              <a:alpha val="99000"/>
            </a:schemeClr>
          </a:solidFill>
          <a:effectLst/>
          <a:latin typeface="+mj-lt"/>
          <a:ea typeface="+mn-ea"/>
          <a:cs typeface="Arial" charset="0"/>
        </a:defRPr>
      </a:lvl1pPr>
    </p:titleStyle>
    <p:bodyStyle>
      <a:lvl1pPr marL="339711" marR="0" indent="-339711" algn="l" defTabSz="914325" rtl="0" eaLnBrk="1" fontAlgn="auto" latinLnBrk="0" hangingPunct="1">
        <a:lnSpc>
          <a:spcPct val="90000"/>
        </a:lnSpc>
        <a:spcBef>
          <a:spcPct val="20000"/>
        </a:spcBef>
        <a:spcAft>
          <a:spcPts val="0"/>
        </a:spcAft>
        <a:buClrTx/>
        <a:buSzPct val="90000"/>
        <a:buFont typeface="Arial" pitchFamily="34" charset="0"/>
        <a:buChar char="•"/>
        <a:tabLst/>
        <a:defRPr sz="3600" kern="1200" spc="-71" baseline="0">
          <a:solidFill>
            <a:schemeClr val="tx1">
              <a:alpha val="99000"/>
            </a:schemeClr>
          </a:solidFill>
          <a:latin typeface="+mj-lt"/>
          <a:ea typeface="+mn-ea"/>
          <a:cs typeface="+mn-cs"/>
        </a:defRPr>
      </a:lvl1pPr>
      <a:lvl2pPr marL="573064" marR="0" indent="-233354" algn="l" defTabSz="914325"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solidFill>
            <a:schemeClr val="tx1">
              <a:alpha val="99000"/>
            </a:schemeClr>
          </a:solidFill>
          <a:latin typeface="+mn-lt"/>
          <a:ea typeface="+mn-ea"/>
          <a:cs typeface="+mn-cs"/>
        </a:defRPr>
      </a:lvl2pPr>
      <a:lvl3pPr marL="798480" marR="0" indent="-225415" algn="l" defTabSz="914325" rtl="0" eaLnBrk="1" fontAlgn="auto" latinLnBrk="0" hangingPunct="1">
        <a:lnSpc>
          <a:spcPct val="90000"/>
        </a:lnSpc>
        <a:spcBef>
          <a:spcPct val="20000"/>
        </a:spcBef>
        <a:spcAft>
          <a:spcPts val="0"/>
        </a:spcAft>
        <a:buClrTx/>
        <a:buSzPct val="90000"/>
        <a:buFont typeface="Wingdings" pitchFamily="2" charset="2"/>
        <a:buChar char=""/>
        <a:tabLst>
          <a:tab pos="798480" algn="l"/>
        </a:tabLst>
        <a:defRPr sz="2400" kern="1200" spc="0" baseline="0">
          <a:solidFill>
            <a:schemeClr val="tx1">
              <a:alpha val="99000"/>
            </a:schemeClr>
          </a:solidFill>
          <a:latin typeface="+mn-lt"/>
          <a:ea typeface="+mn-ea"/>
          <a:cs typeface="+mn-cs"/>
        </a:defRPr>
      </a:lvl3pPr>
      <a:lvl4pPr marL="1030245" marR="0" indent="-231765" algn="l" defTabSz="914325"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solidFill>
            <a:schemeClr val="tx1">
              <a:alpha val="99000"/>
            </a:schemeClr>
          </a:solidFill>
          <a:latin typeface="+mn-lt"/>
          <a:ea typeface="+mn-ea"/>
          <a:cs typeface="+mn-cs"/>
        </a:defRPr>
      </a:lvl4pPr>
      <a:lvl5pPr marL="1255660" marR="0" indent="-225415" algn="l" defTabSz="914325" rtl="0" eaLnBrk="1" fontAlgn="auto" latinLnBrk="0" hangingPunct="1">
        <a:lnSpc>
          <a:spcPct val="90000"/>
        </a:lnSpc>
        <a:spcBef>
          <a:spcPct val="20000"/>
        </a:spcBef>
        <a:spcAft>
          <a:spcPts val="0"/>
        </a:spcAft>
        <a:buClrTx/>
        <a:buSzPct val="90000"/>
        <a:buFont typeface="Wingdings" pitchFamily="2" charset="2"/>
        <a:buChar char=""/>
        <a:tabLst>
          <a:tab pos="1255660" algn="l"/>
        </a:tabLst>
        <a:defRPr sz="2000" kern="1200" spc="0" baseline="0">
          <a:solidFill>
            <a:schemeClr val="tx1">
              <a:alpha val="99000"/>
            </a:schemeClr>
          </a:soli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25" rtl="0" eaLnBrk="1" latinLnBrk="0" hangingPunct="1">
        <a:defRPr sz="1900" kern="1200">
          <a:solidFill>
            <a:schemeClr val="tx1"/>
          </a:solidFill>
          <a:latin typeface="+mn-lt"/>
          <a:ea typeface="+mn-ea"/>
          <a:cs typeface="+mn-cs"/>
        </a:defRPr>
      </a:lvl1pPr>
      <a:lvl2pPr marL="457163" algn="l" defTabSz="914325" rtl="0" eaLnBrk="1" latinLnBrk="0" hangingPunct="1">
        <a:defRPr sz="1900" kern="1200">
          <a:solidFill>
            <a:schemeClr val="tx1"/>
          </a:solidFill>
          <a:latin typeface="+mn-lt"/>
          <a:ea typeface="+mn-ea"/>
          <a:cs typeface="+mn-cs"/>
        </a:defRPr>
      </a:lvl2pPr>
      <a:lvl3pPr marL="914325" algn="l" defTabSz="914325" rtl="0" eaLnBrk="1" latinLnBrk="0" hangingPunct="1">
        <a:defRPr sz="1900" kern="1200">
          <a:solidFill>
            <a:schemeClr val="tx1"/>
          </a:solidFill>
          <a:latin typeface="+mn-lt"/>
          <a:ea typeface="+mn-ea"/>
          <a:cs typeface="+mn-cs"/>
        </a:defRPr>
      </a:lvl3pPr>
      <a:lvl4pPr marL="1371488" algn="l" defTabSz="914325" rtl="0" eaLnBrk="1" latinLnBrk="0" hangingPunct="1">
        <a:defRPr sz="1900" kern="1200">
          <a:solidFill>
            <a:schemeClr val="tx1"/>
          </a:solidFill>
          <a:latin typeface="+mn-lt"/>
          <a:ea typeface="+mn-ea"/>
          <a:cs typeface="+mn-cs"/>
        </a:defRPr>
      </a:lvl4pPr>
      <a:lvl5pPr marL="1828651" algn="l" defTabSz="914325" rtl="0" eaLnBrk="1" latinLnBrk="0" hangingPunct="1">
        <a:defRPr sz="1900" kern="1200">
          <a:solidFill>
            <a:schemeClr val="tx1"/>
          </a:solidFill>
          <a:latin typeface="+mn-lt"/>
          <a:ea typeface="+mn-ea"/>
          <a:cs typeface="+mn-cs"/>
        </a:defRPr>
      </a:lvl5pPr>
      <a:lvl6pPr marL="2285813" algn="l" defTabSz="914325" rtl="0" eaLnBrk="1" latinLnBrk="0" hangingPunct="1">
        <a:defRPr sz="1900" kern="1200">
          <a:solidFill>
            <a:schemeClr val="tx1"/>
          </a:solidFill>
          <a:latin typeface="+mn-lt"/>
          <a:ea typeface="+mn-ea"/>
          <a:cs typeface="+mn-cs"/>
        </a:defRPr>
      </a:lvl6pPr>
      <a:lvl7pPr marL="2742976" algn="l" defTabSz="914325" rtl="0" eaLnBrk="1" latinLnBrk="0" hangingPunct="1">
        <a:defRPr sz="1900" kern="1200">
          <a:solidFill>
            <a:schemeClr val="tx1"/>
          </a:solidFill>
          <a:latin typeface="+mn-lt"/>
          <a:ea typeface="+mn-ea"/>
          <a:cs typeface="+mn-cs"/>
        </a:defRPr>
      </a:lvl7pPr>
      <a:lvl8pPr marL="3200139" algn="l" defTabSz="914325" rtl="0" eaLnBrk="1" latinLnBrk="0" hangingPunct="1">
        <a:defRPr sz="1900" kern="1200">
          <a:solidFill>
            <a:schemeClr val="tx1"/>
          </a:solidFill>
          <a:latin typeface="+mn-lt"/>
          <a:ea typeface="+mn-ea"/>
          <a:cs typeface="+mn-cs"/>
        </a:defRPr>
      </a:lvl8pPr>
      <a:lvl9pPr marL="3657301" algn="l" defTabSz="914325" rtl="0" eaLnBrk="1" latinLnBrk="0" hangingPunct="1">
        <a:defRPr sz="19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82393166"/>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 id="2147483778" r:id="rId15"/>
    <p:sldLayoutId id="2147483779" r:id="rId16"/>
    <p:sldLayoutId id="2147483780" r:id="rId17"/>
    <p:sldLayoutId id="2147483781" r:id="rId18"/>
    <p:sldLayoutId id="2147483782"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21493633"/>
      </p:ext>
    </p:extLst>
  </p:cSld>
  <p:clrMap bg1="lt1" tx1="dk1" bg2="lt2" tx2="dk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 id="2147483788" r:id="rId5"/>
    <p:sldLayoutId id="2147483789" r:id="rId6"/>
    <p:sldLayoutId id="2147483790" r:id="rId7"/>
    <p:sldLayoutId id="2147483791" r:id="rId8"/>
    <p:sldLayoutId id="2147483792" r:id="rId9"/>
    <p:sldLayoutId id="2147483793" r:id="rId10"/>
    <p:sldLayoutId id="2147483794" r:id="rId11"/>
    <p:sldLayoutId id="2147483795" r:id="rId12"/>
    <p:sldLayoutId id="2147483796" r:id="rId13"/>
    <p:sldLayoutId id="2147483797" r:id="rId14"/>
    <p:sldLayoutId id="2147483798" r:id="rId15"/>
    <p:sldLayoutId id="2147483799" r:id="rId16"/>
    <p:sldLayoutId id="2147483800" r:id="rId17"/>
    <p:sldLayoutId id="2147483801" r:id="rId18"/>
    <p:sldLayoutId id="2147483802"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82353480"/>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 id="2147483815" r:id="rId12"/>
    <p:sldLayoutId id="2147483816" r:id="rId13"/>
    <p:sldLayoutId id="2147483817" r:id="rId14"/>
    <p:sldLayoutId id="2147483818" r:id="rId15"/>
    <p:sldLayoutId id="2147483819" r:id="rId16"/>
    <p:sldLayoutId id="2147483820" r:id="rId17"/>
    <p:sldLayoutId id="2147483821" r:id="rId18"/>
    <p:sldLayoutId id="2147483822"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11024034"/>
      </p:ext>
    </p:extLst>
  </p:cSld>
  <p:clrMap bg1="lt1" tx1="dk1" bg2="lt2" tx2="dk2" accent1="accent1" accent2="accent2" accent3="accent3" accent4="accent4" accent5="accent5" accent6="accent6" hlink="hlink" folHlink="folHlink"/>
  <p:sldLayoutIdLst>
    <p:sldLayoutId id="2147483824" r:id="rId1"/>
    <p:sldLayoutId id="2147483825" r:id="rId2"/>
    <p:sldLayoutId id="2147483826" r:id="rId3"/>
    <p:sldLayoutId id="2147483827" r:id="rId4"/>
    <p:sldLayoutId id="2147483828" r:id="rId5"/>
    <p:sldLayoutId id="2147483829" r:id="rId6"/>
    <p:sldLayoutId id="2147483830" r:id="rId7"/>
    <p:sldLayoutId id="2147483831" r:id="rId8"/>
    <p:sldLayoutId id="2147483832" r:id="rId9"/>
    <p:sldLayoutId id="2147483833" r:id="rId10"/>
    <p:sldLayoutId id="2147483834" r:id="rId11"/>
    <p:sldLayoutId id="2147483835" r:id="rId12"/>
    <p:sldLayoutId id="2147483836" r:id="rId13"/>
    <p:sldLayoutId id="2147483837" r:id="rId14"/>
    <p:sldLayoutId id="2147483838" r:id="rId15"/>
    <p:sldLayoutId id="2147483839" r:id="rId16"/>
    <p:sldLayoutId id="2147483840" r:id="rId17"/>
    <p:sldLayoutId id="2147483841" r:id="rId18"/>
    <p:sldLayoutId id="2147483842"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08506389"/>
      </p:ext>
    </p:extLst>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 id="2147483855" r:id="rId12"/>
    <p:sldLayoutId id="2147483856" r:id="rId13"/>
    <p:sldLayoutId id="2147483857" r:id="rId14"/>
    <p:sldLayoutId id="2147483858" r:id="rId15"/>
    <p:sldLayoutId id="2147483859" r:id="rId16"/>
    <p:sldLayoutId id="2147483860" r:id="rId17"/>
    <p:sldLayoutId id="2147483861" r:id="rId18"/>
    <p:sldLayoutId id="2147483862"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1.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7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15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0.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163.xml"/><Relationship Id="rId4" Type="http://schemas.openxmlformats.org/officeDocument/2006/relationships/image" Target="../media/image27.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2.xm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1.xml"/><Relationship Id="rId1" Type="http://schemas.openxmlformats.org/officeDocument/2006/relationships/slideLayout" Target="../slideLayouts/slideLayout182.xml"/><Relationship Id="rId4" Type="http://schemas.microsoft.com/office/2007/relationships/hdphoto" Target="../media/hdphoto1.wdp"/></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7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8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8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1.xml"/></Relationships>
</file>

<file path=ppt/slides/_rels/slide5.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22.png"/><Relationship Id="rId7"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102.xml"/><Relationship Id="rId6" Type="http://schemas.microsoft.com/office/2007/relationships/hdphoto" Target="../media/hdphoto5.wdp"/><Relationship Id="rId5" Type="http://schemas.openxmlformats.org/officeDocument/2006/relationships/image" Target="../media/image23.png"/><Relationship Id="rId4" Type="http://schemas.microsoft.com/office/2007/relationships/hdphoto" Target="../media/hdphoto4.wdp"/></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78.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201.xml"/><Relationship Id="rId1" Type="http://schemas.openxmlformats.org/officeDocument/2006/relationships/tags" Target="../tags/tag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9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0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20701" y="2234114"/>
            <a:ext cx="10329400" cy="1359196"/>
          </a:xfrm>
        </p:spPr>
        <p:txBody>
          <a:bodyPr/>
          <a:lstStyle/>
          <a:p>
            <a:r>
              <a:rPr lang="en-US" dirty="0" smtClean="0"/>
              <a:t>Windows Azure Storage</a:t>
            </a:r>
            <a:endParaRPr lang="en-US" dirty="0"/>
          </a:p>
        </p:txBody>
      </p:sp>
      <p:sp>
        <p:nvSpPr>
          <p:cNvPr id="2" name="Text Placeholder 1"/>
          <p:cNvSpPr>
            <a:spLocks noGrp="1"/>
          </p:cNvSpPr>
          <p:nvPr>
            <p:ph type="body" sz="quarter" idx="11"/>
          </p:nvPr>
        </p:nvSpPr>
        <p:spPr>
          <a:xfrm>
            <a:off x="520701" y="4863354"/>
            <a:ext cx="9019334" cy="738664"/>
          </a:xfrm>
        </p:spPr>
        <p:txBody>
          <a:bodyPr/>
          <a:lstStyle/>
          <a:p>
            <a:r>
              <a:rPr lang="en-US" b="1" dirty="0" smtClean="0"/>
              <a:t>Microsoft Research</a:t>
            </a:r>
          </a:p>
          <a:p>
            <a:r>
              <a:rPr lang="en-US" dirty="0" smtClean="0"/>
              <a:t>Windows Azure for Research Training</a:t>
            </a:r>
            <a:endParaRPr lang="en-US" dirty="0"/>
          </a:p>
        </p:txBody>
      </p:sp>
    </p:spTree>
    <p:extLst>
      <p:ext uri="{BB962C8B-B14F-4D97-AF65-F5344CB8AC3E}">
        <p14:creationId xmlns:p14="http://schemas.microsoft.com/office/powerpoint/2010/main" val="276692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smtClean="0"/>
              <a:t>Blob Storage</a:t>
            </a:r>
            <a:endParaRPr lang="en-US" dirty="0"/>
          </a:p>
        </p:txBody>
      </p:sp>
    </p:spTree>
    <p:extLst>
      <p:ext uri="{BB962C8B-B14F-4D97-AF65-F5344CB8AC3E}">
        <p14:creationId xmlns:p14="http://schemas.microsoft.com/office/powerpoint/2010/main" val="1476011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Blob Storage Concepts</a:t>
            </a:r>
            <a:endParaRPr lang="en-US" dirty="0"/>
          </a:p>
        </p:txBody>
      </p:sp>
      <p:sp>
        <p:nvSpPr>
          <p:cNvPr id="66" name="Rounded Rectangle 65"/>
          <p:cNvSpPr/>
          <p:nvPr/>
        </p:nvSpPr>
        <p:spPr>
          <a:xfrm>
            <a:off x="5599179" y="1803399"/>
            <a:ext cx="2200710"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Blob</a:t>
            </a:r>
          </a:p>
        </p:txBody>
      </p:sp>
      <p:sp>
        <p:nvSpPr>
          <p:cNvPr id="69" name="Rounded Rectangle 68"/>
          <p:cNvSpPr/>
          <p:nvPr/>
        </p:nvSpPr>
        <p:spPr>
          <a:xfrm>
            <a:off x="3025874" y="1803400"/>
            <a:ext cx="2444678"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Container</a:t>
            </a:r>
          </a:p>
        </p:txBody>
      </p:sp>
      <p:sp>
        <p:nvSpPr>
          <p:cNvPr id="72" name="Rounded Rectangle 71"/>
          <p:cNvSpPr/>
          <p:nvPr/>
        </p:nvSpPr>
        <p:spPr>
          <a:xfrm>
            <a:off x="520701" y="1803400"/>
            <a:ext cx="2361146"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sp>
        <p:nvSpPr>
          <p:cNvPr id="100" name="Rectangle 99"/>
          <p:cNvSpPr/>
          <p:nvPr/>
        </p:nvSpPr>
        <p:spPr bwMode="auto">
          <a:xfrm>
            <a:off x="520701" y="1136378"/>
            <a:ext cx="9791004" cy="457200"/>
          </a:xfrm>
          <a:prstGeom prst="rect">
            <a:avLst/>
          </a:prstGeom>
          <a:solidFill>
            <a:schemeClr val="accent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US" sz="2000" dirty="0">
                <a:solidFill>
                  <a:srgbClr val="FFFFFF">
                    <a:alpha val="99000"/>
                  </a:srgbClr>
                </a:solidFill>
                <a:latin typeface="Consolas" pitchFamily="49" charset="0"/>
                <a:cs typeface="Consolas" pitchFamily="49" charset="0"/>
              </a:rPr>
              <a:t>http://&lt;account&gt;.</a:t>
            </a:r>
            <a:r>
              <a:rPr lang="en-US" sz="2000" b="1" dirty="0">
                <a:solidFill>
                  <a:srgbClr val="FFFFFF">
                    <a:alpha val="99000"/>
                  </a:srgbClr>
                </a:solidFill>
                <a:latin typeface="Consolas" pitchFamily="49" charset="0"/>
                <a:cs typeface="Consolas" pitchFamily="49" charset="0"/>
              </a:rPr>
              <a:t>blob</a:t>
            </a:r>
            <a:r>
              <a:rPr lang="en-US" sz="2000" dirty="0">
                <a:solidFill>
                  <a:srgbClr val="FFFFFF">
                    <a:alpha val="99000"/>
                  </a:srgbClr>
                </a:solidFill>
                <a:latin typeface="Consolas" pitchFamily="49" charset="0"/>
                <a:cs typeface="Consolas" pitchFamily="49" charset="0"/>
              </a:rPr>
              <a:t>.core.windows.net/&lt;container&gt;/&lt;blobname&gt;</a:t>
            </a:r>
          </a:p>
        </p:txBody>
      </p:sp>
      <p:sp>
        <p:nvSpPr>
          <p:cNvPr id="101" name="Down Arrow 100"/>
          <p:cNvSpPr/>
          <p:nvPr/>
        </p:nvSpPr>
        <p:spPr bwMode="auto">
          <a:xfrm rot="10800000">
            <a:off x="2556936" y="1544151"/>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2" name="Down Arrow 101"/>
          <p:cNvSpPr/>
          <p:nvPr/>
        </p:nvSpPr>
        <p:spPr bwMode="auto">
          <a:xfrm rot="10800000">
            <a:off x="7222166" y="1516744"/>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05" name="Rounded Rectangle 104"/>
          <p:cNvSpPr/>
          <p:nvPr/>
        </p:nvSpPr>
        <p:spPr>
          <a:xfrm>
            <a:off x="7930957" y="1803400"/>
            <a:ext cx="2380749" cy="429606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tIns="274320"/>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Pages/ Blocks</a:t>
            </a:r>
          </a:p>
        </p:txBody>
      </p:sp>
      <p:sp>
        <p:nvSpPr>
          <p:cNvPr id="103" name="Down Arrow 102"/>
          <p:cNvSpPr/>
          <p:nvPr/>
        </p:nvSpPr>
        <p:spPr bwMode="auto">
          <a:xfrm rot="10800000">
            <a:off x="8858667" y="1527957"/>
            <a:ext cx="302165" cy="394210"/>
          </a:xfrm>
          <a:prstGeom prst="downArrow">
            <a:avLst/>
          </a:prstGeom>
          <a:solidFill>
            <a:schemeClr val="accent1"/>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cxnSp>
        <p:nvCxnSpPr>
          <p:cNvPr id="4" name="Straight Connector 3"/>
          <p:cNvCxnSpPr/>
          <p:nvPr/>
        </p:nvCxnSpPr>
        <p:spPr>
          <a:xfrm>
            <a:off x="2297547" y="4551219"/>
            <a:ext cx="1537854" cy="101830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flipV="1">
            <a:off x="2287157" y="3647209"/>
            <a:ext cx="1496291" cy="1049482"/>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958296" y="4230654"/>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err="1">
                <a:solidFill>
                  <a:srgbClr val="FFFFFF">
                    <a:alpha val="99000"/>
                  </a:srgbClr>
                </a:solidFill>
              </a:rPr>
              <a:t>contoso</a:t>
            </a:r>
            <a:endParaRPr lang="en-US" sz="2000" dirty="0">
              <a:solidFill>
                <a:srgbClr val="FFFFFF">
                  <a:alpha val="99000"/>
                </a:srgbClr>
              </a:solidFill>
            </a:endParaRPr>
          </a:p>
        </p:txBody>
      </p:sp>
      <p:cxnSp>
        <p:nvCxnSpPr>
          <p:cNvPr id="119" name="Straight Connector 118"/>
          <p:cNvCxnSpPr/>
          <p:nvPr/>
        </p:nvCxnSpPr>
        <p:spPr>
          <a:xfrm>
            <a:off x="4895274" y="5434445"/>
            <a:ext cx="102870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4822539" y="3709555"/>
            <a:ext cx="1273463" cy="66501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4822538" y="3086100"/>
            <a:ext cx="1195386" cy="758536"/>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7326748" y="4239491"/>
            <a:ext cx="1589809" cy="904008"/>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a:endCxn id="111" idx="1"/>
          </p:cNvCxnSpPr>
          <p:nvPr/>
        </p:nvCxnSpPr>
        <p:spPr>
          <a:xfrm flipV="1">
            <a:off x="7316356" y="3737075"/>
            <a:ext cx="1011020" cy="6686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5906592" y="2773645"/>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a:solidFill>
                  <a:srgbClr val="FFFFFF">
                    <a:alpha val="99000"/>
                  </a:srgbClr>
                </a:solidFill>
              </a:rPr>
              <a:t>PIC01.JPG</a:t>
            </a:r>
          </a:p>
        </p:txBody>
      </p:sp>
      <p:sp>
        <p:nvSpPr>
          <p:cNvPr id="111" name="Rounded Rectangle 18"/>
          <p:cNvSpPr/>
          <p:nvPr/>
        </p:nvSpPr>
        <p:spPr>
          <a:xfrm>
            <a:off x="8327377" y="3385646"/>
            <a:ext cx="1585469" cy="70285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a:solidFill>
                  <a:srgbClr val="FFFFFF">
                    <a:alpha val="99000"/>
                  </a:srgbClr>
                </a:solidFill>
              </a:rPr>
              <a:t>Block/Page</a:t>
            </a:r>
          </a:p>
        </p:txBody>
      </p:sp>
      <p:sp>
        <p:nvSpPr>
          <p:cNvPr id="115" name="Rectangle 114"/>
          <p:cNvSpPr/>
          <p:nvPr/>
        </p:nvSpPr>
        <p:spPr>
          <a:xfrm>
            <a:off x="8327167" y="452087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a:solidFill>
                  <a:srgbClr val="FFFFFF">
                    <a:alpha val="99000"/>
                  </a:srgbClr>
                </a:solidFill>
              </a:rPr>
              <a:t>Block/Page</a:t>
            </a:r>
          </a:p>
        </p:txBody>
      </p:sp>
      <p:sp>
        <p:nvSpPr>
          <p:cNvPr id="117" name="Rectangle 116"/>
          <p:cNvSpPr/>
          <p:nvPr/>
        </p:nvSpPr>
        <p:spPr>
          <a:xfrm>
            <a:off x="5906591" y="3916648"/>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a:solidFill>
                  <a:srgbClr val="FFFFFF">
                    <a:alpha val="99000"/>
                  </a:srgbClr>
                </a:solidFill>
              </a:rPr>
              <a:t>PIC02.JPG</a:t>
            </a:r>
          </a:p>
        </p:txBody>
      </p:sp>
      <p:sp>
        <p:nvSpPr>
          <p:cNvPr id="79" name="Rectangle 78"/>
          <p:cNvSpPr/>
          <p:nvPr/>
        </p:nvSpPr>
        <p:spPr>
          <a:xfrm>
            <a:off x="3521808" y="3383250"/>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a:solidFill>
                  <a:srgbClr val="FFFFFF">
                    <a:alpha val="99000"/>
                  </a:srgbClr>
                </a:solidFill>
              </a:rPr>
              <a:t>images</a:t>
            </a:r>
          </a:p>
        </p:txBody>
      </p:sp>
      <p:sp>
        <p:nvSpPr>
          <p:cNvPr id="98" name="Rounded Rectangle 97"/>
          <p:cNvSpPr/>
          <p:nvPr/>
        </p:nvSpPr>
        <p:spPr>
          <a:xfrm>
            <a:off x="5906592" y="507805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a:solidFill>
                  <a:srgbClr val="FFFFFF">
                    <a:alpha val="99000"/>
                  </a:srgbClr>
                </a:solidFill>
              </a:rPr>
              <a:t>VID1.AVI</a:t>
            </a:r>
          </a:p>
        </p:txBody>
      </p:sp>
      <p:sp>
        <p:nvSpPr>
          <p:cNvPr id="92" name="Rectangle 91"/>
          <p:cNvSpPr/>
          <p:nvPr/>
        </p:nvSpPr>
        <p:spPr>
          <a:xfrm>
            <a:off x="3521809" y="5078059"/>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a:solidFill>
                  <a:srgbClr val="FFFFFF">
                    <a:alpha val="99000"/>
                  </a:srgbClr>
                </a:solidFill>
              </a:rPr>
              <a:t>videos</a:t>
            </a:r>
          </a:p>
        </p:txBody>
      </p:sp>
    </p:spTree>
    <p:extLst>
      <p:ext uri="{BB962C8B-B14F-4D97-AF65-F5344CB8AC3E}">
        <p14:creationId xmlns:p14="http://schemas.microsoft.com/office/powerpoint/2010/main" val="3142914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10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grpId="0" nodeType="clickEffect">
                                  <p:stCondLst>
                                    <p:cond delay="0"/>
                                  </p:stCondLst>
                                  <p:childTnLst>
                                    <p:animEffect transition="out" filter="fade">
                                      <p:cBhvr>
                                        <p:cTn id="11" dur="2000" tmFilter="0, 0; .2, .5; .8, .5; 1, 0"/>
                                        <p:tgtEl>
                                          <p:spTgt spid="72"/>
                                        </p:tgtEl>
                                      </p:cBhvr>
                                    </p:animEffect>
                                    <p:animScale>
                                      <p:cBhvr>
                                        <p:cTn id="12" dur="1000" autoRev="1" fill="hold"/>
                                        <p:tgtEl>
                                          <p:spTgt spid="72"/>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1"/>
                                        </p:tgtEl>
                                        <p:attrNameLst>
                                          <p:attrName>style.visibility</p:attrName>
                                        </p:attrNameLst>
                                      </p:cBhvr>
                                      <p:to>
                                        <p:strVal val="visible"/>
                                      </p:to>
                                    </p:set>
                                    <p:animEffect transition="in" filter="fade">
                                      <p:cBhvr>
                                        <p:cTn id="17" dur="500"/>
                                        <p:tgtEl>
                                          <p:spTgt spid="101"/>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emph" presetSubtype="0" fill="hold" grpId="0" nodeType="clickEffect">
                                  <p:stCondLst>
                                    <p:cond delay="0"/>
                                  </p:stCondLst>
                                  <p:childTnLst>
                                    <p:animEffect transition="out" filter="fade">
                                      <p:cBhvr>
                                        <p:cTn id="21" dur="2000" tmFilter="0, 0; .2, .5; .8, .5; 1, 0"/>
                                        <p:tgtEl>
                                          <p:spTgt spid="69"/>
                                        </p:tgtEl>
                                      </p:cBhvr>
                                    </p:animEffect>
                                    <p:animScale>
                                      <p:cBhvr>
                                        <p:cTn id="22" dur="1000" autoRev="1" fill="hold"/>
                                        <p:tgtEl>
                                          <p:spTgt spid="69"/>
                                        </p:tgtEl>
                                      </p:cBhvr>
                                      <p:by x="105000" y="105000"/>
                                    </p:animScale>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2"/>
                                        </p:tgtEl>
                                        <p:attrNameLst>
                                          <p:attrName>style.visibility</p:attrName>
                                        </p:attrNameLst>
                                      </p:cBhvr>
                                      <p:to>
                                        <p:strVal val="visible"/>
                                      </p:to>
                                    </p:set>
                                    <p:animEffect transition="in" filter="fade">
                                      <p:cBhvr>
                                        <p:cTn id="27" dur="500"/>
                                        <p:tgtEl>
                                          <p:spTgt spid="102"/>
                                        </p:tgtEl>
                                      </p:cBhvr>
                                    </p:animEffect>
                                  </p:childTnLst>
                                </p:cTn>
                              </p:par>
                            </p:childTnLst>
                          </p:cTn>
                        </p:par>
                      </p:childTnLst>
                    </p:cTn>
                  </p:par>
                  <p:par>
                    <p:cTn id="28" fill="hold">
                      <p:stCondLst>
                        <p:cond delay="indefinite"/>
                      </p:stCondLst>
                      <p:childTnLst>
                        <p:par>
                          <p:cTn id="29" fill="hold">
                            <p:stCondLst>
                              <p:cond delay="0"/>
                            </p:stCondLst>
                            <p:childTnLst>
                              <p:par>
                                <p:cTn id="30" presetID="26" presetClass="emph" presetSubtype="0" fill="hold" grpId="0" nodeType="clickEffect">
                                  <p:stCondLst>
                                    <p:cond delay="0"/>
                                  </p:stCondLst>
                                  <p:childTnLst>
                                    <p:animEffect transition="out" filter="fade">
                                      <p:cBhvr>
                                        <p:cTn id="31" dur="2000" tmFilter="0, 0; .2, .5; .8, .5; 1, 0"/>
                                        <p:tgtEl>
                                          <p:spTgt spid="66"/>
                                        </p:tgtEl>
                                      </p:cBhvr>
                                    </p:animEffect>
                                    <p:animScale>
                                      <p:cBhvr>
                                        <p:cTn id="32" dur="1000" autoRev="1" fill="hold"/>
                                        <p:tgtEl>
                                          <p:spTgt spid="66"/>
                                        </p:tgtEl>
                                      </p:cBhvr>
                                      <p:by x="105000" y="105000"/>
                                    </p:animScale>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3"/>
                                        </p:tgtEl>
                                        <p:attrNameLst>
                                          <p:attrName>style.visibility</p:attrName>
                                        </p:attrNameLst>
                                      </p:cBhvr>
                                      <p:to>
                                        <p:strVal val="visible"/>
                                      </p:to>
                                    </p:set>
                                    <p:animEffect transition="in" filter="fade">
                                      <p:cBhvr>
                                        <p:cTn id="37"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9" grpId="0" animBg="1"/>
      <p:bldP spid="72" grpId="0" animBg="1"/>
      <p:bldP spid="100" grpId="0" animBg="1"/>
      <p:bldP spid="101" grpId="0" animBg="1"/>
      <p:bldP spid="102" grpId="0" animBg="1"/>
      <p:bldP spid="10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980283" y="2506525"/>
            <a:ext cx="10237787" cy="1994392"/>
          </a:xfrm>
        </p:spPr>
        <p:txBody>
          <a:bodyPr/>
          <a:lstStyle/>
          <a:p>
            <a:r>
              <a:rPr lang="en-US" dirty="0" smtClean="0">
                <a:gradFill>
                  <a:gsLst>
                    <a:gs pos="1250">
                      <a:srgbClr val="FFFFFF"/>
                    </a:gs>
                    <a:gs pos="100000">
                      <a:srgbClr val="FFFFFF"/>
                    </a:gs>
                  </a:gsLst>
                  <a:lin ang="5400000" scaled="0"/>
                </a:gradFill>
              </a:rPr>
              <a:t>Creating a storage </a:t>
            </a:r>
            <a:br>
              <a:rPr lang="en-US" dirty="0" smtClean="0">
                <a:gradFill>
                  <a:gsLst>
                    <a:gs pos="1250">
                      <a:srgbClr val="FFFFFF"/>
                    </a:gs>
                    <a:gs pos="100000">
                      <a:srgbClr val="FFFFFF"/>
                    </a:gs>
                  </a:gsLst>
                  <a:lin ang="5400000" scaled="0"/>
                </a:gradFill>
              </a:rPr>
            </a:br>
            <a:r>
              <a:rPr lang="en-US" dirty="0" smtClean="0">
                <a:gradFill>
                  <a:gsLst>
                    <a:gs pos="1250">
                      <a:srgbClr val="FFFFFF"/>
                    </a:gs>
                    <a:gs pos="100000">
                      <a:srgbClr val="FFFFFF"/>
                    </a:gs>
                  </a:gsLst>
                  <a:lin ang="5400000" scaled="0"/>
                </a:gradFill>
              </a:rPr>
              <a:t>account</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26140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60668" y="0"/>
            <a:ext cx="11151917" cy="747897"/>
          </a:xfrm>
        </p:spPr>
        <p:txBody>
          <a:bodyPr/>
          <a:lstStyle/>
          <a:p>
            <a:r>
              <a:rPr lang="en-US" dirty="0" smtClean="0">
                <a:solidFill>
                  <a:schemeClr val="bg2"/>
                </a:solidFill>
              </a:rPr>
              <a:t> </a:t>
            </a:r>
            <a:r>
              <a:rPr lang="en-US" sz="4800" dirty="0" smtClean="0">
                <a:solidFill>
                  <a:schemeClr val="bg2"/>
                </a:solidFill>
              </a:rPr>
              <a:t>Use IPython notebook For Storage Exercises</a:t>
            </a:r>
            <a:endParaRPr lang="en-US" sz="4800" dirty="0">
              <a:solidFill>
                <a:schemeClr val="bg2"/>
              </a:solidFill>
            </a:endParaRPr>
          </a:p>
        </p:txBody>
      </p:sp>
      <p:sp>
        <p:nvSpPr>
          <p:cNvPr id="4" name="Content Placeholder 3"/>
          <p:cNvSpPr>
            <a:spLocks noGrp="1"/>
          </p:cNvSpPr>
          <p:nvPr>
            <p:ph sz="quarter" idx="4294967295"/>
          </p:nvPr>
        </p:nvSpPr>
        <p:spPr>
          <a:xfrm>
            <a:off x="260668" y="931915"/>
            <a:ext cx="7025640" cy="5318379"/>
          </a:xfrm>
        </p:spPr>
        <p:txBody>
          <a:bodyPr/>
          <a:lstStyle/>
          <a:p>
            <a:r>
              <a:rPr lang="en-US" sz="3200" dirty="0" smtClean="0">
                <a:solidFill>
                  <a:schemeClr val="bg2"/>
                </a:solidFill>
              </a:rPr>
              <a:t>Python IDE in browser</a:t>
            </a:r>
          </a:p>
          <a:p>
            <a:pPr lvl="1"/>
            <a:r>
              <a:rPr lang="en-US" sz="3200" dirty="0" smtClean="0">
                <a:solidFill>
                  <a:schemeClr val="bg2"/>
                </a:solidFill>
              </a:rPr>
              <a:t>Any Browser</a:t>
            </a:r>
          </a:p>
          <a:p>
            <a:pPr lvl="1"/>
            <a:r>
              <a:rPr lang="en-US" sz="3200" dirty="0" smtClean="0">
                <a:solidFill>
                  <a:schemeClr val="bg2"/>
                </a:solidFill>
              </a:rPr>
              <a:t>Any OS</a:t>
            </a:r>
          </a:p>
          <a:p>
            <a:r>
              <a:rPr lang="en-US" sz="3200" dirty="0" smtClean="0">
                <a:solidFill>
                  <a:schemeClr val="bg2"/>
                </a:solidFill>
              </a:rPr>
              <a:t>Backed by Python engine on Azure</a:t>
            </a:r>
          </a:p>
          <a:p>
            <a:pPr lvl="1"/>
            <a:r>
              <a:rPr lang="en-US" sz="3200" dirty="0" smtClean="0">
                <a:solidFill>
                  <a:schemeClr val="bg2"/>
                </a:solidFill>
              </a:rPr>
              <a:t>Windows or Linux</a:t>
            </a:r>
          </a:p>
          <a:p>
            <a:r>
              <a:rPr lang="en-US" sz="3200" dirty="0" smtClean="0">
                <a:solidFill>
                  <a:schemeClr val="bg2"/>
                </a:solidFill>
              </a:rPr>
              <a:t>Key features</a:t>
            </a:r>
          </a:p>
          <a:p>
            <a:pPr lvl="1"/>
            <a:r>
              <a:rPr lang="en-US" sz="3200" dirty="0" err="1" smtClean="0">
                <a:solidFill>
                  <a:schemeClr val="bg2"/>
                </a:solidFill>
              </a:rPr>
              <a:t>Intellisense</a:t>
            </a:r>
            <a:r>
              <a:rPr lang="en-US" sz="3200" dirty="0" smtClean="0">
                <a:solidFill>
                  <a:schemeClr val="bg2"/>
                </a:solidFill>
              </a:rPr>
              <a:t>, completion ..</a:t>
            </a:r>
          </a:p>
          <a:p>
            <a:pPr lvl="1"/>
            <a:r>
              <a:rPr lang="en-US" sz="3200" dirty="0" smtClean="0">
                <a:solidFill>
                  <a:schemeClr val="bg2"/>
                </a:solidFill>
              </a:rPr>
              <a:t>Inline graphics</a:t>
            </a:r>
          </a:p>
          <a:p>
            <a:r>
              <a:rPr lang="en-US" sz="3200" dirty="0" smtClean="0">
                <a:solidFill>
                  <a:schemeClr val="bg2"/>
                </a:solidFill>
              </a:rPr>
              <a:t>“Executable Document”</a:t>
            </a:r>
          </a:p>
          <a:p>
            <a:r>
              <a:rPr lang="en-US" sz="3200" dirty="0" err="1" smtClean="0">
                <a:solidFill>
                  <a:schemeClr val="bg2"/>
                </a:solidFill>
              </a:rPr>
              <a:t>IPython</a:t>
            </a:r>
            <a:r>
              <a:rPr lang="en-US" sz="3200" dirty="0" smtClean="0">
                <a:solidFill>
                  <a:schemeClr val="bg2"/>
                </a:solidFill>
              </a:rPr>
              <a:t> REPL also built-into PTVS</a:t>
            </a:r>
            <a:endParaRPr lang="en-US" sz="3200" dirty="0">
              <a:solidFill>
                <a:schemeClr val="bg2"/>
              </a:solidFill>
            </a:endParaRPr>
          </a:p>
        </p:txBody>
      </p:sp>
      <p:pic>
        <p:nvPicPr>
          <p:cNvPr id="9"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1751" y="747897"/>
            <a:ext cx="5808664" cy="6110103"/>
          </a:xfrm>
          <a:prstGeom prst="rect">
            <a:avLst/>
          </a:prstGeom>
        </p:spPr>
      </p:pic>
    </p:spTree>
    <p:extLst>
      <p:ext uri="{BB962C8B-B14F-4D97-AF65-F5344CB8AC3E}">
        <p14:creationId xmlns:p14="http://schemas.microsoft.com/office/powerpoint/2010/main" val="3055533488"/>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19248" y="228601"/>
            <a:ext cx="11151917" cy="747897"/>
          </a:xfrm>
        </p:spPr>
        <p:txBody>
          <a:bodyPr/>
          <a:lstStyle/>
          <a:p>
            <a:r>
              <a:rPr lang="en-US" dirty="0" smtClean="0"/>
              <a:t>Create container</a:t>
            </a:r>
            <a:endParaRPr lang="en-US" dirty="0"/>
          </a:p>
        </p:txBody>
      </p:sp>
      <p:sp>
        <p:nvSpPr>
          <p:cNvPr id="2" name="Rectangle 1"/>
          <p:cNvSpPr>
            <a:spLocks noChangeArrowheads="1"/>
          </p:cNvSpPr>
          <p:nvPr/>
        </p:nvSpPr>
        <p:spPr bwMode="auto">
          <a:xfrm>
            <a:off x="1255848" y="2466032"/>
            <a:ext cx="10161452" cy="83099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blob_service</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err="1" smtClean="0">
                <a:ln>
                  <a:noFill/>
                </a:ln>
                <a:solidFill>
                  <a:srgbClr val="660066"/>
                </a:solidFill>
                <a:effectLst/>
                <a:latin typeface="Courier New" panose="02070309020205020404" pitchFamily="49" charset="0"/>
                <a:cs typeface="Courier New" panose="02070309020205020404" pitchFamily="49" charset="0"/>
              </a:rPr>
              <a:t>BlobService</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account_name</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myaccount</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account_key</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mykey</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chemeClr val="tx1"/>
                </a:solidFill>
                <a:effectLst/>
              </a:rPr>
              <a:t> </a:t>
            </a:r>
            <a:endParaRPr kumimoji="0" lang="en-US" sz="2400" b="0" i="0" u="none" strike="noStrike" cap="none" normalizeH="0" baseline="0" dirty="0" smtClean="0">
              <a:ln>
                <a:noFill/>
              </a:ln>
              <a:solidFill>
                <a:schemeClr val="tx1"/>
              </a:solidFill>
              <a:effectLst/>
              <a:latin typeface="Arial" panose="020B0604020202020204" pitchFamily="34" charset="0"/>
            </a:endParaRPr>
          </a:p>
        </p:txBody>
      </p:sp>
      <p:sp>
        <p:nvSpPr>
          <p:cNvPr id="6" name="Rectangle 2"/>
          <p:cNvSpPr>
            <a:spLocks noChangeArrowheads="1"/>
          </p:cNvSpPr>
          <p:nvPr/>
        </p:nvSpPr>
        <p:spPr bwMode="auto">
          <a:xfrm>
            <a:off x="1255848" y="3732969"/>
            <a:ext cx="8380820"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blob_service</a:t>
            </a:r>
            <a:r>
              <a:rPr kumimoji="0" lang="en-US" sz="24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create_container</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mycontainer</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chemeClr val="tx1"/>
                </a:solidFill>
                <a:effectLst/>
              </a:rPr>
              <a:t> </a:t>
            </a:r>
            <a:endParaRPr kumimoji="0" 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2103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19248" y="228601"/>
            <a:ext cx="11151917" cy="747897"/>
          </a:xfrm>
        </p:spPr>
        <p:txBody>
          <a:bodyPr/>
          <a:lstStyle/>
          <a:p>
            <a:r>
              <a:rPr lang="en-US" dirty="0" smtClean="0"/>
              <a:t>Upload a blob </a:t>
            </a:r>
            <a:endParaRPr lang="en-US" dirty="0"/>
          </a:p>
        </p:txBody>
      </p:sp>
      <p:sp>
        <p:nvSpPr>
          <p:cNvPr id="6" name="Rectangle 2"/>
          <p:cNvSpPr>
            <a:spLocks noChangeArrowheads="1"/>
          </p:cNvSpPr>
          <p:nvPr/>
        </p:nvSpPr>
        <p:spPr bwMode="auto">
          <a:xfrm>
            <a:off x="519248" y="2493952"/>
            <a:ext cx="10263052" cy="120032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myblob</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open</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r</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'task1.txt'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'r'</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read</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blob_service</a:t>
            </a:r>
            <a:r>
              <a:rPr kumimoji="0" lang="en-US" sz="24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put_blob</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mycontainer</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myblob</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sz="2400" dirty="0">
                <a:solidFill>
                  <a:srgbClr val="000000"/>
                </a:solidFill>
                <a:latin typeface="Courier New" panose="02070309020205020404" pitchFamily="49" charset="0"/>
                <a:cs typeface="Courier New" panose="02070309020205020404" pitchFamily="49" charset="0"/>
              </a:rPr>
              <a:t>	</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myblob</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x_ms_blob_type</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BlockBlob</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chemeClr val="tx1"/>
                </a:solidFill>
                <a:effectLst/>
              </a:rPr>
              <a:t> </a:t>
            </a:r>
            <a:endParaRPr kumimoji="0" 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548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19248" y="228601"/>
            <a:ext cx="11151917" cy="747897"/>
          </a:xfrm>
        </p:spPr>
        <p:txBody>
          <a:bodyPr/>
          <a:lstStyle/>
          <a:p>
            <a:r>
              <a:rPr lang="en-US" dirty="0" smtClean="0"/>
              <a:t>List the Blobs in a Container</a:t>
            </a:r>
            <a:endParaRPr lang="en-US" dirty="0"/>
          </a:p>
        </p:txBody>
      </p:sp>
      <p:sp>
        <p:nvSpPr>
          <p:cNvPr id="2" name="Rectangle 1"/>
          <p:cNvSpPr>
            <a:spLocks noChangeArrowheads="1"/>
          </p:cNvSpPr>
          <p:nvPr/>
        </p:nvSpPr>
        <p:spPr bwMode="auto">
          <a:xfrm>
            <a:off x="685800" y="1888004"/>
            <a:ext cx="8848897" cy="193899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blobs </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blob_service</a:t>
            </a:r>
            <a:r>
              <a:rPr kumimoji="0" lang="en-US" sz="24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list_blobs</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mycontainer</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for</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blob </a:t>
            </a:r>
            <a:r>
              <a:rPr kumimoji="0" lang="en-US" sz="2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in</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blobs</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sz="2400" dirty="0">
                <a:solidFill>
                  <a:srgbClr val="000000"/>
                </a:solidFill>
                <a:latin typeface="Courier New" panose="02070309020205020404" pitchFamily="49" charset="0"/>
                <a:cs typeface="Courier New" panose="02070309020205020404" pitchFamily="49" charset="0"/>
              </a:rPr>
              <a:t>	</a:t>
            </a:r>
            <a:r>
              <a:rPr kumimoji="0" lang="en-US" sz="2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print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blob</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name</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sz="2400" dirty="0">
                <a:solidFill>
                  <a:srgbClr val="000000"/>
                </a:solidFill>
                <a:latin typeface="Courier New" panose="02070309020205020404" pitchFamily="49" charset="0"/>
                <a:cs typeface="Courier New" panose="02070309020205020404" pitchFamily="49" charset="0"/>
              </a:rPr>
              <a:t>	</a:t>
            </a:r>
            <a:r>
              <a:rPr kumimoji="0" lang="en-US" sz="2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print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blob</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url</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chemeClr val="tx1"/>
                </a:solidFill>
                <a:effectLst/>
              </a:rPr>
              <a:t> </a:t>
            </a:r>
            <a:endParaRPr kumimoji="0" 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74315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Blob Details</a:t>
            </a:r>
            <a:endParaRPr lang="en-US" dirty="0"/>
          </a:p>
        </p:txBody>
      </p:sp>
      <p:sp>
        <p:nvSpPr>
          <p:cNvPr id="3" name="Content Placeholder 2"/>
          <p:cNvSpPr>
            <a:spLocks noGrp="1"/>
          </p:cNvSpPr>
          <p:nvPr>
            <p:ph type="body" sz="quarter" idx="10"/>
          </p:nvPr>
        </p:nvSpPr>
        <p:spPr>
          <a:xfrm>
            <a:off x="443048" y="1446214"/>
            <a:ext cx="4032106" cy="1107996"/>
          </a:xfrm>
        </p:spPr>
        <p:txBody>
          <a:bodyPr/>
          <a:lstStyle/>
          <a:p>
            <a:pPr algn="r"/>
            <a:r>
              <a:rPr lang="en-US" dirty="0" smtClean="0">
                <a:solidFill>
                  <a:schemeClr val="accent2">
                    <a:alpha val="99000"/>
                  </a:schemeClr>
                </a:solidFill>
              </a:rPr>
              <a:t>Main Web Service </a:t>
            </a:r>
            <a:r>
              <a:rPr lang="en-US" b="1" dirty="0" smtClean="0">
                <a:solidFill>
                  <a:schemeClr val="accent2">
                    <a:alpha val="99000"/>
                  </a:schemeClr>
                </a:solidFill>
              </a:rPr>
              <a:t>Operations:</a:t>
            </a:r>
          </a:p>
        </p:txBody>
      </p:sp>
      <p:sp>
        <p:nvSpPr>
          <p:cNvPr id="8" name="Rectangle 7"/>
          <p:cNvSpPr/>
          <p:nvPr/>
        </p:nvSpPr>
        <p:spPr bwMode="auto">
          <a:xfrm>
            <a:off x="4957620" y="1446214"/>
            <a:ext cx="6715268" cy="36169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1645920" bIns="45718" numCol="1" rtlCol="0" anchor="ctr" anchorCtr="0" compatLnSpc="1">
            <a:prstTxWarp prst="textNoShape">
              <a:avLst/>
            </a:prstTxWarp>
          </a:bodyPr>
          <a:lstStyle/>
          <a:p>
            <a:pPr defTabSz="914099" fontAlgn="base">
              <a:spcBef>
                <a:spcPct val="0"/>
              </a:spcBef>
              <a:spcAft>
                <a:spcPct val="0"/>
              </a:spcAft>
            </a:pPr>
            <a:r>
              <a:rPr lang="en-US" sz="3600" dirty="0" err="1" smtClean="0">
                <a:gradFill>
                  <a:gsLst>
                    <a:gs pos="0">
                      <a:srgbClr val="FFFFFF"/>
                    </a:gs>
                    <a:gs pos="100000">
                      <a:srgbClr val="FFFFFF"/>
                    </a:gs>
                  </a:gsLst>
                  <a:lin ang="5400000" scaled="0"/>
                </a:gradFill>
              </a:rPr>
              <a:t>PutBlob</a:t>
            </a:r>
            <a:endParaRPr lang="en-US" sz="3600" dirty="0">
              <a:gradFill>
                <a:gsLst>
                  <a:gs pos="0">
                    <a:srgbClr val="FFFFFF"/>
                  </a:gs>
                  <a:gs pos="100000">
                    <a:srgbClr val="FFFFFF"/>
                  </a:gs>
                </a:gsLst>
                <a:lin ang="5400000" scaled="0"/>
              </a:gradFill>
            </a:endParaRPr>
          </a:p>
          <a:p>
            <a:pPr defTabSz="914099" fontAlgn="base">
              <a:spcBef>
                <a:spcPct val="0"/>
              </a:spcBef>
              <a:spcAft>
                <a:spcPct val="0"/>
              </a:spcAft>
            </a:pPr>
            <a:r>
              <a:rPr lang="en-US" sz="3600" dirty="0" err="1">
                <a:gradFill>
                  <a:gsLst>
                    <a:gs pos="0">
                      <a:srgbClr val="FFFFFF"/>
                    </a:gs>
                    <a:gs pos="100000">
                      <a:srgbClr val="FFFFFF"/>
                    </a:gs>
                  </a:gsLst>
                  <a:lin ang="5400000" scaled="0"/>
                </a:gradFill>
              </a:rPr>
              <a:t>GetBlob</a:t>
            </a:r>
            <a:endParaRPr lang="en-US" sz="3600" dirty="0">
              <a:gradFill>
                <a:gsLst>
                  <a:gs pos="0">
                    <a:srgbClr val="FFFFFF"/>
                  </a:gs>
                  <a:gs pos="100000">
                    <a:srgbClr val="FFFFFF"/>
                  </a:gs>
                </a:gsLst>
                <a:lin ang="5400000" scaled="0"/>
              </a:gradFill>
            </a:endParaRPr>
          </a:p>
          <a:p>
            <a:pPr defTabSz="914099" fontAlgn="base">
              <a:spcBef>
                <a:spcPct val="0"/>
              </a:spcBef>
              <a:spcAft>
                <a:spcPct val="0"/>
              </a:spcAft>
            </a:pPr>
            <a:r>
              <a:rPr lang="en-US" sz="3600" dirty="0" err="1">
                <a:gradFill>
                  <a:gsLst>
                    <a:gs pos="0">
                      <a:srgbClr val="FFFFFF"/>
                    </a:gs>
                    <a:gs pos="100000">
                      <a:srgbClr val="FFFFFF"/>
                    </a:gs>
                  </a:gsLst>
                  <a:lin ang="5400000" scaled="0"/>
                </a:gradFill>
              </a:rPr>
              <a:t>DeleteBlob</a:t>
            </a:r>
            <a:endParaRPr lang="en-US" sz="3600" dirty="0">
              <a:gradFill>
                <a:gsLst>
                  <a:gs pos="0">
                    <a:srgbClr val="FFFFFF"/>
                  </a:gs>
                  <a:gs pos="100000">
                    <a:srgbClr val="FFFFFF"/>
                  </a:gs>
                </a:gsLst>
                <a:lin ang="5400000" scaled="0"/>
              </a:gradFill>
            </a:endParaRPr>
          </a:p>
          <a:p>
            <a:pPr defTabSz="914099" fontAlgn="base">
              <a:spcBef>
                <a:spcPct val="0"/>
              </a:spcBef>
              <a:spcAft>
                <a:spcPct val="0"/>
              </a:spcAft>
            </a:pPr>
            <a:r>
              <a:rPr lang="en-US" sz="3600" dirty="0" err="1">
                <a:gradFill>
                  <a:gsLst>
                    <a:gs pos="0">
                      <a:srgbClr val="FFFFFF"/>
                    </a:gs>
                    <a:gs pos="100000">
                      <a:srgbClr val="FFFFFF"/>
                    </a:gs>
                  </a:gsLst>
                  <a:lin ang="5400000" scaled="0"/>
                </a:gradFill>
              </a:rPr>
              <a:t>CopyBlob</a:t>
            </a:r>
            <a:endParaRPr lang="en-US" sz="3600" dirty="0">
              <a:gradFill>
                <a:gsLst>
                  <a:gs pos="0">
                    <a:srgbClr val="FFFFFF"/>
                  </a:gs>
                  <a:gs pos="100000">
                    <a:srgbClr val="FFFFFF"/>
                  </a:gs>
                </a:gsLst>
                <a:lin ang="5400000" scaled="0"/>
              </a:gradFill>
            </a:endParaRPr>
          </a:p>
          <a:p>
            <a:pPr defTabSz="914099" fontAlgn="base">
              <a:spcBef>
                <a:spcPct val="0"/>
              </a:spcBef>
              <a:spcAft>
                <a:spcPct val="0"/>
              </a:spcAft>
            </a:pPr>
            <a:r>
              <a:rPr lang="en-US" sz="3600" dirty="0" err="1">
                <a:gradFill>
                  <a:gsLst>
                    <a:gs pos="0">
                      <a:srgbClr val="FFFFFF"/>
                    </a:gs>
                    <a:gs pos="100000">
                      <a:srgbClr val="FFFFFF"/>
                    </a:gs>
                  </a:gsLst>
                  <a:lin ang="5400000" scaled="0"/>
                </a:gradFill>
              </a:rPr>
              <a:t>SnapshotBlob</a:t>
            </a:r>
            <a:r>
              <a:rPr lang="en-US" sz="3600" dirty="0">
                <a:gradFill>
                  <a:gsLst>
                    <a:gs pos="0">
                      <a:srgbClr val="FFFFFF"/>
                    </a:gs>
                    <a:gs pos="100000">
                      <a:srgbClr val="FFFFFF"/>
                    </a:gs>
                  </a:gsLst>
                  <a:lin ang="5400000" scaled="0"/>
                </a:gradFill>
              </a:rPr>
              <a:t> </a:t>
            </a:r>
          </a:p>
          <a:p>
            <a:pPr defTabSz="914099" fontAlgn="base">
              <a:spcBef>
                <a:spcPct val="0"/>
              </a:spcBef>
              <a:spcAft>
                <a:spcPct val="0"/>
              </a:spcAft>
            </a:pPr>
            <a:r>
              <a:rPr lang="en-US" sz="3600" dirty="0" err="1">
                <a:gradFill>
                  <a:gsLst>
                    <a:gs pos="0">
                      <a:srgbClr val="FFFFFF"/>
                    </a:gs>
                    <a:gs pos="100000">
                      <a:srgbClr val="FFFFFF"/>
                    </a:gs>
                  </a:gsLst>
                  <a:lin ang="5400000" scaled="0"/>
                </a:gradFill>
              </a:rPr>
              <a:t>LeaseBlob</a:t>
            </a:r>
            <a:r>
              <a:rPr lang="en-US" sz="3600" dirty="0">
                <a:gradFill>
                  <a:gsLst>
                    <a:gs pos="0">
                      <a:srgbClr val="FFFFFF"/>
                    </a:gs>
                    <a:gs pos="100000">
                      <a:srgbClr val="FFFFFF"/>
                    </a:gs>
                  </a:gsLst>
                  <a:lin ang="5400000" scaled="0"/>
                </a:gradFill>
              </a:rPr>
              <a:t> </a:t>
            </a:r>
          </a:p>
        </p:txBody>
      </p:sp>
      <p:sp>
        <p:nvSpPr>
          <p:cNvPr id="10" name="Freeform 9"/>
          <p:cNvSpPr>
            <a:spLocks noEditPoints="1"/>
          </p:cNvSpPr>
          <p:nvPr/>
        </p:nvSpPr>
        <p:spPr bwMode="auto">
          <a:xfrm>
            <a:off x="9738919" y="1686442"/>
            <a:ext cx="1728910" cy="1524349"/>
          </a:xfrm>
          <a:custGeom>
            <a:avLst/>
            <a:gdLst>
              <a:gd name="T0" fmla="*/ 2220 w 3152"/>
              <a:gd name="T1" fmla="*/ 905 h 2780"/>
              <a:gd name="T2" fmla="*/ 2131 w 3152"/>
              <a:gd name="T3" fmla="*/ 764 h 2780"/>
              <a:gd name="T4" fmla="*/ 1420 w 3152"/>
              <a:gd name="T5" fmla="*/ 92 h 2780"/>
              <a:gd name="T6" fmla="*/ 1243 w 3152"/>
              <a:gd name="T7" fmla="*/ 2 h 2780"/>
              <a:gd name="T8" fmla="*/ 1243 w 3152"/>
              <a:gd name="T9" fmla="*/ 2 h 2780"/>
              <a:gd name="T10" fmla="*/ 1243 w 3152"/>
              <a:gd name="T11" fmla="*/ 2 h 2780"/>
              <a:gd name="T12" fmla="*/ 266 w 3152"/>
              <a:gd name="T13" fmla="*/ 2 h 2780"/>
              <a:gd name="T14" fmla="*/ 0 w 3152"/>
              <a:gd name="T15" fmla="*/ 226 h 2780"/>
              <a:gd name="T16" fmla="*/ 0 w 3152"/>
              <a:gd name="T17" fmla="*/ 2511 h 2780"/>
              <a:gd name="T18" fmla="*/ 266 w 3152"/>
              <a:gd name="T19" fmla="*/ 2780 h 2780"/>
              <a:gd name="T20" fmla="*/ 1953 w 3152"/>
              <a:gd name="T21" fmla="*/ 2780 h 2780"/>
              <a:gd name="T22" fmla="*/ 2220 w 3152"/>
              <a:gd name="T23" fmla="*/ 2511 h 2780"/>
              <a:gd name="T24" fmla="*/ 2220 w 3152"/>
              <a:gd name="T25" fmla="*/ 943 h 2780"/>
              <a:gd name="T26" fmla="*/ 2220 w 3152"/>
              <a:gd name="T27" fmla="*/ 905 h 2780"/>
              <a:gd name="T28" fmla="*/ 1243 w 3152"/>
              <a:gd name="T29" fmla="*/ 226 h 2780"/>
              <a:gd name="T30" fmla="*/ 1953 w 3152"/>
              <a:gd name="T31" fmla="*/ 943 h 2780"/>
              <a:gd name="T32" fmla="*/ 1243 w 3152"/>
              <a:gd name="T33" fmla="*/ 943 h 2780"/>
              <a:gd name="T34" fmla="*/ 1243 w 3152"/>
              <a:gd name="T35" fmla="*/ 226 h 2780"/>
              <a:gd name="T36" fmla="*/ 1243 w 3152"/>
              <a:gd name="T37" fmla="*/ 226 h 2780"/>
              <a:gd name="T38" fmla="*/ 1953 w 3152"/>
              <a:gd name="T39" fmla="*/ 2511 h 2780"/>
              <a:gd name="T40" fmla="*/ 266 w 3152"/>
              <a:gd name="T41" fmla="*/ 2511 h 2780"/>
              <a:gd name="T42" fmla="*/ 266 w 3152"/>
              <a:gd name="T43" fmla="*/ 226 h 2780"/>
              <a:gd name="T44" fmla="*/ 1021 w 3152"/>
              <a:gd name="T45" fmla="*/ 226 h 2780"/>
              <a:gd name="T46" fmla="*/ 1021 w 3152"/>
              <a:gd name="T47" fmla="*/ 943 h 2780"/>
              <a:gd name="T48" fmla="*/ 1243 w 3152"/>
              <a:gd name="T49" fmla="*/ 1212 h 2780"/>
              <a:gd name="T50" fmla="*/ 1953 w 3152"/>
              <a:gd name="T51" fmla="*/ 1212 h 2780"/>
              <a:gd name="T52" fmla="*/ 1953 w 3152"/>
              <a:gd name="T53" fmla="*/ 2511 h 2780"/>
              <a:gd name="T54" fmla="*/ 1953 w 3152"/>
              <a:gd name="T55" fmla="*/ 2511 h 2780"/>
              <a:gd name="T56" fmla="*/ 2575 w 3152"/>
              <a:gd name="T57" fmla="*/ 630 h 2780"/>
              <a:gd name="T58" fmla="*/ 2664 w 3152"/>
              <a:gd name="T59" fmla="*/ 854 h 2780"/>
              <a:gd name="T60" fmla="*/ 2664 w 3152"/>
              <a:gd name="T61" fmla="*/ 2511 h 2780"/>
              <a:gd name="T62" fmla="*/ 2442 w 3152"/>
              <a:gd name="T63" fmla="*/ 2780 h 2780"/>
              <a:gd name="T64" fmla="*/ 2353 w 3152"/>
              <a:gd name="T65" fmla="*/ 2780 h 2780"/>
              <a:gd name="T66" fmla="*/ 2442 w 3152"/>
              <a:gd name="T67" fmla="*/ 2556 h 2780"/>
              <a:gd name="T68" fmla="*/ 2442 w 3152"/>
              <a:gd name="T69" fmla="*/ 943 h 2780"/>
              <a:gd name="T70" fmla="*/ 2353 w 3152"/>
              <a:gd name="T71" fmla="*/ 674 h 2780"/>
              <a:gd name="T72" fmla="*/ 1642 w 3152"/>
              <a:gd name="T73" fmla="*/ 2 h 2780"/>
              <a:gd name="T74" fmla="*/ 1642 w 3152"/>
              <a:gd name="T75" fmla="*/ 2 h 2780"/>
              <a:gd name="T76" fmla="*/ 1731 w 3152"/>
              <a:gd name="T77" fmla="*/ 2 h 2780"/>
              <a:gd name="T78" fmla="*/ 1776 w 3152"/>
              <a:gd name="T79" fmla="*/ 2 h 2780"/>
              <a:gd name="T80" fmla="*/ 2086 w 3152"/>
              <a:gd name="T81" fmla="*/ 137 h 2780"/>
              <a:gd name="T82" fmla="*/ 2575 w 3152"/>
              <a:gd name="T83" fmla="*/ 630 h 2780"/>
              <a:gd name="T84" fmla="*/ 3063 w 3152"/>
              <a:gd name="T85" fmla="*/ 585 h 2780"/>
              <a:gd name="T86" fmla="*/ 3152 w 3152"/>
              <a:gd name="T87" fmla="*/ 764 h 2780"/>
              <a:gd name="T88" fmla="*/ 3152 w 3152"/>
              <a:gd name="T89" fmla="*/ 2511 h 2780"/>
              <a:gd name="T90" fmla="*/ 2886 w 3152"/>
              <a:gd name="T91" fmla="*/ 2780 h 2780"/>
              <a:gd name="T92" fmla="*/ 2841 w 3152"/>
              <a:gd name="T93" fmla="*/ 2780 h 2780"/>
              <a:gd name="T94" fmla="*/ 2886 w 3152"/>
              <a:gd name="T95" fmla="*/ 2556 h 2780"/>
              <a:gd name="T96" fmla="*/ 2886 w 3152"/>
              <a:gd name="T97" fmla="*/ 809 h 2780"/>
              <a:gd name="T98" fmla="*/ 2841 w 3152"/>
              <a:gd name="T99" fmla="*/ 630 h 2780"/>
              <a:gd name="T100" fmla="*/ 2220 w 3152"/>
              <a:gd name="T101" fmla="*/ 2 h 2780"/>
              <a:gd name="T102" fmla="*/ 2220 w 3152"/>
              <a:gd name="T103" fmla="*/ 2 h 2780"/>
              <a:gd name="T104" fmla="*/ 2264 w 3152"/>
              <a:gd name="T105" fmla="*/ 2 h 2780"/>
              <a:gd name="T106" fmla="*/ 2308 w 3152"/>
              <a:gd name="T107" fmla="*/ 2 h 2780"/>
              <a:gd name="T108" fmla="*/ 2619 w 3152"/>
              <a:gd name="T109" fmla="*/ 137 h 2780"/>
              <a:gd name="T110" fmla="*/ 3063 w 3152"/>
              <a:gd name="T111" fmla="*/ 585 h 2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2" h="2780">
                <a:moveTo>
                  <a:pt x="2220" y="905"/>
                </a:moveTo>
                <a:cubicBezTo>
                  <a:pt x="2220" y="860"/>
                  <a:pt x="2204" y="833"/>
                  <a:pt x="2131" y="764"/>
                </a:cubicBezTo>
                <a:cubicBezTo>
                  <a:pt x="1419" y="93"/>
                  <a:pt x="1420" y="92"/>
                  <a:pt x="1420" y="92"/>
                </a:cubicBezTo>
                <a:cubicBezTo>
                  <a:pt x="1358" y="23"/>
                  <a:pt x="1304" y="2"/>
                  <a:pt x="1243" y="2"/>
                </a:cubicBezTo>
                <a:cubicBezTo>
                  <a:pt x="1243" y="2"/>
                  <a:pt x="1243" y="2"/>
                  <a:pt x="1243" y="2"/>
                </a:cubicBezTo>
                <a:cubicBezTo>
                  <a:pt x="1243" y="2"/>
                  <a:pt x="1243" y="2"/>
                  <a:pt x="1243" y="2"/>
                </a:cubicBezTo>
                <a:cubicBezTo>
                  <a:pt x="266" y="2"/>
                  <a:pt x="266" y="2"/>
                  <a:pt x="266" y="2"/>
                </a:cubicBezTo>
                <a:cubicBezTo>
                  <a:pt x="133" y="2"/>
                  <a:pt x="0" y="92"/>
                  <a:pt x="0" y="226"/>
                </a:cubicBezTo>
                <a:cubicBezTo>
                  <a:pt x="0" y="2511"/>
                  <a:pt x="0" y="2511"/>
                  <a:pt x="0" y="2511"/>
                </a:cubicBezTo>
                <a:cubicBezTo>
                  <a:pt x="0" y="2646"/>
                  <a:pt x="133" y="2780"/>
                  <a:pt x="266" y="2780"/>
                </a:cubicBezTo>
                <a:cubicBezTo>
                  <a:pt x="1953" y="2780"/>
                  <a:pt x="1953" y="2780"/>
                  <a:pt x="1953" y="2780"/>
                </a:cubicBezTo>
                <a:cubicBezTo>
                  <a:pt x="2086" y="2780"/>
                  <a:pt x="2220" y="2646"/>
                  <a:pt x="2220" y="2511"/>
                </a:cubicBezTo>
                <a:cubicBezTo>
                  <a:pt x="2220" y="943"/>
                  <a:pt x="2220" y="943"/>
                  <a:pt x="2220" y="943"/>
                </a:cubicBezTo>
                <a:lnTo>
                  <a:pt x="2220" y="905"/>
                </a:lnTo>
                <a:close/>
                <a:moveTo>
                  <a:pt x="1243" y="226"/>
                </a:moveTo>
                <a:cubicBezTo>
                  <a:pt x="1953" y="943"/>
                  <a:pt x="1953" y="943"/>
                  <a:pt x="1953" y="943"/>
                </a:cubicBezTo>
                <a:cubicBezTo>
                  <a:pt x="1243" y="943"/>
                  <a:pt x="1243" y="943"/>
                  <a:pt x="1243" y="943"/>
                </a:cubicBezTo>
                <a:cubicBezTo>
                  <a:pt x="1243" y="226"/>
                  <a:pt x="1243" y="226"/>
                  <a:pt x="1243" y="226"/>
                </a:cubicBezTo>
                <a:cubicBezTo>
                  <a:pt x="1243" y="226"/>
                  <a:pt x="1243" y="226"/>
                  <a:pt x="1243" y="226"/>
                </a:cubicBezTo>
                <a:close/>
                <a:moveTo>
                  <a:pt x="1953" y="2511"/>
                </a:moveTo>
                <a:cubicBezTo>
                  <a:pt x="266" y="2511"/>
                  <a:pt x="266" y="2511"/>
                  <a:pt x="266" y="2511"/>
                </a:cubicBezTo>
                <a:cubicBezTo>
                  <a:pt x="266" y="226"/>
                  <a:pt x="266" y="226"/>
                  <a:pt x="266" y="226"/>
                </a:cubicBezTo>
                <a:cubicBezTo>
                  <a:pt x="1021" y="226"/>
                  <a:pt x="1021" y="226"/>
                  <a:pt x="1021" y="226"/>
                </a:cubicBezTo>
                <a:cubicBezTo>
                  <a:pt x="1021" y="943"/>
                  <a:pt x="1021" y="943"/>
                  <a:pt x="1021" y="943"/>
                </a:cubicBezTo>
                <a:cubicBezTo>
                  <a:pt x="1021" y="1078"/>
                  <a:pt x="1110" y="1212"/>
                  <a:pt x="1243" y="1212"/>
                </a:cubicBezTo>
                <a:cubicBezTo>
                  <a:pt x="1953" y="1212"/>
                  <a:pt x="1953" y="1212"/>
                  <a:pt x="1953" y="1212"/>
                </a:cubicBezTo>
                <a:cubicBezTo>
                  <a:pt x="1953" y="2511"/>
                  <a:pt x="1953" y="2511"/>
                  <a:pt x="1953" y="2511"/>
                </a:cubicBezTo>
                <a:cubicBezTo>
                  <a:pt x="1953" y="2511"/>
                  <a:pt x="1953" y="2511"/>
                  <a:pt x="1953" y="2511"/>
                </a:cubicBezTo>
                <a:close/>
                <a:moveTo>
                  <a:pt x="2575" y="630"/>
                </a:moveTo>
                <a:cubicBezTo>
                  <a:pt x="2619" y="674"/>
                  <a:pt x="2664" y="764"/>
                  <a:pt x="2664" y="854"/>
                </a:cubicBezTo>
                <a:cubicBezTo>
                  <a:pt x="2664" y="2511"/>
                  <a:pt x="2664" y="2511"/>
                  <a:pt x="2664" y="2511"/>
                </a:cubicBezTo>
                <a:cubicBezTo>
                  <a:pt x="2664" y="2646"/>
                  <a:pt x="2575" y="2780"/>
                  <a:pt x="2442" y="2780"/>
                </a:cubicBezTo>
                <a:cubicBezTo>
                  <a:pt x="2353" y="2780"/>
                  <a:pt x="2353" y="2780"/>
                  <a:pt x="2353" y="2780"/>
                </a:cubicBezTo>
                <a:cubicBezTo>
                  <a:pt x="2397" y="2691"/>
                  <a:pt x="2442" y="2646"/>
                  <a:pt x="2442" y="2556"/>
                </a:cubicBezTo>
                <a:cubicBezTo>
                  <a:pt x="2442" y="943"/>
                  <a:pt x="2442" y="943"/>
                  <a:pt x="2442" y="943"/>
                </a:cubicBezTo>
                <a:cubicBezTo>
                  <a:pt x="2442" y="854"/>
                  <a:pt x="2452" y="769"/>
                  <a:pt x="2353" y="674"/>
                </a:cubicBezTo>
                <a:cubicBezTo>
                  <a:pt x="1645" y="0"/>
                  <a:pt x="1642" y="2"/>
                  <a:pt x="1642" y="2"/>
                </a:cubicBezTo>
                <a:cubicBezTo>
                  <a:pt x="1642" y="2"/>
                  <a:pt x="1642" y="2"/>
                  <a:pt x="1642" y="2"/>
                </a:cubicBezTo>
                <a:cubicBezTo>
                  <a:pt x="1731" y="2"/>
                  <a:pt x="1731" y="2"/>
                  <a:pt x="1731" y="2"/>
                </a:cubicBezTo>
                <a:cubicBezTo>
                  <a:pt x="1776" y="2"/>
                  <a:pt x="1776" y="2"/>
                  <a:pt x="1776" y="2"/>
                </a:cubicBezTo>
                <a:cubicBezTo>
                  <a:pt x="1820" y="2"/>
                  <a:pt x="1953" y="2"/>
                  <a:pt x="2086" y="137"/>
                </a:cubicBezTo>
                <a:cubicBezTo>
                  <a:pt x="2575" y="630"/>
                  <a:pt x="2575" y="630"/>
                  <a:pt x="2575" y="630"/>
                </a:cubicBezTo>
                <a:moveTo>
                  <a:pt x="3063" y="585"/>
                </a:moveTo>
                <a:cubicBezTo>
                  <a:pt x="3108" y="630"/>
                  <a:pt x="3152" y="719"/>
                  <a:pt x="3152" y="764"/>
                </a:cubicBezTo>
                <a:cubicBezTo>
                  <a:pt x="3152" y="2511"/>
                  <a:pt x="3152" y="2511"/>
                  <a:pt x="3152" y="2511"/>
                </a:cubicBezTo>
                <a:cubicBezTo>
                  <a:pt x="3152" y="2646"/>
                  <a:pt x="3019" y="2780"/>
                  <a:pt x="2886" y="2780"/>
                </a:cubicBezTo>
                <a:cubicBezTo>
                  <a:pt x="2841" y="2780"/>
                  <a:pt x="2841" y="2780"/>
                  <a:pt x="2841" y="2780"/>
                </a:cubicBezTo>
                <a:cubicBezTo>
                  <a:pt x="2886" y="2691"/>
                  <a:pt x="2886" y="2646"/>
                  <a:pt x="2886" y="2556"/>
                </a:cubicBezTo>
                <a:cubicBezTo>
                  <a:pt x="2886" y="809"/>
                  <a:pt x="2886" y="809"/>
                  <a:pt x="2886" y="809"/>
                </a:cubicBezTo>
                <a:cubicBezTo>
                  <a:pt x="2886" y="764"/>
                  <a:pt x="2886" y="674"/>
                  <a:pt x="2841" y="630"/>
                </a:cubicBezTo>
                <a:cubicBezTo>
                  <a:pt x="2220" y="2"/>
                  <a:pt x="2220" y="2"/>
                  <a:pt x="2220" y="2"/>
                </a:cubicBezTo>
                <a:cubicBezTo>
                  <a:pt x="2220" y="2"/>
                  <a:pt x="2220" y="2"/>
                  <a:pt x="2220" y="2"/>
                </a:cubicBezTo>
                <a:cubicBezTo>
                  <a:pt x="2264" y="2"/>
                  <a:pt x="2264" y="2"/>
                  <a:pt x="2264" y="2"/>
                </a:cubicBezTo>
                <a:cubicBezTo>
                  <a:pt x="2308" y="2"/>
                  <a:pt x="2308" y="2"/>
                  <a:pt x="2308" y="2"/>
                </a:cubicBezTo>
                <a:cubicBezTo>
                  <a:pt x="2397" y="2"/>
                  <a:pt x="2486" y="2"/>
                  <a:pt x="2619" y="137"/>
                </a:cubicBezTo>
                <a:cubicBezTo>
                  <a:pt x="3063" y="585"/>
                  <a:pt x="3063" y="585"/>
                  <a:pt x="3063" y="58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dirty="0">
              <a:solidFill>
                <a:srgbClr val="292929"/>
              </a:solidFill>
            </a:endParaRPr>
          </a:p>
        </p:txBody>
      </p:sp>
    </p:spTree>
    <p:extLst>
      <p:ext uri="{BB962C8B-B14F-4D97-AF65-F5344CB8AC3E}">
        <p14:creationId xmlns:p14="http://schemas.microsoft.com/office/powerpoint/2010/main" val="188569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Blob Details</a:t>
            </a:r>
            <a:endParaRPr lang="en-US" dirty="0"/>
          </a:p>
        </p:txBody>
      </p:sp>
      <p:sp>
        <p:nvSpPr>
          <p:cNvPr id="3" name="Content Placeholder 2"/>
          <p:cNvSpPr>
            <a:spLocks noGrp="1"/>
          </p:cNvSpPr>
          <p:nvPr>
            <p:ph type="body" sz="quarter" idx="10"/>
          </p:nvPr>
        </p:nvSpPr>
        <p:spPr>
          <a:xfrm>
            <a:off x="520701" y="2700679"/>
            <a:ext cx="4032106" cy="1661993"/>
          </a:xfrm>
        </p:spPr>
        <p:txBody>
          <a:bodyPr/>
          <a:lstStyle/>
          <a:p>
            <a:pPr algn="r"/>
            <a:r>
              <a:rPr lang="en-US" dirty="0">
                <a:solidFill>
                  <a:schemeClr val="accent2">
                    <a:alpha val="99000"/>
                  </a:schemeClr>
                </a:solidFill>
              </a:rPr>
              <a:t>Associate </a:t>
            </a:r>
            <a:r>
              <a:rPr lang="en-US" dirty="0" smtClean="0">
                <a:solidFill>
                  <a:schemeClr val="accent2">
                    <a:alpha val="99000"/>
                  </a:schemeClr>
                </a:solidFill>
              </a:rPr>
              <a:t/>
            </a:r>
            <a:br>
              <a:rPr lang="en-US" dirty="0" smtClean="0">
                <a:solidFill>
                  <a:schemeClr val="accent2">
                    <a:alpha val="99000"/>
                  </a:schemeClr>
                </a:solidFill>
              </a:rPr>
            </a:br>
            <a:r>
              <a:rPr lang="en-US" dirty="0" smtClean="0">
                <a:solidFill>
                  <a:schemeClr val="accent2">
                    <a:alpha val="99000"/>
                  </a:schemeClr>
                </a:solidFill>
              </a:rPr>
              <a:t>Metadata </a:t>
            </a:r>
            <a:br>
              <a:rPr lang="en-US" dirty="0" smtClean="0">
                <a:solidFill>
                  <a:schemeClr val="accent2">
                    <a:alpha val="99000"/>
                  </a:schemeClr>
                </a:solidFill>
              </a:rPr>
            </a:br>
            <a:r>
              <a:rPr lang="en-US" dirty="0" smtClean="0">
                <a:solidFill>
                  <a:schemeClr val="accent2">
                    <a:alpha val="99000"/>
                  </a:schemeClr>
                </a:solidFill>
              </a:rPr>
              <a:t>with </a:t>
            </a:r>
            <a:r>
              <a:rPr lang="en-US" dirty="0">
                <a:solidFill>
                  <a:schemeClr val="accent2">
                    <a:alpha val="99000"/>
                  </a:schemeClr>
                </a:solidFill>
              </a:rPr>
              <a:t>Blob</a:t>
            </a:r>
          </a:p>
        </p:txBody>
      </p:sp>
      <p:sp>
        <p:nvSpPr>
          <p:cNvPr id="6" name="Rectangle 5"/>
          <p:cNvSpPr/>
          <p:nvPr/>
        </p:nvSpPr>
        <p:spPr bwMode="auto">
          <a:xfrm>
            <a:off x="4957620" y="1446214"/>
            <a:ext cx="6715268" cy="44816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2468880" bIns="45718" numCol="1" rtlCol="0" anchor="ctr" anchorCtr="0" compatLnSpc="1">
            <a:prstTxWarp prst="textNoShape">
              <a:avLst/>
            </a:prstTxWarp>
          </a:bodyPr>
          <a:lstStyle/>
          <a:p>
            <a:pPr defTabSz="914099" fontAlgn="base">
              <a:spcBef>
                <a:spcPct val="0"/>
              </a:spcBef>
              <a:spcAft>
                <a:spcPct val="0"/>
              </a:spcAft>
            </a:pPr>
            <a:r>
              <a:rPr lang="en-US" sz="2400" dirty="0">
                <a:gradFill>
                  <a:gsLst>
                    <a:gs pos="0">
                      <a:srgbClr val="FFFFFF"/>
                    </a:gs>
                    <a:gs pos="100000">
                      <a:srgbClr val="FFFFFF"/>
                    </a:gs>
                  </a:gsLst>
                  <a:lin ang="5400000" scaled="0"/>
                </a:gradFill>
              </a:rPr>
              <a:t>Standard HTTP metadata/headers </a:t>
            </a:r>
            <a:br>
              <a:rPr lang="en-US" sz="2400" dirty="0">
                <a:gradFill>
                  <a:gsLst>
                    <a:gs pos="0">
                      <a:srgbClr val="FFFFFF"/>
                    </a:gs>
                    <a:gs pos="100000">
                      <a:srgbClr val="FFFFFF"/>
                    </a:gs>
                  </a:gsLst>
                  <a:lin ang="5400000" scaled="0"/>
                </a:gradFill>
              </a:rPr>
            </a:br>
            <a:r>
              <a:rPr lang="en-US" sz="2400" dirty="0">
                <a:gradFill>
                  <a:gsLst>
                    <a:gs pos="0">
                      <a:srgbClr val="FFFFFF"/>
                    </a:gs>
                    <a:gs pos="100000">
                      <a:srgbClr val="FFFFFF"/>
                    </a:gs>
                  </a:gsLst>
                  <a:lin ang="5400000" scaled="0"/>
                </a:gradFill>
              </a:rPr>
              <a:t>(Cache-Control, Content-Encoding, Content-Type, </a:t>
            </a:r>
            <a:r>
              <a:rPr lang="en-US" sz="2400" dirty="0" err="1">
                <a:gradFill>
                  <a:gsLst>
                    <a:gs pos="0">
                      <a:srgbClr val="FFFFFF"/>
                    </a:gs>
                    <a:gs pos="100000">
                      <a:srgbClr val="FFFFFF"/>
                    </a:gs>
                  </a:gsLst>
                  <a:lin ang="5400000" scaled="0"/>
                </a:gradFill>
              </a:rPr>
              <a:t>etc</a:t>
            </a:r>
            <a:r>
              <a:rPr lang="en-US" sz="2400" dirty="0">
                <a:gradFill>
                  <a:gsLst>
                    <a:gs pos="0">
                      <a:srgbClr val="FFFFFF"/>
                    </a:gs>
                    <a:gs pos="100000">
                      <a:srgbClr val="FFFFFF"/>
                    </a:gs>
                  </a:gsLst>
                  <a:lin ang="5400000" scaled="0"/>
                </a:gradFill>
              </a:rPr>
              <a:t>)</a:t>
            </a:r>
          </a:p>
          <a:p>
            <a:pPr defTabSz="914099" fontAlgn="base">
              <a:spcBef>
                <a:spcPct val="0"/>
              </a:spcBef>
              <a:spcAft>
                <a:spcPct val="0"/>
              </a:spcAft>
            </a:pPr>
            <a:endParaRPr lang="en-US" sz="2400" dirty="0">
              <a:gradFill>
                <a:gsLst>
                  <a:gs pos="0">
                    <a:srgbClr val="FFFFFF"/>
                  </a:gs>
                  <a:gs pos="100000">
                    <a:srgbClr val="FFFFFF"/>
                  </a:gs>
                </a:gsLst>
                <a:lin ang="5400000" scaled="0"/>
              </a:gradFill>
            </a:endParaRPr>
          </a:p>
          <a:p>
            <a:pPr defTabSz="914099" fontAlgn="base">
              <a:spcBef>
                <a:spcPct val="0"/>
              </a:spcBef>
              <a:spcAft>
                <a:spcPct val="0"/>
              </a:spcAft>
            </a:pPr>
            <a:r>
              <a:rPr lang="en-US" sz="2400" dirty="0">
                <a:gradFill>
                  <a:gsLst>
                    <a:gs pos="0">
                      <a:srgbClr val="FFFFFF"/>
                    </a:gs>
                    <a:gs pos="100000">
                      <a:srgbClr val="FFFFFF"/>
                    </a:gs>
                  </a:gsLst>
                  <a:lin ang="5400000" scaled="0"/>
                </a:gradFill>
              </a:rPr>
              <a:t>Metadata is &lt;name, value&gt; pairs, up to 8KB per blob</a:t>
            </a:r>
          </a:p>
          <a:p>
            <a:pPr defTabSz="914099" fontAlgn="base">
              <a:spcBef>
                <a:spcPct val="0"/>
              </a:spcBef>
              <a:spcAft>
                <a:spcPct val="0"/>
              </a:spcAft>
            </a:pPr>
            <a:endParaRPr lang="en-US" sz="2400" dirty="0">
              <a:gradFill>
                <a:gsLst>
                  <a:gs pos="0">
                    <a:srgbClr val="FFFFFF"/>
                  </a:gs>
                  <a:gs pos="100000">
                    <a:srgbClr val="FFFFFF"/>
                  </a:gs>
                </a:gsLst>
                <a:lin ang="5400000" scaled="0"/>
              </a:gradFill>
            </a:endParaRPr>
          </a:p>
          <a:p>
            <a:pPr defTabSz="914099" fontAlgn="base">
              <a:spcBef>
                <a:spcPct val="0"/>
              </a:spcBef>
              <a:spcAft>
                <a:spcPct val="0"/>
              </a:spcAft>
            </a:pPr>
            <a:r>
              <a:rPr lang="en-US" sz="2400" dirty="0">
                <a:gradFill>
                  <a:gsLst>
                    <a:gs pos="0">
                      <a:srgbClr val="FFFFFF"/>
                    </a:gs>
                    <a:gs pos="100000">
                      <a:srgbClr val="FFFFFF"/>
                    </a:gs>
                  </a:gsLst>
                  <a:lin ang="5400000" scaled="0"/>
                </a:gradFill>
              </a:rPr>
              <a:t>Either as part of </a:t>
            </a:r>
            <a:r>
              <a:rPr lang="en-US" sz="2400" dirty="0" err="1">
                <a:gradFill>
                  <a:gsLst>
                    <a:gs pos="0">
                      <a:srgbClr val="FFFFFF"/>
                    </a:gs>
                    <a:gs pos="100000">
                      <a:srgbClr val="FFFFFF"/>
                    </a:gs>
                  </a:gsLst>
                  <a:lin ang="5400000" scaled="0"/>
                </a:gradFill>
              </a:rPr>
              <a:t>PutBlob</a:t>
            </a:r>
            <a:r>
              <a:rPr lang="en-US" sz="2400" dirty="0">
                <a:gradFill>
                  <a:gsLst>
                    <a:gs pos="0">
                      <a:srgbClr val="FFFFFF"/>
                    </a:gs>
                    <a:gs pos="100000">
                      <a:srgbClr val="FFFFFF"/>
                    </a:gs>
                  </a:gsLst>
                  <a:lin ang="5400000" scaled="0"/>
                </a:gradFill>
              </a:rPr>
              <a:t> or independently</a:t>
            </a:r>
          </a:p>
        </p:txBody>
      </p:sp>
      <p:sp>
        <p:nvSpPr>
          <p:cNvPr id="7" name="Freeform 6"/>
          <p:cNvSpPr>
            <a:spLocks noEditPoints="1"/>
          </p:cNvSpPr>
          <p:nvPr/>
        </p:nvSpPr>
        <p:spPr bwMode="auto">
          <a:xfrm>
            <a:off x="9738919" y="1686442"/>
            <a:ext cx="1728910" cy="1524349"/>
          </a:xfrm>
          <a:custGeom>
            <a:avLst/>
            <a:gdLst>
              <a:gd name="T0" fmla="*/ 2220 w 3152"/>
              <a:gd name="T1" fmla="*/ 905 h 2780"/>
              <a:gd name="T2" fmla="*/ 2131 w 3152"/>
              <a:gd name="T3" fmla="*/ 764 h 2780"/>
              <a:gd name="T4" fmla="*/ 1420 w 3152"/>
              <a:gd name="T5" fmla="*/ 92 h 2780"/>
              <a:gd name="T6" fmla="*/ 1243 w 3152"/>
              <a:gd name="T7" fmla="*/ 2 h 2780"/>
              <a:gd name="T8" fmla="*/ 1243 w 3152"/>
              <a:gd name="T9" fmla="*/ 2 h 2780"/>
              <a:gd name="T10" fmla="*/ 1243 w 3152"/>
              <a:gd name="T11" fmla="*/ 2 h 2780"/>
              <a:gd name="T12" fmla="*/ 266 w 3152"/>
              <a:gd name="T13" fmla="*/ 2 h 2780"/>
              <a:gd name="T14" fmla="*/ 0 w 3152"/>
              <a:gd name="T15" fmla="*/ 226 h 2780"/>
              <a:gd name="T16" fmla="*/ 0 w 3152"/>
              <a:gd name="T17" fmla="*/ 2511 h 2780"/>
              <a:gd name="T18" fmla="*/ 266 w 3152"/>
              <a:gd name="T19" fmla="*/ 2780 h 2780"/>
              <a:gd name="T20" fmla="*/ 1953 w 3152"/>
              <a:gd name="T21" fmla="*/ 2780 h 2780"/>
              <a:gd name="T22" fmla="*/ 2220 w 3152"/>
              <a:gd name="T23" fmla="*/ 2511 h 2780"/>
              <a:gd name="T24" fmla="*/ 2220 w 3152"/>
              <a:gd name="T25" fmla="*/ 943 h 2780"/>
              <a:gd name="T26" fmla="*/ 2220 w 3152"/>
              <a:gd name="T27" fmla="*/ 905 h 2780"/>
              <a:gd name="T28" fmla="*/ 1243 w 3152"/>
              <a:gd name="T29" fmla="*/ 226 h 2780"/>
              <a:gd name="T30" fmla="*/ 1953 w 3152"/>
              <a:gd name="T31" fmla="*/ 943 h 2780"/>
              <a:gd name="T32" fmla="*/ 1243 w 3152"/>
              <a:gd name="T33" fmla="*/ 943 h 2780"/>
              <a:gd name="T34" fmla="*/ 1243 w 3152"/>
              <a:gd name="T35" fmla="*/ 226 h 2780"/>
              <a:gd name="T36" fmla="*/ 1243 w 3152"/>
              <a:gd name="T37" fmla="*/ 226 h 2780"/>
              <a:gd name="T38" fmla="*/ 1953 w 3152"/>
              <a:gd name="T39" fmla="*/ 2511 h 2780"/>
              <a:gd name="T40" fmla="*/ 266 w 3152"/>
              <a:gd name="T41" fmla="*/ 2511 h 2780"/>
              <a:gd name="T42" fmla="*/ 266 w 3152"/>
              <a:gd name="T43" fmla="*/ 226 h 2780"/>
              <a:gd name="T44" fmla="*/ 1021 w 3152"/>
              <a:gd name="T45" fmla="*/ 226 h 2780"/>
              <a:gd name="T46" fmla="*/ 1021 w 3152"/>
              <a:gd name="T47" fmla="*/ 943 h 2780"/>
              <a:gd name="T48" fmla="*/ 1243 w 3152"/>
              <a:gd name="T49" fmla="*/ 1212 h 2780"/>
              <a:gd name="T50" fmla="*/ 1953 w 3152"/>
              <a:gd name="T51" fmla="*/ 1212 h 2780"/>
              <a:gd name="T52" fmla="*/ 1953 w 3152"/>
              <a:gd name="T53" fmla="*/ 2511 h 2780"/>
              <a:gd name="T54" fmla="*/ 1953 w 3152"/>
              <a:gd name="T55" fmla="*/ 2511 h 2780"/>
              <a:gd name="T56" fmla="*/ 2575 w 3152"/>
              <a:gd name="T57" fmla="*/ 630 h 2780"/>
              <a:gd name="T58" fmla="*/ 2664 w 3152"/>
              <a:gd name="T59" fmla="*/ 854 h 2780"/>
              <a:gd name="T60" fmla="*/ 2664 w 3152"/>
              <a:gd name="T61" fmla="*/ 2511 h 2780"/>
              <a:gd name="T62" fmla="*/ 2442 w 3152"/>
              <a:gd name="T63" fmla="*/ 2780 h 2780"/>
              <a:gd name="T64" fmla="*/ 2353 w 3152"/>
              <a:gd name="T65" fmla="*/ 2780 h 2780"/>
              <a:gd name="T66" fmla="*/ 2442 w 3152"/>
              <a:gd name="T67" fmla="*/ 2556 h 2780"/>
              <a:gd name="T68" fmla="*/ 2442 w 3152"/>
              <a:gd name="T69" fmla="*/ 943 h 2780"/>
              <a:gd name="T70" fmla="*/ 2353 w 3152"/>
              <a:gd name="T71" fmla="*/ 674 h 2780"/>
              <a:gd name="T72" fmla="*/ 1642 w 3152"/>
              <a:gd name="T73" fmla="*/ 2 h 2780"/>
              <a:gd name="T74" fmla="*/ 1642 w 3152"/>
              <a:gd name="T75" fmla="*/ 2 h 2780"/>
              <a:gd name="T76" fmla="*/ 1731 w 3152"/>
              <a:gd name="T77" fmla="*/ 2 h 2780"/>
              <a:gd name="T78" fmla="*/ 1776 w 3152"/>
              <a:gd name="T79" fmla="*/ 2 h 2780"/>
              <a:gd name="T80" fmla="*/ 2086 w 3152"/>
              <a:gd name="T81" fmla="*/ 137 h 2780"/>
              <a:gd name="T82" fmla="*/ 2575 w 3152"/>
              <a:gd name="T83" fmla="*/ 630 h 2780"/>
              <a:gd name="T84" fmla="*/ 3063 w 3152"/>
              <a:gd name="T85" fmla="*/ 585 h 2780"/>
              <a:gd name="T86" fmla="*/ 3152 w 3152"/>
              <a:gd name="T87" fmla="*/ 764 h 2780"/>
              <a:gd name="T88" fmla="*/ 3152 w 3152"/>
              <a:gd name="T89" fmla="*/ 2511 h 2780"/>
              <a:gd name="T90" fmla="*/ 2886 w 3152"/>
              <a:gd name="T91" fmla="*/ 2780 h 2780"/>
              <a:gd name="T92" fmla="*/ 2841 w 3152"/>
              <a:gd name="T93" fmla="*/ 2780 h 2780"/>
              <a:gd name="T94" fmla="*/ 2886 w 3152"/>
              <a:gd name="T95" fmla="*/ 2556 h 2780"/>
              <a:gd name="T96" fmla="*/ 2886 w 3152"/>
              <a:gd name="T97" fmla="*/ 809 h 2780"/>
              <a:gd name="T98" fmla="*/ 2841 w 3152"/>
              <a:gd name="T99" fmla="*/ 630 h 2780"/>
              <a:gd name="T100" fmla="*/ 2220 w 3152"/>
              <a:gd name="T101" fmla="*/ 2 h 2780"/>
              <a:gd name="T102" fmla="*/ 2220 w 3152"/>
              <a:gd name="T103" fmla="*/ 2 h 2780"/>
              <a:gd name="T104" fmla="*/ 2264 w 3152"/>
              <a:gd name="T105" fmla="*/ 2 h 2780"/>
              <a:gd name="T106" fmla="*/ 2308 w 3152"/>
              <a:gd name="T107" fmla="*/ 2 h 2780"/>
              <a:gd name="T108" fmla="*/ 2619 w 3152"/>
              <a:gd name="T109" fmla="*/ 137 h 2780"/>
              <a:gd name="T110" fmla="*/ 3063 w 3152"/>
              <a:gd name="T111" fmla="*/ 585 h 2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2" h="2780">
                <a:moveTo>
                  <a:pt x="2220" y="905"/>
                </a:moveTo>
                <a:cubicBezTo>
                  <a:pt x="2220" y="860"/>
                  <a:pt x="2204" y="833"/>
                  <a:pt x="2131" y="764"/>
                </a:cubicBezTo>
                <a:cubicBezTo>
                  <a:pt x="1419" y="93"/>
                  <a:pt x="1420" y="92"/>
                  <a:pt x="1420" y="92"/>
                </a:cubicBezTo>
                <a:cubicBezTo>
                  <a:pt x="1358" y="23"/>
                  <a:pt x="1304" y="2"/>
                  <a:pt x="1243" y="2"/>
                </a:cubicBezTo>
                <a:cubicBezTo>
                  <a:pt x="1243" y="2"/>
                  <a:pt x="1243" y="2"/>
                  <a:pt x="1243" y="2"/>
                </a:cubicBezTo>
                <a:cubicBezTo>
                  <a:pt x="1243" y="2"/>
                  <a:pt x="1243" y="2"/>
                  <a:pt x="1243" y="2"/>
                </a:cubicBezTo>
                <a:cubicBezTo>
                  <a:pt x="266" y="2"/>
                  <a:pt x="266" y="2"/>
                  <a:pt x="266" y="2"/>
                </a:cubicBezTo>
                <a:cubicBezTo>
                  <a:pt x="133" y="2"/>
                  <a:pt x="0" y="92"/>
                  <a:pt x="0" y="226"/>
                </a:cubicBezTo>
                <a:cubicBezTo>
                  <a:pt x="0" y="2511"/>
                  <a:pt x="0" y="2511"/>
                  <a:pt x="0" y="2511"/>
                </a:cubicBezTo>
                <a:cubicBezTo>
                  <a:pt x="0" y="2646"/>
                  <a:pt x="133" y="2780"/>
                  <a:pt x="266" y="2780"/>
                </a:cubicBezTo>
                <a:cubicBezTo>
                  <a:pt x="1953" y="2780"/>
                  <a:pt x="1953" y="2780"/>
                  <a:pt x="1953" y="2780"/>
                </a:cubicBezTo>
                <a:cubicBezTo>
                  <a:pt x="2086" y="2780"/>
                  <a:pt x="2220" y="2646"/>
                  <a:pt x="2220" y="2511"/>
                </a:cubicBezTo>
                <a:cubicBezTo>
                  <a:pt x="2220" y="943"/>
                  <a:pt x="2220" y="943"/>
                  <a:pt x="2220" y="943"/>
                </a:cubicBezTo>
                <a:lnTo>
                  <a:pt x="2220" y="905"/>
                </a:lnTo>
                <a:close/>
                <a:moveTo>
                  <a:pt x="1243" y="226"/>
                </a:moveTo>
                <a:cubicBezTo>
                  <a:pt x="1953" y="943"/>
                  <a:pt x="1953" y="943"/>
                  <a:pt x="1953" y="943"/>
                </a:cubicBezTo>
                <a:cubicBezTo>
                  <a:pt x="1243" y="943"/>
                  <a:pt x="1243" y="943"/>
                  <a:pt x="1243" y="943"/>
                </a:cubicBezTo>
                <a:cubicBezTo>
                  <a:pt x="1243" y="226"/>
                  <a:pt x="1243" y="226"/>
                  <a:pt x="1243" y="226"/>
                </a:cubicBezTo>
                <a:cubicBezTo>
                  <a:pt x="1243" y="226"/>
                  <a:pt x="1243" y="226"/>
                  <a:pt x="1243" y="226"/>
                </a:cubicBezTo>
                <a:close/>
                <a:moveTo>
                  <a:pt x="1953" y="2511"/>
                </a:moveTo>
                <a:cubicBezTo>
                  <a:pt x="266" y="2511"/>
                  <a:pt x="266" y="2511"/>
                  <a:pt x="266" y="2511"/>
                </a:cubicBezTo>
                <a:cubicBezTo>
                  <a:pt x="266" y="226"/>
                  <a:pt x="266" y="226"/>
                  <a:pt x="266" y="226"/>
                </a:cubicBezTo>
                <a:cubicBezTo>
                  <a:pt x="1021" y="226"/>
                  <a:pt x="1021" y="226"/>
                  <a:pt x="1021" y="226"/>
                </a:cubicBezTo>
                <a:cubicBezTo>
                  <a:pt x="1021" y="943"/>
                  <a:pt x="1021" y="943"/>
                  <a:pt x="1021" y="943"/>
                </a:cubicBezTo>
                <a:cubicBezTo>
                  <a:pt x="1021" y="1078"/>
                  <a:pt x="1110" y="1212"/>
                  <a:pt x="1243" y="1212"/>
                </a:cubicBezTo>
                <a:cubicBezTo>
                  <a:pt x="1953" y="1212"/>
                  <a:pt x="1953" y="1212"/>
                  <a:pt x="1953" y="1212"/>
                </a:cubicBezTo>
                <a:cubicBezTo>
                  <a:pt x="1953" y="2511"/>
                  <a:pt x="1953" y="2511"/>
                  <a:pt x="1953" y="2511"/>
                </a:cubicBezTo>
                <a:cubicBezTo>
                  <a:pt x="1953" y="2511"/>
                  <a:pt x="1953" y="2511"/>
                  <a:pt x="1953" y="2511"/>
                </a:cubicBezTo>
                <a:close/>
                <a:moveTo>
                  <a:pt x="2575" y="630"/>
                </a:moveTo>
                <a:cubicBezTo>
                  <a:pt x="2619" y="674"/>
                  <a:pt x="2664" y="764"/>
                  <a:pt x="2664" y="854"/>
                </a:cubicBezTo>
                <a:cubicBezTo>
                  <a:pt x="2664" y="2511"/>
                  <a:pt x="2664" y="2511"/>
                  <a:pt x="2664" y="2511"/>
                </a:cubicBezTo>
                <a:cubicBezTo>
                  <a:pt x="2664" y="2646"/>
                  <a:pt x="2575" y="2780"/>
                  <a:pt x="2442" y="2780"/>
                </a:cubicBezTo>
                <a:cubicBezTo>
                  <a:pt x="2353" y="2780"/>
                  <a:pt x="2353" y="2780"/>
                  <a:pt x="2353" y="2780"/>
                </a:cubicBezTo>
                <a:cubicBezTo>
                  <a:pt x="2397" y="2691"/>
                  <a:pt x="2442" y="2646"/>
                  <a:pt x="2442" y="2556"/>
                </a:cubicBezTo>
                <a:cubicBezTo>
                  <a:pt x="2442" y="943"/>
                  <a:pt x="2442" y="943"/>
                  <a:pt x="2442" y="943"/>
                </a:cubicBezTo>
                <a:cubicBezTo>
                  <a:pt x="2442" y="854"/>
                  <a:pt x="2452" y="769"/>
                  <a:pt x="2353" y="674"/>
                </a:cubicBezTo>
                <a:cubicBezTo>
                  <a:pt x="1645" y="0"/>
                  <a:pt x="1642" y="2"/>
                  <a:pt x="1642" y="2"/>
                </a:cubicBezTo>
                <a:cubicBezTo>
                  <a:pt x="1642" y="2"/>
                  <a:pt x="1642" y="2"/>
                  <a:pt x="1642" y="2"/>
                </a:cubicBezTo>
                <a:cubicBezTo>
                  <a:pt x="1731" y="2"/>
                  <a:pt x="1731" y="2"/>
                  <a:pt x="1731" y="2"/>
                </a:cubicBezTo>
                <a:cubicBezTo>
                  <a:pt x="1776" y="2"/>
                  <a:pt x="1776" y="2"/>
                  <a:pt x="1776" y="2"/>
                </a:cubicBezTo>
                <a:cubicBezTo>
                  <a:pt x="1820" y="2"/>
                  <a:pt x="1953" y="2"/>
                  <a:pt x="2086" y="137"/>
                </a:cubicBezTo>
                <a:cubicBezTo>
                  <a:pt x="2575" y="630"/>
                  <a:pt x="2575" y="630"/>
                  <a:pt x="2575" y="630"/>
                </a:cubicBezTo>
                <a:moveTo>
                  <a:pt x="3063" y="585"/>
                </a:moveTo>
                <a:cubicBezTo>
                  <a:pt x="3108" y="630"/>
                  <a:pt x="3152" y="719"/>
                  <a:pt x="3152" y="764"/>
                </a:cubicBezTo>
                <a:cubicBezTo>
                  <a:pt x="3152" y="2511"/>
                  <a:pt x="3152" y="2511"/>
                  <a:pt x="3152" y="2511"/>
                </a:cubicBezTo>
                <a:cubicBezTo>
                  <a:pt x="3152" y="2646"/>
                  <a:pt x="3019" y="2780"/>
                  <a:pt x="2886" y="2780"/>
                </a:cubicBezTo>
                <a:cubicBezTo>
                  <a:pt x="2841" y="2780"/>
                  <a:pt x="2841" y="2780"/>
                  <a:pt x="2841" y="2780"/>
                </a:cubicBezTo>
                <a:cubicBezTo>
                  <a:pt x="2886" y="2691"/>
                  <a:pt x="2886" y="2646"/>
                  <a:pt x="2886" y="2556"/>
                </a:cubicBezTo>
                <a:cubicBezTo>
                  <a:pt x="2886" y="809"/>
                  <a:pt x="2886" y="809"/>
                  <a:pt x="2886" y="809"/>
                </a:cubicBezTo>
                <a:cubicBezTo>
                  <a:pt x="2886" y="764"/>
                  <a:pt x="2886" y="674"/>
                  <a:pt x="2841" y="630"/>
                </a:cubicBezTo>
                <a:cubicBezTo>
                  <a:pt x="2220" y="2"/>
                  <a:pt x="2220" y="2"/>
                  <a:pt x="2220" y="2"/>
                </a:cubicBezTo>
                <a:cubicBezTo>
                  <a:pt x="2220" y="2"/>
                  <a:pt x="2220" y="2"/>
                  <a:pt x="2220" y="2"/>
                </a:cubicBezTo>
                <a:cubicBezTo>
                  <a:pt x="2264" y="2"/>
                  <a:pt x="2264" y="2"/>
                  <a:pt x="2264" y="2"/>
                </a:cubicBezTo>
                <a:cubicBezTo>
                  <a:pt x="2308" y="2"/>
                  <a:pt x="2308" y="2"/>
                  <a:pt x="2308" y="2"/>
                </a:cubicBezTo>
                <a:cubicBezTo>
                  <a:pt x="2397" y="2"/>
                  <a:pt x="2486" y="2"/>
                  <a:pt x="2619" y="137"/>
                </a:cubicBezTo>
                <a:cubicBezTo>
                  <a:pt x="3063" y="585"/>
                  <a:pt x="3063" y="585"/>
                  <a:pt x="3063" y="58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dirty="0">
              <a:solidFill>
                <a:srgbClr val="292929"/>
              </a:solidFill>
            </a:endParaRPr>
          </a:p>
        </p:txBody>
      </p:sp>
    </p:spTree>
    <p:extLst>
      <p:ext uri="{BB962C8B-B14F-4D97-AF65-F5344CB8AC3E}">
        <p14:creationId xmlns:p14="http://schemas.microsoft.com/office/powerpoint/2010/main" val="3250457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Blob Containers</a:t>
            </a:r>
            <a:endParaRPr lang="en-US" dirty="0"/>
          </a:p>
        </p:txBody>
      </p:sp>
      <p:sp>
        <p:nvSpPr>
          <p:cNvPr id="3" name="Content Placeholder 2"/>
          <p:cNvSpPr>
            <a:spLocks noGrp="1"/>
          </p:cNvSpPr>
          <p:nvPr>
            <p:ph type="body" sz="quarter" idx="10"/>
          </p:nvPr>
        </p:nvSpPr>
        <p:spPr>
          <a:xfrm>
            <a:off x="5050243" y="1447799"/>
            <a:ext cx="6619470" cy="4727448"/>
          </a:xfrm>
        </p:spPr>
        <p:txBody>
          <a:bodyPr/>
          <a:lstStyle/>
          <a:p>
            <a:r>
              <a:rPr lang="en-US" sz="3200" dirty="0">
                <a:solidFill>
                  <a:schemeClr val="accent2">
                    <a:alpha val="99000"/>
                  </a:schemeClr>
                </a:solidFill>
              </a:rPr>
              <a:t>Multiple Containers per Account</a:t>
            </a:r>
          </a:p>
          <a:p>
            <a:pPr lvl="1"/>
            <a:r>
              <a:rPr lang="en-US" dirty="0" smtClean="0"/>
              <a:t>Special $root container</a:t>
            </a:r>
          </a:p>
          <a:p>
            <a:pPr lvl="1"/>
            <a:endParaRPr lang="en-US" dirty="0" smtClean="0"/>
          </a:p>
          <a:p>
            <a:r>
              <a:rPr lang="en-US" sz="3200" dirty="0">
                <a:solidFill>
                  <a:schemeClr val="accent2">
                    <a:alpha val="99000"/>
                  </a:schemeClr>
                </a:solidFill>
              </a:rPr>
              <a:t>Blob Container</a:t>
            </a:r>
          </a:p>
          <a:p>
            <a:pPr lvl="1"/>
            <a:r>
              <a:rPr lang="en-US" dirty="0" smtClean="0"/>
              <a:t>A container holds a set of blobs</a:t>
            </a:r>
          </a:p>
          <a:p>
            <a:pPr lvl="1"/>
            <a:r>
              <a:rPr lang="en-US" dirty="0" smtClean="0"/>
              <a:t>Set access policies at the container level </a:t>
            </a:r>
          </a:p>
          <a:p>
            <a:pPr lvl="1"/>
            <a:r>
              <a:rPr lang="en-US" dirty="0" smtClean="0"/>
              <a:t>Associate Metadata with Container</a:t>
            </a:r>
          </a:p>
          <a:p>
            <a:pPr lvl="1"/>
            <a:r>
              <a:rPr lang="en-US" dirty="0" smtClean="0"/>
              <a:t>List the blobs in a container</a:t>
            </a:r>
          </a:p>
          <a:p>
            <a:pPr lvl="1"/>
            <a:r>
              <a:rPr lang="en-US" sz="1600" spc="-51" dirty="0"/>
              <a:t>Including Blob Metadata and MD5 </a:t>
            </a:r>
          </a:p>
          <a:p>
            <a:pPr lvl="1"/>
            <a:r>
              <a:rPr lang="en-US" sz="1600" spc="-51" dirty="0"/>
              <a:t>NO search/query. i.e. no WHERE </a:t>
            </a:r>
            <a:r>
              <a:rPr lang="en-US" sz="1600" spc="-51" dirty="0" err="1"/>
              <a:t>MetadataValue</a:t>
            </a:r>
            <a:r>
              <a:rPr lang="en-US" sz="1600" spc="-51" dirty="0"/>
              <a:t> = ?</a:t>
            </a:r>
          </a:p>
          <a:p>
            <a:endParaRPr lang="en-US" sz="2000" dirty="0">
              <a:solidFill>
                <a:schemeClr val="accent2">
                  <a:alpha val="99000"/>
                </a:schemeClr>
              </a:solidFill>
              <a:latin typeface="+mj-lt"/>
            </a:endParaRPr>
          </a:p>
          <a:p>
            <a:r>
              <a:rPr lang="en-US" sz="3200" dirty="0">
                <a:solidFill>
                  <a:schemeClr val="accent2">
                    <a:alpha val="99000"/>
                  </a:schemeClr>
                </a:solidFill>
              </a:rPr>
              <a:t>Blobs Throughput</a:t>
            </a:r>
          </a:p>
          <a:p>
            <a:pPr lvl="1"/>
            <a:r>
              <a:rPr lang="en-US" dirty="0" smtClean="0"/>
              <a:t>Effectively in Partition of 1</a:t>
            </a:r>
          </a:p>
          <a:p>
            <a:pPr lvl="1"/>
            <a:r>
              <a:rPr lang="en-US" dirty="0" smtClean="0"/>
              <a:t>Target of 60MB/s per Blob</a:t>
            </a:r>
            <a:endParaRPr lang="en-US" dirty="0"/>
          </a:p>
        </p:txBody>
      </p:sp>
      <p:grpSp>
        <p:nvGrpSpPr>
          <p:cNvPr id="6" name="Group 5"/>
          <p:cNvGrpSpPr/>
          <p:nvPr/>
        </p:nvGrpSpPr>
        <p:grpSpPr>
          <a:xfrm>
            <a:off x="1482685" y="2360613"/>
            <a:ext cx="2914364" cy="2637784"/>
            <a:chOff x="8858251" y="3476625"/>
            <a:chExt cx="903288" cy="817563"/>
          </a:xfrm>
          <a:solidFill>
            <a:schemeClr val="tx1"/>
          </a:solidFill>
        </p:grpSpPr>
        <p:sp>
          <p:nvSpPr>
            <p:cNvPr id="7" name="Freeform 7"/>
            <p:cNvSpPr>
              <a:spLocks noEditPoints="1"/>
            </p:cNvSpPr>
            <p:nvPr/>
          </p:nvSpPr>
          <p:spPr bwMode="auto">
            <a:xfrm>
              <a:off x="8858251" y="3811588"/>
              <a:ext cx="903288" cy="482600"/>
            </a:xfrm>
            <a:custGeom>
              <a:avLst/>
              <a:gdLst>
                <a:gd name="T0" fmla="*/ 90 w 534"/>
                <a:gd name="T1" fmla="*/ 0 h 285"/>
                <a:gd name="T2" fmla="*/ 2 w 534"/>
                <a:gd name="T3" fmla="*/ 124 h 285"/>
                <a:gd name="T4" fmla="*/ 2 w 534"/>
                <a:gd name="T5" fmla="*/ 136 h 285"/>
                <a:gd name="T6" fmla="*/ 14 w 534"/>
                <a:gd name="T7" fmla="*/ 140 h 285"/>
                <a:gd name="T8" fmla="*/ 23 w 534"/>
                <a:gd name="T9" fmla="*/ 140 h 285"/>
                <a:gd name="T10" fmla="*/ 90 w 534"/>
                <a:gd name="T11" fmla="*/ 40 h 285"/>
                <a:gd name="T12" fmla="*/ 90 w 534"/>
                <a:gd name="T13" fmla="*/ 271 h 285"/>
                <a:gd name="T14" fmla="*/ 104 w 534"/>
                <a:gd name="T15" fmla="*/ 285 h 285"/>
                <a:gd name="T16" fmla="*/ 429 w 534"/>
                <a:gd name="T17" fmla="*/ 285 h 285"/>
                <a:gd name="T18" fmla="*/ 443 w 534"/>
                <a:gd name="T19" fmla="*/ 271 h 285"/>
                <a:gd name="T20" fmla="*/ 443 w 534"/>
                <a:gd name="T21" fmla="*/ 40 h 285"/>
                <a:gd name="T22" fmla="*/ 513 w 534"/>
                <a:gd name="T23" fmla="*/ 140 h 285"/>
                <a:gd name="T24" fmla="*/ 522 w 534"/>
                <a:gd name="T25" fmla="*/ 140 h 285"/>
                <a:gd name="T26" fmla="*/ 532 w 534"/>
                <a:gd name="T27" fmla="*/ 136 h 285"/>
                <a:gd name="T28" fmla="*/ 532 w 534"/>
                <a:gd name="T29" fmla="*/ 124 h 285"/>
                <a:gd name="T30" fmla="*/ 532 w 534"/>
                <a:gd name="T31" fmla="*/ 124 h 285"/>
                <a:gd name="T32" fmla="*/ 443 w 534"/>
                <a:gd name="T33" fmla="*/ 0 h 285"/>
                <a:gd name="T34" fmla="*/ 90 w 534"/>
                <a:gd name="T35" fmla="*/ 0 h 285"/>
                <a:gd name="T36" fmla="*/ 320 w 534"/>
                <a:gd name="T37" fmla="*/ 112 h 285"/>
                <a:gd name="T38" fmla="*/ 213 w 534"/>
                <a:gd name="T39" fmla="*/ 112 h 285"/>
                <a:gd name="T40" fmla="*/ 199 w 534"/>
                <a:gd name="T41" fmla="*/ 98 h 285"/>
                <a:gd name="T42" fmla="*/ 213 w 534"/>
                <a:gd name="T43" fmla="*/ 84 h 285"/>
                <a:gd name="T44" fmla="*/ 320 w 534"/>
                <a:gd name="T45" fmla="*/ 84 h 285"/>
                <a:gd name="T46" fmla="*/ 334 w 534"/>
                <a:gd name="T47" fmla="*/ 98 h 285"/>
                <a:gd name="T48" fmla="*/ 320 w 534"/>
                <a:gd name="T49" fmla="*/ 11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4" h="285">
                  <a:moveTo>
                    <a:pt x="90" y="0"/>
                  </a:moveTo>
                  <a:cubicBezTo>
                    <a:pt x="2" y="124"/>
                    <a:pt x="2" y="124"/>
                    <a:pt x="2" y="124"/>
                  </a:cubicBezTo>
                  <a:cubicBezTo>
                    <a:pt x="0" y="129"/>
                    <a:pt x="0" y="133"/>
                    <a:pt x="2" y="136"/>
                  </a:cubicBezTo>
                  <a:cubicBezTo>
                    <a:pt x="14" y="140"/>
                    <a:pt x="14" y="140"/>
                    <a:pt x="14" y="140"/>
                  </a:cubicBezTo>
                  <a:cubicBezTo>
                    <a:pt x="16" y="143"/>
                    <a:pt x="21" y="143"/>
                    <a:pt x="23" y="140"/>
                  </a:cubicBezTo>
                  <a:cubicBezTo>
                    <a:pt x="90" y="40"/>
                    <a:pt x="90" y="40"/>
                    <a:pt x="90" y="40"/>
                  </a:cubicBezTo>
                  <a:cubicBezTo>
                    <a:pt x="90" y="271"/>
                    <a:pt x="90" y="271"/>
                    <a:pt x="90" y="271"/>
                  </a:cubicBezTo>
                  <a:cubicBezTo>
                    <a:pt x="90" y="278"/>
                    <a:pt x="97" y="285"/>
                    <a:pt x="104" y="285"/>
                  </a:cubicBezTo>
                  <a:cubicBezTo>
                    <a:pt x="429" y="285"/>
                    <a:pt x="429" y="285"/>
                    <a:pt x="429" y="285"/>
                  </a:cubicBezTo>
                  <a:cubicBezTo>
                    <a:pt x="436" y="285"/>
                    <a:pt x="443" y="278"/>
                    <a:pt x="443" y="271"/>
                  </a:cubicBezTo>
                  <a:cubicBezTo>
                    <a:pt x="443" y="40"/>
                    <a:pt x="443" y="40"/>
                    <a:pt x="443" y="40"/>
                  </a:cubicBezTo>
                  <a:cubicBezTo>
                    <a:pt x="513" y="140"/>
                    <a:pt x="513" y="140"/>
                    <a:pt x="513" y="140"/>
                  </a:cubicBezTo>
                  <a:cubicBezTo>
                    <a:pt x="515" y="143"/>
                    <a:pt x="518" y="143"/>
                    <a:pt x="522" y="140"/>
                  </a:cubicBezTo>
                  <a:cubicBezTo>
                    <a:pt x="532" y="136"/>
                    <a:pt x="532" y="136"/>
                    <a:pt x="532" y="136"/>
                  </a:cubicBezTo>
                  <a:cubicBezTo>
                    <a:pt x="534" y="133"/>
                    <a:pt x="534" y="129"/>
                    <a:pt x="532" y="124"/>
                  </a:cubicBezTo>
                  <a:cubicBezTo>
                    <a:pt x="532" y="124"/>
                    <a:pt x="532" y="124"/>
                    <a:pt x="532" y="124"/>
                  </a:cubicBezTo>
                  <a:cubicBezTo>
                    <a:pt x="443" y="0"/>
                    <a:pt x="443" y="0"/>
                    <a:pt x="443" y="0"/>
                  </a:cubicBezTo>
                  <a:lnTo>
                    <a:pt x="90" y="0"/>
                  </a:lnTo>
                  <a:close/>
                  <a:moveTo>
                    <a:pt x="320" y="112"/>
                  </a:moveTo>
                  <a:cubicBezTo>
                    <a:pt x="213" y="112"/>
                    <a:pt x="213" y="112"/>
                    <a:pt x="213" y="112"/>
                  </a:cubicBezTo>
                  <a:cubicBezTo>
                    <a:pt x="206" y="112"/>
                    <a:pt x="199" y="105"/>
                    <a:pt x="199" y="98"/>
                  </a:cubicBezTo>
                  <a:cubicBezTo>
                    <a:pt x="199" y="89"/>
                    <a:pt x="206" y="84"/>
                    <a:pt x="213" y="84"/>
                  </a:cubicBezTo>
                  <a:cubicBezTo>
                    <a:pt x="320" y="84"/>
                    <a:pt x="320" y="84"/>
                    <a:pt x="320" y="84"/>
                  </a:cubicBezTo>
                  <a:cubicBezTo>
                    <a:pt x="327" y="84"/>
                    <a:pt x="334" y="89"/>
                    <a:pt x="334" y="98"/>
                  </a:cubicBezTo>
                  <a:cubicBezTo>
                    <a:pt x="334" y="105"/>
                    <a:pt x="327" y="112"/>
                    <a:pt x="320" y="112"/>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8" name="Freeform 8"/>
            <p:cNvSpPr>
              <a:spLocks/>
            </p:cNvSpPr>
            <p:nvPr/>
          </p:nvSpPr>
          <p:spPr bwMode="auto">
            <a:xfrm>
              <a:off x="9424988" y="3476625"/>
              <a:ext cx="153988" cy="304800"/>
            </a:xfrm>
            <a:custGeom>
              <a:avLst/>
              <a:gdLst>
                <a:gd name="T0" fmla="*/ 65 w 91"/>
                <a:gd name="T1" fmla="*/ 78 h 180"/>
                <a:gd name="T2" fmla="*/ 65 w 91"/>
                <a:gd name="T3" fmla="*/ 180 h 180"/>
                <a:gd name="T4" fmla="*/ 91 w 91"/>
                <a:gd name="T5" fmla="*/ 180 h 180"/>
                <a:gd name="T6" fmla="*/ 91 w 91"/>
                <a:gd name="T7" fmla="*/ 74 h 180"/>
                <a:gd name="T8" fmla="*/ 82 w 91"/>
                <a:gd name="T9" fmla="*/ 56 h 180"/>
                <a:gd name="T10" fmla="*/ 39 w 91"/>
                <a:gd name="T11" fmla="*/ 13 h 180"/>
                <a:gd name="T12" fmla="*/ 8 w 91"/>
                <a:gd name="T13" fmla="*/ 0 h 180"/>
                <a:gd name="T14" fmla="*/ 4 w 91"/>
                <a:gd name="T15" fmla="*/ 0 h 180"/>
                <a:gd name="T16" fmla="*/ 0 w 91"/>
                <a:gd name="T17" fmla="*/ 0 h 180"/>
                <a:gd name="T18" fmla="*/ 60 w 91"/>
                <a:gd name="T19" fmla="*/ 61 h 180"/>
                <a:gd name="T20" fmla="*/ 65 w 91"/>
                <a:gd name="T21" fmla="*/ 7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180">
                  <a:moveTo>
                    <a:pt x="65" y="78"/>
                  </a:moveTo>
                  <a:cubicBezTo>
                    <a:pt x="65" y="78"/>
                    <a:pt x="65" y="78"/>
                    <a:pt x="65" y="180"/>
                  </a:cubicBezTo>
                  <a:cubicBezTo>
                    <a:pt x="91" y="180"/>
                    <a:pt x="91" y="180"/>
                    <a:pt x="91" y="180"/>
                  </a:cubicBezTo>
                  <a:cubicBezTo>
                    <a:pt x="91" y="155"/>
                    <a:pt x="91" y="121"/>
                    <a:pt x="91" y="74"/>
                  </a:cubicBezTo>
                  <a:cubicBezTo>
                    <a:pt x="91" y="69"/>
                    <a:pt x="86" y="61"/>
                    <a:pt x="82" y="56"/>
                  </a:cubicBezTo>
                  <a:cubicBezTo>
                    <a:pt x="82" y="56"/>
                    <a:pt x="82" y="56"/>
                    <a:pt x="39" y="13"/>
                  </a:cubicBezTo>
                  <a:cubicBezTo>
                    <a:pt x="26" y="0"/>
                    <a:pt x="17" y="0"/>
                    <a:pt x="8" y="0"/>
                  </a:cubicBezTo>
                  <a:cubicBezTo>
                    <a:pt x="8" y="0"/>
                    <a:pt x="8" y="0"/>
                    <a:pt x="4" y="0"/>
                  </a:cubicBezTo>
                  <a:cubicBezTo>
                    <a:pt x="4" y="0"/>
                    <a:pt x="4" y="0"/>
                    <a:pt x="0" y="0"/>
                  </a:cubicBezTo>
                  <a:cubicBezTo>
                    <a:pt x="0" y="0"/>
                    <a:pt x="0" y="0"/>
                    <a:pt x="60" y="61"/>
                  </a:cubicBezTo>
                  <a:cubicBezTo>
                    <a:pt x="65" y="65"/>
                    <a:pt x="65" y="74"/>
                    <a:pt x="65" y="78"/>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9" name="Freeform 9"/>
            <p:cNvSpPr>
              <a:spLocks/>
            </p:cNvSpPr>
            <p:nvPr/>
          </p:nvSpPr>
          <p:spPr bwMode="auto">
            <a:xfrm>
              <a:off x="9328151" y="3476625"/>
              <a:ext cx="169863" cy="304800"/>
            </a:xfrm>
            <a:custGeom>
              <a:avLst/>
              <a:gdLst>
                <a:gd name="T0" fmla="*/ 78 w 100"/>
                <a:gd name="T1" fmla="*/ 91 h 180"/>
                <a:gd name="T2" fmla="*/ 78 w 100"/>
                <a:gd name="T3" fmla="*/ 180 h 180"/>
                <a:gd name="T4" fmla="*/ 100 w 100"/>
                <a:gd name="T5" fmla="*/ 180 h 180"/>
                <a:gd name="T6" fmla="*/ 100 w 100"/>
                <a:gd name="T7" fmla="*/ 82 h 180"/>
                <a:gd name="T8" fmla="*/ 91 w 100"/>
                <a:gd name="T9" fmla="*/ 61 h 180"/>
                <a:gd name="T10" fmla="*/ 44 w 100"/>
                <a:gd name="T11" fmla="*/ 13 h 180"/>
                <a:gd name="T12" fmla="*/ 13 w 100"/>
                <a:gd name="T13" fmla="*/ 0 h 180"/>
                <a:gd name="T14" fmla="*/ 9 w 100"/>
                <a:gd name="T15" fmla="*/ 0 h 180"/>
                <a:gd name="T16" fmla="*/ 0 w 100"/>
                <a:gd name="T17" fmla="*/ 0 h 180"/>
                <a:gd name="T18" fmla="*/ 70 w 100"/>
                <a:gd name="T19" fmla="*/ 65 h 180"/>
                <a:gd name="T20" fmla="*/ 78 w 100"/>
                <a:gd name="T21" fmla="*/ 9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180">
                  <a:moveTo>
                    <a:pt x="78" y="91"/>
                  </a:moveTo>
                  <a:cubicBezTo>
                    <a:pt x="78" y="91"/>
                    <a:pt x="78" y="91"/>
                    <a:pt x="78" y="180"/>
                  </a:cubicBezTo>
                  <a:cubicBezTo>
                    <a:pt x="100" y="180"/>
                    <a:pt x="100" y="180"/>
                    <a:pt x="100" y="180"/>
                  </a:cubicBezTo>
                  <a:cubicBezTo>
                    <a:pt x="100" y="157"/>
                    <a:pt x="100" y="125"/>
                    <a:pt x="100" y="82"/>
                  </a:cubicBezTo>
                  <a:cubicBezTo>
                    <a:pt x="100" y="74"/>
                    <a:pt x="96" y="65"/>
                    <a:pt x="91" y="61"/>
                  </a:cubicBezTo>
                  <a:cubicBezTo>
                    <a:pt x="91" y="61"/>
                    <a:pt x="91" y="61"/>
                    <a:pt x="44" y="13"/>
                  </a:cubicBezTo>
                  <a:cubicBezTo>
                    <a:pt x="31" y="0"/>
                    <a:pt x="18" y="0"/>
                    <a:pt x="13" y="0"/>
                  </a:cubicBezTo>
                  <a:cubicBezTo>
                    <a:pt x="13" y="0"/>
                    <a:pt x="13" y="0"/>
                    <a:pt x="9" y="0"/>
                  </a:cubicBezTo>
                  <a:cubicBezTo>
                    <a:pt x="9" y="0"/>
                    <a:pt x="9" y="0"/>
                    <a:pt x="0" y="0"/>
                  </a:cubicBezTo>
                  <a:cubicBezTo>
                    <a:pt x="0" y="0"/>
                    <a:pt x="1" y="0"/>
                    <a:pt x="70" y="65"/>
                  </a:cubicBezTo>
                  <a:cubicBezTo>
                    <a:pt x="79" y="74"/>
                    <a:pt x="78" y="82"/>
                    <a:pt x="78" y="91"/>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10" name="Freeform 10"/>
            <p:cNvSpPr>
              <a:spLocks noEditPoints="1"/>
            </p:cNvSpPr>
            <p:nvPr/>
          </p:nvSpPr>
          <p:spPr bwMode="auto">
            <a:xfrm>
              <a:off x="9058276" y="3476625"/>
              <a:ext cx="366713" cy="304800"/>
            </a:xfrm>
            <a:custGeom>
              <a:avLst/>
              <a:gdLst>
                <a:gd name="T0" fmla="*/ 26 w 217"/>
                <a:gd name="T1" fmla="*/ 180 h 180"/>
                <a:gd name="T2" fmla="*/ 26 w 217"/>
                <a:gd name="T3" fmla="*/ 21 h 180"/>
                <a:gd name="T4" fmla="*/ 100 w 217"/>
                <a:gd name="T5" fmla="*/ 21 h 180"/>
                <a:gd name="T6" fmla="*/ 100 w 217"/>
                <a:gd name="T7" fmla="*/ 91 h 180"/>
                <a:gd name="T8" fmla="*/ 121 w 217"/>
                <a:gd name="T9" fmla="*/ 117 h 180"/>
                <a:gd name="T10" fmla="*/ 191 w 217"/>
                <a:gd name="T11" fmla="*/ 117 h 180"/>
                <a:gd name="T12" fmla="*/ 191 w 217"/>
                <a:gd name="T13" fmla="*/ 180 h 180"/>
                <a:gd name="T14" fmla="*/ 217 w 217"/>
                <a:gd name="T15" fmla="*/ 180 h 180"/>
                <a:gd name="T16" fmla="*/ 217 w 217"/>
                <a:gd name="T17" fmla="*/ 91 h 180"/>
                <a:gd name="T18" fmla="*/ 217 w 217"/>
                <a:gd name="T19" fmla="*/ 87 h 180"/>
                <a:gd name="T20" fmla="*/ 208 w 217"/>
                <a:gd name="T21" fmla="*/ 74 h 180"/>
                <a:gd name="T22" fmla="*/ 139 w 217"/>
                <a:gd name="T23" fmla="*/ 8 h 180"/>
                <a:gd name="T24" fmla="*/ 121 w 217"/>
                <a:gd name="T25" fmla="*/ 0 h 180"/>
                <a:gd name="T26" fmla="*/ 26 w 217"/>
                <a:gd name="T27" fmla="*/ 0 h 180"/>
                <a:gd name="T28" fmla="*/ 0 w 217"/>
                <a:gd name="T29" fmla="*/ 21 h 180"/>
                <a:gd name="T30" fmla="*/ 0 w 217"/>
                <a:gd name="T31" fmla="*/ 180 h 180"/>
                <a:gd name="T32" fmla="*/ 26 w 217"/>
                <a:gd name="T33" fmla="*/ 180 h 180"/>
                <a:gd name="T34" fmla="*/ 121 w 217"/>
                <a:gd name="T35" fmla="*/ 21 h 180"/>
                <a:gd name="T36" fmla="*/ 191 w 217"/>
                <a:gd name="T37" fmla="*/ 91 h 180"/>
                <a:gd name="T38" fmla="*/ 121 w 217"/>
                <a:gd name="T39" fmla="*/ 91 h 180"/>
                <a:gd name="T40" fmla="*/ 121 w 217"/>
                <a:gd name="T41" fmla="*/ 21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7" h="180">
                  <a:moveTo>
                    <a:pt x="26" y="180"/>
                  </a:moveTo>
                  <a:cubicBezTo>
                    <a:pt x="26" y="22"/>
                    <a:pt x="26" y="21"/>
                    <a:pt x="26" y="21"/>
                  </a:cubicBezTo>
                  <a:cubicBezTo>
                    <a:pt x="100" y="21"/>
                    <a:pt x="100" y="21"/>
                    <a:pt x="100" y="21"/>
                  </a:cubicBezTo>
                  <a:cubicBezTo>
                    <a:pt x="100" y="91"/>
                    <a:pt x="100" y="91"/>
                    <a:pt x="100" y="91"/>
                  </a:cubicBezTo>
                  <a:cubicBezTo>
                    <a:pt x="100" y="104"/>
                    <a:pt x="108" y="117"/>
                    <a:pt x="121" y="117"/>
                  </a:cubicBezTo>
                  <a:cubicBezTo>
                    <a:pt x="191" y="117"/>
                    <a:pt x="191" y="117"/>
                    <a:pt x="191" y="117"/>
                  </a:cubicBezTo>
                  <a:cubicBezTo>
                    <a:pt x="191" y="143"/>
                    <a:pt x="191" y="163"/>
                    <a:pt x="191" y="180"/>
                  </a:cubicBezTo>
                  <a:cubicBezTo>
                    <a:pt x="217" y="180"/>
                    <a:pt x="217" y="180"/>
                    <a:pt x="217" y="180"/>
                  </a:cubicBezTo>
                  <a:cubicBezTo>
                    <a:pt x="217" y="91"/>
                    <a:pt x="217" y="91"/>
                    <a:pt x="217" y="91"/>
                  </a:cubicBezTo>
                  <a:cubicBezTo>
                    <a:pt x="217" y="87"/>
                    <a:pt x="217" y="87"/>
                    <a:pt x="217" y="87"/>
                  </a:cubicBezTo>
                  <a:cubicBezTo>
                    <a:pt x="217" y="83"/>
                    <a:pt x="215" y="80"/>
                    <a:pt x="208" y="74"/>
                  </a:cubicBezTo>
                  <a:cubicBezTo>
                    <a:pt x="138" y="9"/>
                    <a:pt x="139" y="8"/>
                    <a:pt x="139" y="8"/>
                  </a:cubicBezTo>
                  <a:cubicBezTo>
                    <a:pt x="133" y="2"/>
                    <a:pt x="127" y="0"/>
                    <a:pt x="121" y="0"/>
                  </a:cubicBezTo>
                  <a:cubicBezTo>
                    <a:pt x="26" y="0"/>
                    <a:pt x="26" y="0"/>
                    <a:pt x="26" y="0"/>
                  </a:cubicBezTo>
                  <a:cubicBezTo>
                    <a:pt x="13" y="0"/>
                    <a:pt x="0" y="8"/>
                    <a:pt x="0" y="21"/>
                  </a:cubicBezTo>
                  <a:cubicBezTo>
                    <a:pt x="0" y="97"/>
                    <a:pt x="0" y="147"/>
                    <a:pt x="0" y="180"/>
                  </a:cubicBezTo>
                  <a:lnTo>
                    <a:pt x="26" y="180"/>
                  </a:lnTo>
                  <a:close/>
                  <a:moveTo>
                    <a:pt x="121" y="21"/>
                  </a:moveTo>
                  <a:cubicBezTo>
                    <a:pt x="191" y="91"/>
                    <a:pt x="191" y="91"/>
                    <a:pt x="191" y="91"/>
                  </a:cubicBezTo>
                  <a:cubicBezTo>
                    <a:pt x="121" y="91"/>
                    <a:pt x="121" y="91"/>
                    <a:pt x="121" y="91"/>
                  </a:cubicBezTo>
                  <a:cubicBezTo>
                    <a:pt x="121" y="21"/>
                    <a:pt x="121" y="21"/>
                    <a:pt x="121" y="21"/>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1363407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Azure Storage</a:t>
            </a:r>
            <a:endParaRPr lang="en-US" dirty="0"/>
          </a:p>
        </p:txBody>
      </p:sp>
      <p:sp>
        <p:nvSpPr>
          <p:cNvPr id="3" name="Text Placeholder 2"/>
          <p:cNvSpPr>
            <a:spLocks noGrp="1"/>
          </p:cNvSpPr>
          <p:nvPr>
            <p:ph type="body" sz="quarter" idx="10"/>
          </p:nvPr>
        </p:nvSpPr>
        <p:spPr>
          <a:xfrm>
            <a:off x="520701" y="1447799"/>
            <a:ext cx="11149013" cy="4565865"/>
          </a:xfrm>
        </p:spPr>
        <p:txBody>
          <a:bodyPr/>
          <a:lstStyle/>
          <a:p>
            <a:r>
              <a:rPr lang="en-US" sz="3600" dirty="0"/>
              <a:t>Learning objectives – what you will learn:</a:t>
            </a:r>
          </a:p>
          <a:p>
            <a:pPr marL="574675" indent="-571500">
              <a:buFont typeface="Arial" panose="020B0604020202020204" pitchFamily="34" charset="0"/>
              <a:buChar char="•"/>
            </a:pPr>
            <a:r>
              <a:rPr lang="en-US" sz="2800" dirty="0"/>
              <a:t>Windows Azure storage </a:t>
            </a:r>
            <a:r>
              <a:rPr lang="en-US" sz="2800" dirty="0" smtClean="0"/>
              <a:t>basics</a:t>
            </a:r>
          </a:p>
          <a:p>
            <a:pPr marL="574675" indent="-571500">
              <a:buFont typeface="Arial" panose="020B0604020202020204" pitchFamily="34" charset="0"/>
              <a:buChar char="•"/>
            </a:pPr>
            <a:r>
              <a:rPr lang="en-US" sz="2800" dirty="0" smtClean="0"/>
              <a:t>Core concepts:</a:t>
            </a:r>
          </a:p>
          <a:p>
            <a:pPr marL="1830388" lvl="2" indent="-571500">
              <a:buFont typeface="Arial" panose="020B0604020202020204" pitchFamily="34" charset="0"/>
              <a:buChar char="•"/>
            </a:pPr>
            <a:r>
              <a:rPr lang="en-US" dirty="0" smtClean="0">
                <a:latin typeface="Segoe UI Light" panose="020B0502040204020203" pitchFamily="34" charset="0"/>
                <a:cs typeface="Segoe UI Light" panose="020B0502040204020203" pitchFamily="34" charset="0"/>
              </a:rPr>
              <a:t>Blobs</a:t>
            </a:r>
          </a:p>
          <a:p>
            <a:pPr marL="1830388" lvl="2" indent="-571500">
              <a:buFont typeface="Arial" panose="020B0604020202020204" pitchFamily="34" charset="0"/>
              <a:buChar char="•"/>
            </a:pPr>
            <a:r>
              <a:rPr lang="en-US" dirty="0" smtClean="0">
                <a:latin typeface="Segoe UI Light" panose="020B0502040204020203" pitchFamily="34" charset="0"/>
                <a:cs typeface="Segoe UI Light" panose="020B0502040204020203" pitchFamily="34" charset="0"/>
              </a:rPr>
              <a:t>Tables</a:t>
            </a:r>
          </a:p>
          <a:p>
            <a:pPr marL="1830388" lvl="2" indent="-571500">
              <a:buFont typeface="Arial" panose="020B0604020202020204" pitchFamily="34" charset="0"/>
              <a:buChar char="•"/>
            </a:pPr>
            <a:r>
              <a:rPr lang="en-US" dirty="0" smtClean="0">
                <a:latin typeface="Segoe UI Light" panose="020B0502040204020203" pitchFamily="34" charset="0"/>
                <a:cs typeface="Segoe UI Light" panose="020B0502040204020203" pitchFamily="34" charset="0"/>
              </a:rPr>
              <a:t>(Queues) </a:t>
            </a:r>
            <a:br>
              <a:rPr lang="en-US" dirty="0" smtClean="0">
                <a:latin typeface="Segoe UI Light" panose="020B0502040204020203" pitchFamily="34" charset="0"/>
                <a:cs typeface="Segoe UI Light" panose="020B0502040204020203" pitchFamily="34" charset="0"/>
              </a:rPr>
            </a:br>
            <a:endParaRPr lang="en-US" dirty="0" smtClean="0">
              <a:latin typeface="Segoe UI Light" panose="020B0502040204020203" pitchFamily="34" charset="0"/>
              <a:cs typeface="Segoe UI Light" panose="020B0502040204020203" pitchFamily="34" charset="0"/>
            </a:endParaRPr>
          </a:p>
          <a:p>
            <a:pPr marL="574675" indent="-571500">
              <a:buFont typeface="Arial" panose="020B0604020202020204" pitchFamily="34" charset="0"/>
              <a:buChar char="•"/>
            </a:pPr>
            <a:r>
              <a:rPr lang="en-US" sz="2800" dirty="0" smtClean="0"/>
              <a:t>Azure Explorer </a:t>
            </a:r>
            <a:r>
              <a:rPr lang="en-US" sz="2800" dirty="0"/>
              <a:t>and the </a:t>
            </a:r>
            <a:r>
              <a:rPr lang="en-US" sz="2800" dirty="0" err="1"/>
              <a:t>Cerebrata</a:t>
            </a:r>
            <a:r>
              <a:rPr lang="en-US" sz="2800" dirty="0"/>
              <a:t> tools</a:t>
            </a:r>
          </a:p>
          <a:p>
            <a:pPr marL="574675" indent="-571500">
              <a:buFont typeface="Arial" panose="020B0604020202020204" pitchFamily="34" charset="0"/>
              <a:buChar char="•"/>
            </a:pPr>
            <a:r>
              <a:rPr lang="en-US" sz="2800" dirty="0"/>
              <a:t>Storage commands from the command </a:t>
            </a:r>
            <a:r>
              <a:rPr lang="en-US" sz="2800" dirty="0" smtClean="0"/>
              <a:t>line (CLI)</a:t>
            </a:r>
            <a:endParaRPr lang="en-US" sz="2800" dirty="0"/>
          </a:p>
          <a:p>
            <a:pPr marL="574675" indent="-571500">
              <a:buFont typeface="Arial" panose="020B0604020202020204" pitchFamily="34" charset="0"/>
              <a:buChar char="•"/>
            </a:pPr>
            <a:r>
              <a:rPr lang="en-US" sz="2800" dirty="0"/>
              <a:t>When to use the various types of storage for research applications</a:t>
            </a:r>
          </a:p>
        </p:txBody>
      </p:sp>
    </p:spTree>
    <p:extLst>
      <p:ext uri="{BB962C8B-B14F-4D97-AF65-F5344CB8AC3E}">
        <p14:creationId xmlns:p14="http://schemas.microsoft.com/office/powerpoint/2010/main" val="4101186573"/>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Two Types of Blobs Under the Hood</a:t>
            </a:r>
            <a:endParaRPr lang="en-US" dirty="0"/>
          </a:p>
        </p:txBody>
      </p:sp>
      <p:sp>
        <p:nvSpPr>
          <p:cNvPr id="7" name="Rectangle 6"/>
          <p:cNvSpPr/>
          <p:nvPr/>
        </p:nvSpPr>
        <p:spPr bwMode="auto">
          <a:xfrm>
            <a:off x="1779230" y="1746611"/>
            <a:ext cx="4220035" cy="413392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91440" rIns="91436" bIns="45718" numCol="1" rtlCol="0" anchor="t" anchorCtr="0" compatLnSpc="1">
            <a:prstTxWarp prst="textNoShape">
              <a:avLst/>
            </a:prstTxWarp>
          </a:bodyPr>
          <a:lstStyle/>
          <a:p>
            <a:pPr defTabSz="914099" fontAlgn="base">
              <a:spcBef>
                <a:spcPct val="0"/>
              </a:spcBef>
              <a:spcAft>
                <a:spcPts val="1200"/>
              </a:spcAft>
            </a:pPr>
            <a:r>
              <a:rPr lang="en-US" sz="4000" dirty="0">
                <a:gradFill>
                  <a:gsLst>
                    <a:gs pos="0">
                      <a:srgbClr val="FFFFFF"/>
                    </a:gs>
                    <a:gs pos="100000">
                      <a:srgbClr val="FFFFFF"/>
                    </a:gs>
                  </a:gsLst>
                  <a:lin ang="5400000" scaled="0"/>
                </a:gradFill>
                <a:latin typeface="Segoe UI Light" pitchFamily="34" charset="0"/>
              </a:rPr>
              <a:t>Block </a:t>
            </a:r>
            <a:r>
              <a:rPr lang="en-US" sz="4000" dirty="0" smtClean="0">
                <a:gradFill>
                  <a:gsLst>
                    <a:gs pos="0">
                      <a:srgbClr val="FFFFFF"/>
                    </a:gs>
                    <a:gs pos="100000">
                      <a:srgbClr val="FFFFFF"/>
                    </a:gs>
                  </a:gsLst>
                  <a:lin ang="5400000" scaled="0"/>
                </a:gradFill>
                <a:latin typeface="Segoe UI Light" pitchFamily="34" charset="0"/>
              </a:rPr>
              <a:t>Blob </a:t>
            </a:r>
            <a:endParaRPr lang="en-US" sz="3600" dirty="0">
              <a:gradFill>
                <a:gsLst>
                  <a:gs pos="0">
                    <a:srgbClr val="FFFFFF"/>
                  </a:gs>
                  <a:gs pos="100000">
                    <a:srgbClr val="FFFFFF"/>
                  </a:gs>
                </a:gsLst>
                <a:lin ang="5400000" scaled="0"/>
              </a:gradFill>
              <a:latin typeface="Segoe UI Light" pitchFamily="34" charset="0"/>
            </a:endParaRPr>
          </a:p>
          <a:p>
            <a:pPr defTabSz="914099" fontAlgn="base">
              <a:spcBef>
                <a:spcPct val="0"/>
              </a:spcBef>
              <a:spcAft>
                <a:spcPts val="1800"/>
              </a:spcAft>
            </a:pPr>
            <a:r>
              <a:rPr lang="en-US" sz="2000" dirty="0">
                <a:gradFill>
                  <a:gsLst>
                    <a:gs pos="0">
                      <a:srgbClr val="FFFFFF"/>
                    </a:gs>
                    <a:gs pos="100000">
                      <a:srgbClr val="FFFFFF"/>
                    </a:gs>
                  </a:gsLst>
                  <a:lin ang="5400000" scaled="0"/>
                </a:gradFill>
              </a:rPr>
              <a:t>Targeted at streaming workloads</a:t>
            </a:r>
          </a:p>
          <a:p>
            <a:pPr defTabSz="914099" fontAlgn="base">
              <a:spcBef>
                <a:spcPct val="0"/>
              </a:spcBef>
              <a:spcAft>
                <a:spcPts val="600"/>
              </a:spcAft>
            </a:pPr>
            <a:r>
              <a:rPr lang="en-US" sz="2000" dirty="0">
                <a:gradFill>
                  <a:gsLst>
                    <a:gs pos="0">
                      <a:srgbClr val="FFFFFF"/>
                    </a:gs>
                    <a:gs pos="100000">
                      <a:srgbClr val="FFFFFF"/>
                    </a:gs>
                  </a:gsLst>
                  <a:lin ang="5400000" scaled="0"/>
                </a:gradFill>
              </a:rPr>
              <a:t>Each blob consists of </a:t>
            </a:r>
            <a:br>
              <a:rPr lang="en-US" sz="2000" dirty="0">
                <a:gradFill>
                  <a:gsLst>
                    <a:gs pos="0">
                      <a:srgbClr val="FFFFFF"/>
                    </a:gs>
                    <a:gs pos="100000">
                      <a:srgbClr val="FFFFFF"/>
                    </a:gs>
                  </a:gsLst>
                  <a:lin ang="5400000" scaled="0"/>
                </a:gradFill>
              </a:rPr>
            </a:br>
            <a:r>
              <a:rPr lang="en-US" sz="2000" dirty="0">
                <a:gradFill>
                  <a:gsLst>
                    <a:gs pos="0">
                      <a:srgbClr val="FFFFFF"/>
                    </a:gs>
                    <a:gs pos="100000">
                      <a:srgbClr val="FFFFFF"/>
                    </a:gs>
                  </a:gsLst>
                  <a:lin ang="5400000" scaled="0"/>
                </a:gradFill>
              </a:rPr>
              <a:t>a sequence of blocks</a:t>
            </a:r>
            <a:endParaRPr lang="en-US" dirty="0">
              <a:gradFill>
                <a:gsLst>
                  <a:gs pos="0">
                    <a:srgbClr val="FFFFFF"/>
                  </a:gs>
                  <a:gs pos="100000">
                    <a:srgbClr val="FFFFFF"/>
                  </a:gs>
                </a:gsLst>
                <a:lin ang="5400000" scaled="0"/>
              </a:gradFill>
            </a:endParaRPr>
          </a:p>
          <a:p>
            <a:pPr defTabSz="914099" fontAlgn="base">
              <a:spcBef>
                <a:spcPct val="0"/>
              </a:spcBef>
              <a:spcAft>
                <a:spcPts val="1800"/>
              </a:spcAft>
            </a:pPr>
            <a:r>
              <a:rPr lang="en-US" sz="1600" dirty="0">
                <a:gradFill>
                  <a:gsLst>
                    <a:gs pos="0">
                      <a:srgbClr val="FFFFFF"/>
                    </a:gs>
                    <a:gs pos="100000">
                      <a:srgbClr val="FFFFFF"/>
                    </a:gs>
                  </a:gsLst>
                  <a:lin ang="5400000" scaled="0"/>
                </a:gradFill>
              </a:rPr>
              <a:t>Each block is identified by a Block ID</a:t>
            </a:r>
          </a:p>
          <a:p>
            <a:pPr defTabSz="914099" fontAlgn="base">
              <a:spcBef>
                <a:spcPct val="0"/>
              </a:spcBef>
              <a:spcAft>
                <a:spcPts val="1800"/>
              </a:spcAft>
            </a:pPr>
            <a:r>
              <a:rPr lang="en-US" sz="2000" dirty="0">
                <a:gradFill>
                  <a:gsLst>
                    <a:gs pos="0">
                      <a:srgbClr val="FFFFFF"/>
                    </a:gs>
                    <a:gs pos="100000">
                      <a:srgbClr val="FFFFFF"/>
                    </a:gs>
                  </a:gsLst>
                  <a:lin ang="5400000" scaled="0"/>
                </a:gradFill>
              </a:rPr>
              <a:t>Size limit 200GB per blob</a:t>
            </a:r>
          </a:p>
          <a:p>
            <a:pPr defTabSz="914099" fontAlgn="base">
              <a:spcBef>
                <a:spcPct val="0"/>
              </a:spcBef>
              <a:spcAft>
                <a:spcPct val="0"/>
              </a:spcAft>
            </a:pPr>
            <a:r>
              <a:rPr lang="en-US" sz="2000" dirty="0">
                <a:gradFill>
                  <a:gsLst>
                    <a:gs pos="0">
                      <a:srgbClr val="FFFFFF"/>
                    </a:gs>
                    <a:gs pos="100000">
                      <a:srgbClr val="FFFFFF"/>
                    </a:gs>
                  </a:gsLst>
                  <a:lin ang="5400000" scaled="0"/>
                </a:gradFill>
              </a:rPr>
              <a:t>Optimistic Concurrency via </a:t>
            </a:r>
            <a:r>
              <a:rPr lang="en-US" sz="2000" dirty="0" err="1">
                <a:gradFill>
                  <a:gsLst>
                    <a:gs pos="0">
                      <a:srgbClr val="FFFFFF"/>
                    </a:gs>
                    <a:gs pos="100000">
                      <a:srgbClr val="FFFFFF"/>
                    </a:gs>
                  </a:gsLst>
                  <a:lin ang="5400000" scaled="0"/>
                </a:gradFill>
              </a:rPr>
              <a:t>Etags</a:t>
            </a:r>
            <a:endParaRPr lang="en-US" sz="2000" dirty="0">
              <a:gradFill>
                <a:gsLst>
                  <a:gs pos="0">
                    <a:srgbClr val="FFFFFF"/>
                  </a:gs>
                  <a:gs pos="100000">
                    <a:srgbClr val="FFFFFF"/>
                  </a:gs>
                </a:gsLst>
                <a:lin ang="5400000" scaled="0"/>
              </a:gradFill>
            </a:endParaRPr>
          </a:p>
        </p:txBody>
      </p:sp>
      <p:sp>
        <p:nvSpPr>
          <p:cNvPr id="8" name="Rectangle 7"/>
          <p:cNvSpPr/>
          <p:nvPr/>
        </p:nvSpPr>
        <p:spPr bwMode="auto">
          <a:xfrm>
            <a:off x="6193914" y="1746611"/>
            <a:ext cx="4220035" cy="413392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91440" rIns="91436" bIns="45718" numCol="1" rtlCol="0" anchor="t" anchorCtr="0" compatLnSpc="1">
            <a:prstTxWarp prst="textNoShape">
              <a:avLst/>
            </a:prstTxWarp>
          </a:bodyPr>
          <a:lstStyle/>
          <a:p>
            <a:pPr defTabSz="914099" fontAlgn="base">
              <a:spcBef>
                <a:spcPct val="0"/>
              </a:spcBef>
              <a:spcAft>
                <a:spcPts val="1200"/>
              </a:spcAft>
            </a:pPr>
            <a:r>
              <a:rPr lang="en-US" sz="3600" dirty="0">
                <a:gradFill>
                  <a:gsLst>
                    <a:gs pos="0">
                      <a:srgbClr val="FFFFFF"/>
                    </a:gs>
                    <a:gs pos="100000">
                      <a:srgbClr val="FFFFFF"/>
                    </a:gs>
                  </a:gsLst>
                  <a:lin ang="5400000" scaled="0"/>
                </a:gradFill>
                <a:latin typeface="Segoe UI Light" pitchFamily="34" charset="0"/>
              </a:rPr>
              <a:t>Page </a:t>
            </a:r>
            <a:r>
              <a:rPr lang="en-US" sz="3600" dirty="0" smtClean="0">
                <a:gradFill>
                  <a:gsLst>
                    <a:gs pos="0">
                      <a:srgbClr val="FFFFFF"/>
                    </a:gs>
                    <a:gs pos="100000">
                      <a:srgbClr val="FFFFFF"/>
                    </a:gs>
                  </a:gsLst>
                  <a:lin ang="5400000" scaled="0"/>
                </a:gradFill>
                <a:latin typeface="Segoe UI Light" pitchFamily="34" charset="0"/>
              </a:rPr>
              <a:t>Blob (VHD)</a:t>
            </a:r>
            <a:endParaRPr lang="en-US" sz="3600" dirty="0">
              <a:gradFill>
                <a:gsLst>
                  <a:gs pos="0">
                    <a:srgbClr val="FFFFFF"/>
                  </a:gs>
                  <a:gs pos="100000">
                    <a:srgbClr val="FFFFFF"/>
                  </a:gs>
                </a:gsLst>
                <a:lin ang="5400000" scaled="0"/>
              </a:gradFill>
              <a:latin typeface="Segoe UI Light" pitchFamily="34" charset="0"/>
            </a:endParaRPr>
          </a:p>
          <a:p>
            <a:pPr defTabSz="914099" fontAlgn="base">
              <a:spcBef>
                <a:spcPct val="0"/>
              </a:spcBef>
              <a:spcAft>
                <a:spcPts val="1800"/>
              </a:spcAft>
            </a:pPr>
            <a:r>
              <a:rPr lang="en-US" dirty="0">
                <a:gradFill>
                  <a:gsLst>
                    <a:gs pos="0">
                      <a:srgbClr val="FFFFFF"/>
                    </a:gs>
                    <a:gs pos="100000">
                      <a:srgbClr val="FFFFFF"/>
                    </a:gs>
                  </a:gsLst>
                  <a:lin ang="5400000" scaled="0"/>
                </a:gradFill>
              </a:rPr>
              <a:t>Targeted at random read/write workloads</a:t>
            </a:r>
          </a:p>
          <a:p>
            <a:pPr defTabSz="914099" fontAlgn="base">
              <a:spcBef>
                <a:spcPct val="0"/>
              </a:spcBef>
              <a:spcAft>
                <a:spcPts val="600"/>
              </a:spcAft>
            </a:pPr>
            <a:r>
              <a:rPr lang="en-US" dirty="0">
                <a:gradFill>
                  <a:gsLst>
                    <a:gs pos="0">
                      <a:srgbClr val="FFFFFF"/>
                    </a:gs>
                    <a:gs pos="100000">
                      <a:srgbClr val="FFFFFF"/>
                    </a:gs>
                  </a:gsLst>
                  <a:lin ang="5400000" scaled="0"/>
                </a:gradFill>
              </a:rPr>
              <a:t>Each blob consists of an array of pages </a:t>
            </a:r>
          </a:p>
          <a:p>
            <a:pPr defTabSz="914099" fontAlgn="base">
              <a:spcBef>
                <a:spcPct val="0"/>
              </a:spcBef>
              <a:spcAft>
                <a:spcPts val="1800"/>
              </a:spcAft>
            </a:pPr>
            <a:r>
              <a:rPr lang="en-US" sz="1400" dirty="0">
                <a:gradFill>
                  <a:gsLst>
                    <a:gs pos="0">
                      <a:srgbClr val="FFFFFF"/>
                    </a:gs>
                    <a:gs pos="100000">
                      <a:srgbClr val="FFFFFF"/>
                    </a:gs>
                  </a:gsLst>
                  <a:lin ang="5400000" scaled="0"/>
                </a:gradFill>
              </a:rPr>
              <a:t>Each page is identified by its offset from the start of the blob</a:t>
            </a:r>
          </a:p>
          <a:p>
            <a:pPr defTabSz="914099" fontAlgn="base">
              <a:spcBef>
                <a:spcPct val="0"/>
              </a:spcBef>
              <a:spcAft>
                <a:spcPts val="1800"/>
              </a:spcAft>
            </a:pPr>
            <a:r>
              <a:rPr lang="en-US" dirty="0">
                <a:gradFill>
                  <a:gsLst>
                    <a:gs pos="0">
                      <a:srgbClr val="FFFFFF"/>
                    </a:gs>
                    <a:gs pos="100000">
                      <a:srgbClr val="FFFFFF"/>
                    </a:gs>
                  </a:gsLst>
                  <a:lin ang="5400000" scaled="0"/>
                </a:gradFill>
              </a:rPr>
              <a:t>Size limit 1TB per blob</a:t>
            </a:r>
          </a:p>
          <a:p>
            <a:pPr defTabSz="914099" fontAlgn="base">
              <a:spcBef>
                <a:spcPct val="0"/>
              </a:spcBef>
              <a:spcAft>
                <a:spcPct val="0"/>
              </a:spcAft>
            </a:pPr>
            <a:r>
              <a:rPr lang="en-US" dirty="0">
                <a:gradFill>
                  <a:gsLst>
                    <a:gs pos="0">
                      <a:srgbClr val="FFFFFF"/>
                    </a:gs>
                    <a:gs pos="100000">
                      <a:srgbClr val="FFFFFF"/>
                    </a:gs>
                  </a:gsLst>
                  <a:lin ang="5400000" scaled="0"/>
                </a:gradFill>
              </a:rPr>
              <a:t>Optimistic or Pessimistic (locking) concurrency via leases</a:t>
            </a:r>
          </a:p>
        </p:txBody>
      </p:sp>
    </p:spTree>
    <p:extLst>
      <p:ext uri="{BB962C8B-B14F-4D97-AF65-F5344CB8AC3E}">
        <p14:creationId xmlns:p14="http://schemas.microsoft.com/office/powerpoint/2010/main" val="88636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980283" y="3084170"/>
            <a:ext cx="10237787" cy="997196"/>
          </a:xfrm>
        </p:spPr>
        <p:txBody>
          <a:bodyPr/>
          <a:lstStyle/>
          <a:p>
            <a:r>
              <a:rPr lang="en-US" dirty="0" smtClean="0">
                <a:gradFill>
                  <a:gsLst>
                    <a:gs pos="1250">
                      <a:srgbClr val="FFFFFF"/>
                    </a:gs>
                    <a:gs pos="100000">
                      <a:srgbClr val="FFFFFF"/>
                    </a:gs>
                  </a:gsLst>
                  <a:lin ang="5400000" scaled="0"/>
                </a:gradFill>
              </a:rPr>
              <a:t>Downloading a blob</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78761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19248" y="228601"/>
            <a:ext cx="11151917" cy="747897"/>
          </a:xfrm>
        </p:spPr>
        <p:txBody>
          <a:bodyPr/>
          <a:lstStyle/>
          <a:p>
            <a:r>
              <a:rPr lang="en-US" dirty="0" smtClean="0"/>
              <a:t>Download a blob</a:t>
            </a:r>
            <a:endParaRPr lang="en-US" dirty="0"/>
          </a:p>
        </p:txBody>
      </p:sp>
      <p:sp>
        <p:nvSpPr>
          <p:cNvPr id="2" name="Text Placeholder 1"/>
          <p:cNvSpPr>
            <a:spLocks noGrp="1" noChangeArrowheads="1"/>
          </p:cNvSpPr>
          <p:nvPr>
            <p:ph type="body" sz="quarter" idx="10"/>
          </p:nvPr>
        </p:nvSpPr>
        <p:spPr bwMode="auto">
          <a:xfrm>
            <a:off x="519248" y="2581082"/>
            <a:ext cx="9446817" cy="120032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blob </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blob_service</a:t>
            </a:r>
            <a:r>
              <a:rPr kumimoji="0" lang="en-US" sz="24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get_blob</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mycontainer</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8800"/>
                </a:solidFill>
                <a:effectLst/>
                <a:latin typeface="Courier New" panose="02070309020205020404" pitchFamily="49" charset="0"/>
                <a:cs typeface="Courier New" panose="02070309020205020404" pitchFamily="49" charset="0"/>
              </a:rPr>
              <a:t>myblob</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with</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open</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r</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'out-task1.txt'</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smtClean="0">
                <a:ln>
                  <a:noFill/>
                </a:ln>
                <a:solidFill>
                  <a:srgbClr val="008800"/>
                </a:solidFill>
                <a:effectLst/>
                <a:latin typeface="Courier New" panose="02070309020205020404" pitchFamily="49" charset="0"/>
                <a:cs typeface="Courier New" panose="02070309020205020404" pitchFamily="49" charset="0"/>
              </a:rPr>
              <a:t>'w'</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2400" b="0" i="0" u="none" strike="noStrike" cap="none" normalizeH="0" baseline="0" dirty="0" smtClean="0">
                <a:ln>
                  <a:noFill/>
                </a:ln>
                <a:solidFill>
                  <a:srgbClr val="000088"/>
                </a:solidFill>
                <a:effectLst/>
                <a:latin typeface="Courier New" panose="02070309020205020404" pitchFamily="49" charset="0"/>
                <a:cs typeface="Courier New" panose="02070309020205020404" pitchFamily="49" charset="0"/>
              </a:rPr>
              <a:t>as</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f</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sz="2400" dirty="0">
                <a:solidFill>
                  <a:srgbClr val="000000"/>
                </a:solidFill>
                <a:latin typeface="Courier New" panose="02070309020205020404" pitchFamily="49" charset="0"/>
                <a:cs typeface="Courier New" panose="02070309020205020404" pitchFamily="49" charset="0"/>
              </a:rPr>
              <a:t>	</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f</a:t>
            </a:r>
            <a:r>
              <a:rPr kumimoji="0" lang="en-US" sz="2400" b="0" i="0" u="none" strike="noStrike" cap="none" normalizeH="0" baseline="0" dirty="0" err="1"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write</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blob</a:t>
            </a:r>
            <a:r>
              <a:rPr kumimoji="0" lang="en-US" sz="2400" b="0" i="0" u="none" strike="noStrike" cap="none" normalizeH="0" baseline="0" dirty="0" smtClean="0">
                <a:ln>
                  <a:noFill/>
                </a:ln>
                <a:solidFill>
                  <a:srgbClr val="666600"/>
                </a:solidFill>
                <a:effectLst/>
                <a:latin typeface="Courier New" panose="02070309020205020404" pitchFamily="49" charset="0"/>
                <a:cs typeface="Courier New" panose="02070309020205020404" pitchFamily="49" charset="0"/>
              </a:rPr>
              <a:t>)</a:t>
            </a:r>
            <a:r>
              <a:rPr kumimoji="0" lang="en-US" sz="2400" b="0" i="0" u="none" strike="noStrike" cap="none" normalizeH="0" baseline="0" dirty="0" smtClean="0">
                <a:ln>
                  <a:noFill/>
                </a:ln>
                <a:solidFill>
                  <a:schemeClr val="tx1"/>
                </a:solidFill>
                <a:effectLst/>
              </a:rPr>
              <a:t> </a:t>
            </a:r>
            <a:endParaRPr kumimoji="0" 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6658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Shared Access </a:t>
            </a:r>
            <a:r>
              <a:rPr lang="en-NZ" dirty="0"/>
              <a:t>Signatures</a:t>
            </a:r>
          </a:p>
        </p:txBody>
      </p:sp>
      <p:sp>
        <p:nvSpPr>
          <p:cNvPr id="3" name="Content Placeholder 2"/>
          <p:cNvSpPr>
            <a:spLocks noGrp="1"/>
          </p:cNvSpPr>
          <p:nvPr>
            <p:ph type="body" sz="quarter" idx="10"/>
          </p:nvPr>
        </p:nvSpPr>
        <p:spPr>
          <a:xfrm>
            <a:off x="520701" y="1447799"/>
            <a:ext cx="11149013" cy="4339650"/>
          </a:xfrm>
        </p:spPr>
        <p:txBody>
          <a:bodyPr/>
          <a:lstStyle/>
          <a:p>
            <a:r>
              <a:rPr lang="en-NZ" dirty="0">
                <a:solidFill>
                  <a:schemeClr val="accent2">
                    <a:alpha val="99000"/>
                  </a:schemeClr>
                </a:solidFill>
              </a:rPr>
              <a:t>Fine grain access rights to blobs and containers</a:t>
            </a:r>
          </a:p>
          <a:p>
            <a:r>
              <a:rPr lang="en-NZ" dirty="0">
                <a:solidFill>
                  <a:schemeClr val="accent2">
                    <a:alpha val="99000"/>
                  </a:schemeClr>
                </a:solidFill>
              </a:rPr>
              <a:t>Sign URL with storage key – permit elevated rights</a:t>
            </a:r>
          </a:p>
          <a:p>
            <a:r>
              <a:rPr lang="en-NZ" dirty="0">
                <a:solidFill>
                  <a:schemeClr val="accent2">
                    <a:alpha val="99000"/>
                  </a:schemeClr>
                </a:solidFill>
              </a:rPr>
              <a:t>Revocation</a:t>
            </a:r>
          </a:p>
          <a:p>
            <a:pPr lvl="1"/>
            <a:r>
              <a:rPr lang="en-NZ" sz="2400" spc="-51" dirty="0"/>
              <a:t>Use short time periods and re-issue</a:t>
            </a:r>
          </a:p>
          <a:p>
            <a:pPr lvl="1"/>
            <a:r>
              <a:rPr lang="en-NZ" sz="2400" spc="-51" dirty="0"/>
              <a:t>Use container level policy that can be deleted</a:t>
            </a:r>
          </a:p>
          <a:p>
            <a:pPr lvl="1"/>
            <a:endParaRPr lang="en-NZ" sz="2400" spc="-51" dirty="0"/>
          </a:p>
          <a:p>
            <a:r>
              <a:rPr lang="en-NZ" dirty="0">
                <a:solidFill>
                  <a:schemeClr val="accent2">
                    <a:alpha val="99000"/>
                  </a:schemeClr>
                </a:solidFill>
              </a:rPr>
              <a:t>Two broad approaches</a:t>
            </a:r>
          </a:p>
          <a:p>
            <a:pPr lvl="1"/>
            <a:r>
              <a:rPr lang="en-NZ" sz="2400" spc="-51" dirty="0"/>
              <a:t>Ad-hoc</a:t>
            </a:r>
          </a:p>
          <a:p>
            <a:pPr lvl="1"/>
            <a:r>
              <a:rPr lang="en-NZ" sz="2400" spc="-51" dirty="0"/>
              <a:t>Policy based</a:t>
            </a:r>
          </a:p>
        </p:txBody>
      </p:sp>
      <p:sp>
        <p:nvSpPr>
          <p:cNvPr id="4" name="Freeform 154"/>
          <p:cNvSpPr>
            <a:spLocks noEditPoints="1"/>
          </p:cNvSpPr>
          <p:nvPr/>
        </p:nvSpPr>
        <p:spPr bwMode="black">
          <a:xfrm>
            <a:off x="7677854" y="3348722"/>
            <a:ext cx="2863914" cy="2863166"/>
          </a:xfrm>
          <a:custGeom>
            <a:avLst/>
            <a:gdLst>
              <a:gd name="T0" fmla="*/ 235 w 433"/>
              <a:gd name="T1" fmla="*/ 433 h 433"/>
              <a:gd name="T2" fmla="*/ 0 w 433"/>
              <a:gd name="T3" fmla="*/ 198 h 433"/>
              <a:gd name="T4" fmla="*/ 0 w 433"/>
              <a:gd name="T5" fmla="*/ 101 h 433"/>
              <a:gd name="T6" fmla="*/ 99 w 433"/>
              <a:gd name="T7" fmla="*/ 2 h 433"/>
              <a:gd name="T8" fmla="*/ 198 w 433"/>
              <a:gd name="T9" fmla="*/ 0 h 433"/>
              <a:gd name="T10" fmla="*/ 433 w 433"/>
              <a:gd name="T11" fmla="*/ 235 h 433"/>
              <a:gd name="T12" fmla="*/ 235 w 433"/>
              <a:gd name="T13" fmla="*/ 433 h 433"/>
              <a:gd name="T14" fmla="*/ 96 w 433"/>
              <a:gd name="T15" fmla="*/ 72 h 433"/>
              <a:gd name="T16" fmla="*/ 71 w 433"/>
              <a:gd name="T17" fmla="*/ 72 h 433"/>
              <a:gd name="T18" fmla="*/ 71 w 433"/>
              <a:gd name="T19" fmla="*/ 97 h 433"/>
              <a:gd name="T20" fmla="*/ 96 w 433"/>
              <a:gd name="T21" fmla="*/ 97 h 433"/>
              <a:gd name="T22" fmla="*/ 96 w 433"/>
              <a:gd name="T23" fmla="*/ 72 h 433"/>
              <a:gd name="T24" fmla="*/ 250 w 433"/>
              <a:gd name="T25" fmla="*/ 138 h 433"/>
              <a:gd name="T26" fmla="*/ 231 w 433"/>
              <a:gd name="T27" fmla="*/ 138 h 433"/>
              <a:gd name="T28" fmla="*/ 231 w 433"/>
              <a:gd name="T29" fmla="*/ 158 h 433"/>
              <a:gd name="T30" fmla="*/ 264 w 433"/>
              <a:gd name="T31" fmla="*/ 191 h 433"/>
              <a:gd name="T32" fmla="*/ 254 w 433"/>
              <a:gd name="T33" fmla="*/ 193 h 433"/>
              <a:gd name="T34" fmla="*/ 176 w 433"/>
              <a:gd name="T35" fmla="*/ 115 h 433"/>
              <a:gd name="T36" fmla="*/ 158 w 433"/>
              <a:gd name="T37" fmla="*/ 115 h 433"/>
              <a:gd name="T38" fmla="*/ 159 w 433"/>
              <a:gd name="T39" fmla="*/ 133 h 433"/>
              <a:gd name="T40" fmla="*/ 212 w 433"/>
              <a:gd name="T41" fmla="*/ 186 h 433"/>
              <a:gd name="T42" fmla="*/ 208 w 433"/>
              <a:gd name="T43" fmla="*/ 192 h 433"/>
              <a:gd name="T44" fmla="*/ 145 w 433"/>
              <a:gd name="T45" fmla="*/ 130 h 433"/>
              <a:gd name="T46" fmla="*/ 128 w 433"/>
              <a:gd name="T47" fmla="*/ 130 h 433"/>
              <a:gd name="T48" fmla="*/ 128 w 433"/>
              <a:gd name="T49" fmla="*/ 147 h 433"/>
              <a:gd name="T50" fmla="*/ 194 w 433"/>
              <a:gd name="T51" fmla="*/ 214 h 433"/>
              <a:gd name="T52" fmla="*/ 191 w 433"/>
              <a:gd name="T53" fmla="*/ 220 h 433"/>
              <a:gd name="T54" fmla="*/ 134 w 433"/>
              <a:gd name="T55" fmla="*/ 163 h 433"/>
              <a:gd name="T56" fmla="*/ 116 w 433"/>
              <a:gd name="T57" fmla="*/ 164 h 433"/>
              <a:gd name="T58" fmla="*/ 116 w 433"/>
              <a:gd name="T59" fmla="*/ 181 h 433"/>
              <a:gd name="T60" fmla="*/ 177 w 433"/>
              <a:gd name="T61" fmla="*/ 242 h 433"/>
              <a:gd name="T62" fmla="*/ 173 w 433"/>
              <a:gd name="T63" fmla="*/ 248 h 433"/>
              <a:gd name="T64" fmla="*/ 122 w 433"/>
              <a:gd name="T65" fmla="*/ 197 h 433"/>
              <a:gd name="T66" fmla="*/ 104 w 433"/>
              <a:gd name="T67" fmla="*/ 197 h 433"/>
              <a:gd name="T68" fmla="*/ 105 w 433"/>
              <a:gd name="T69" fmla="*/ 215 h 433"/>
              <a:gd name="T70" fmla="*/ 195 w 433"/>
              <a:gd name="T71" fmla="*/ 305 h 433"/>
              <a:gd name="T72" fmla="*/ 286 w 433"/>
              <a:gd name="T73" fmla="*/ 314 h 433"/>
              <a:gd name="T74" fmla="*/ 309 w 433"/>
              <a:gd name="T75" fmla="*/ 290 h 433"/>
              <a:gd name="T76" fmla="*/ 306 w 433"/>
              <a:gd name="T77" fmla="*/ 194 h 433"/>
              <a:gd name="T78" fmla="*/ 250 w 433"/>
              <a:gd name="T79" fmla="*/ 138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3" h="433">
                <a:moveTo>
                  <a:pt x="235" y="433"/>
                </a:moveTo>
                <a:cubicBezTo>
                  <a:pt x="0" y="198"/>
                  <a:pt x="0" y="198"/>
                  <a:pt x="0" y="198"/>
                </a:cubicBezTo>
                <a:cubicBezTo>
                  <a:pt x="0" y="101"/>
                  <a:pt x="0" y="101"/>
                  <a:pt x="0" y="101"/>
                </a:cubicBezTo>
                <a:cubicBezTo>
                  <a:pt x="99" y="2"/>
                  <a:pt x="99" y="2"/>
                  <a:pt x="99" y="2"/>
                </a:cubicBezTo>
                <a:cubicBezTo>
                  <a:pt x="198" y="0"/>
                  <a:pt x="198" y="0"/>
                  <a:pt x="198" y="0"/>
                </a:cubicBezTo>
                <a:cubicBezTo>
                  <a:pt x="433" y="235"/>
                  <a:pt x="433" y="235"/>
                  <a:pt x="433" y="235"/>
                </a:cubicBezTo>
                <a:lnTo>
                  <a:pt x="235" y="433"/>
                </a:lnTo>
                <a:close/>
                <a:moveTo>
                  <a:pt x="96" y="72"/>
                </a:moveTo>
                <a:cubicBezTo>
                  <a:pt x="89" y="65"/>
                  <a:pt x="78" y="65"/>
                  <a:pt x="71" y="72"/>
                </a:cubicBezTo>
                <a:cubicBezTo>
                  <a:pt x="64" y="79"/>
                  <a:pt x="64" y="90"/>
                  <a:pt x="71" y="97"/>
                </a:cubicBezTo>
                <a:cubicBezTo>
                  <a:pt x="78" y="104"/>
                  <a:pt x="89" y="104"/>
                  <a:pt x="96" y="97"/>
                </a:cubicBezTo>
                <a:cubicBezTo>
                  <a:pt x="103" y="90"/>
                  <a:pt x="103" y="79"/>
                  <a:pt x="96" y="72"/>
                </a:cubicBezTo>
                <a:close/>
                <a:moveTo>
                  <a:pt x="250" y="138"/>
                </a:moveTo>
                <a:cubicBezTo>
                  <a:pt x="245" y="133"/>
                  <a:pt x="236" y="133"/>
                  <a:pt x="231" y="138"/>
                </a:cubicBezTo>
                <a:cubicBezTo>
                  <a:pt x="225" y="144"/>
                  <a:pt x="225" y="153"/>
                  <a:pt x="231" y="158"/>
                </a:cubicBezTo>
                <a:cubicBezTo>
                  <a:pt x="264" y="191"/>
                  <a:pt x="264" y="191"/>
                  <a:pt x="264" y="191"/>
                </a:cubicBezTo>
                <a:cubicBezTo>
                  <a:pt x="254" y="193"/>
                  <a:pt x="254" y="193"/>
                  <a:pt x="254" y="193"/>
                </a:cubicBezTo>
                <a:cubicBezTo>
                  <a:pt x="176" y="115"/>
                  <a:pt x="176" y="115"/>
                  <a:pt x="176" y="115"/>
                </a:cubicBezTo>
                <a:cubicBezTo>
                  <a:pt x="171" y="110"/>
                  <a:pt x="163" y="110"/>
                  <a:pt x="158" y="115"/>
                </a:cubicBezTo>
                <a:cubicBezTo>
                  <a:pt x="153" y="120"/>
                  <a:pt x="154" y="128"/>
                  <a:pt x="159" y="133"/>
                </a:cubicBezTo>
                <a:cubicBezTo>
                  <a:pt x="212" y="186"/>
                  <a:pt x="212" y="186"/>
                  <a:pt x="212" y="186"/>
                </a:cubicBezTo>
                <a:cubicBezTo>
                  <a:pt x="208" y="192"/>
                  <a:pt x="208" y="192"/>
                  <a:pt x="208" y="192"/>
                </a:cubicBezTo>
                <a:cubicBezTo>
                  <a:pt x="145" y="130"/>
                  <a:pt x="145" y="130"/>
                  <a:pt x="145" y="130"/>
                </a:cubicBezTo>
                <a:cubicBezTo>
                  <a:pt x="140" y="125"/>
                  <a:pt x="132" y="125"/>
                  <a:pt x="128" y="130"/>
                </a:cubicBezTo>
                <a:cubicBezTo>
                  <a:pt x="123" y="135"/>
                  <a:pt x="123" y="143"/>
                  <a:pt x="128" y="147"/>
                </a:cubicBezTo>
                <a:cubicBezTo>
                  <a:pt x="194" y="214"/>
                  <a:pt x="194" y="214"/>
                  <a:pt x="194" y="214"/>
                </a:cubicBezTo>
                <a:cubicBezTo>
                  <a:pt x="191" y="220"/>
                  <a:pt x="191" y="220"/>
                  <a:pt x="191" y="220"/>
                </a:cubicBezTo>
                <a:cubicBezTo>
                  <a:pt x="134" y="163"/>
                  <a:pt x="134" y="163"/>
                  <a:pt x="134" y="163"/>
                </a:cubicBezTo>
                <a:cubicBezTo>
                  <a:pt x="129" y="159"/>
                  <a:pt x="121" y="159"/>
                  <a:pt x="116" y="164"/>
                </a:cubicBezTo>
                <a:cubicBezTo>
                  <a:pt x="111" y="168"/>
                  <a:pt x="111" y="176"/>
                  <a:pt x="116" y="181"/>
                </a:cubicBezTo>
                <a:cubicBezTo>
                  <a:pt x="177" y="242"/>
                  <a:pt x="177" y="242"/>
                  <a:pt x="177" y="242"/>
                </a:cubicBezTo>
                <a:cubicBezTo>
                  <a:pt x="173" y="248"/>
                  <a:pt x="173" y="248"/>
                  <a:pt x="173" y="248"/>
                </a:cubicBezTo>
                <a:cubicBezTo>
                  <a:pt x="122" y="197"/>
                  <a:pt x="122" y="197"/>
                  <a:pt x="122" y="197"/>
                </a:cubicBezTo>
                <a:cubicBezTo>
                  <a:pt x="117" y="192"/>
                  <a:pt x="109" y="192"/>
                  <a:pt x="104" y="197"/>
                </a:cubicBezTo>
                <a:cubicBezTo>
                  <a:pt x="99" y="202"/>
                  <a:pt x="100" y="210"/>
                  <a:pt x="105" y="215"/>
                </a:cubicBezTo>
                <a:cubicBezTo>
                  <a:pt x="195" y="305"/>
                  <a:pt x="195" y="305"/>
                  <a:pt x="195" y="305"/>
                </a:cubicBezTo>
                <a:cubicBezTo>
                  <a:pt x="228" y="338"/>
                  <a:pt x="268" y="332"/>
                  <a:pt x="286" y="314"/>
                </a:cubicBezTo>
                <a:cubicBezTo>
                  <a:pt x="287" y="312"/>
                  <a:pt x="305" y="294"/>
                  <a:pt x="309" y="290"/>
                </a:cubicBezTo>
                <a:cubicBezTo>
                  <a:pt x="333" y="266"/>
                  <a:pt x="333" y="221"/>
                  <a:pt x="306" y="194"/>
                </a:cubicBezTo>
                <a:lnTo>
                  <a:pt x="250" y="138"/>
                </a:ln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Tree>
    <p:extLst>
      <p:ext uri="{BB962C8B-B14F-4D97-AF65-F5344CB8AC3E}">
        <p14:creationId xmlns:p14="http://schemas.microsoft.com/office/powerpoint/2010/main" val="44872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Ad Hoc </a:t>
            </a:r>
            <a:r>
              <a:rPr lang="en-NZ" dirty="0"/>
              <a:t>Signatures</a:t>
            </a:r>
          </a:p>
        </p:txBody>
      </p:sp>
      <p:sp>
        <p:nvSpPr>
          <p:cNvPr id="3" name="Content Placeholder 2"/>
          <p:cNvSpPr>
            <a:spLocks noGrp="1"/>
          </p:cNvSpPr>
          <p:nvPr>
            <p:ph type="body" sz="quarter" idx="10"/>
          </p:nvPr>
        </p:nvSpPr>
        <p:spPr>
          <a:xfrm>
            <a:off x="520701" y="1447799"/>
            <a:ext cx="11149013" cy="2779222"/>
          </a:xfrm>
        </p:spPr>
        <p:txBody>
          <a:bodyPr/>
          <a:lstStyle/>
          <a:p>
            <a:r>
              <a:rPr lang="en-NZ" sz="3200" dirty="0">
                <a:solidFill>
                  <a:schemeClr val="accent2">
                    <a:alpha val="99000"/>
                  </a:schemeClr>
                </a:solidFill>
              </a:rPr>
              <a:t>Create Short Dated Shared Access Signature</a:t>
            </a:r>
          </a:p>
          <a:p>
            <a:pPr lvl="1"/>
            <a:r>
              <a:rPr lang="en-US" spc="-51" dirty="0" err="1"/>
              <a:t>Signedresource</a:t>
            </a:r>
            <a:r>
              <a:rPr lang="en-US" spc="-51" dirty="0"/>
              <a:t> </a:t>
            </a:r>
            <a:r>
              <a:rPr lang="en-NZ" spc="-51" dirty="0"/>
              <a:t>Blob or Container</a:t>
            </a:r>
          </a:p>
          <a:p>
            <a:pPr lvl="1"/>
            <a:r>
              <a:rPr lang="en-US" spc="-51" dirty="0" err="1"/>
              <a:t>AccessPolicy</a:t>
            </a:r>
            <a:r>
              <a:rPr lang="en-US" spc="-51" dirty="0"/>
              <a:t> </a:t>
            </a:r>
            <a:r>
              <a:rPr lang="en-NZ" spc="-51" dirty="0"/>
              <a:t>Start, Expiry and Permissions</a:t>
            </a:r>
          </a:p>
          <a:p>
            <a:pPr lvl="1"/>
            <a:r>
              <a:rPr lang="en-US" spc="-51" dirty="0"/>
              <a:t>Signature </a:t>
            </a:r>
            <a:r>
              <a:rPr lang="en-NZ" spc="-51" dirty="0"/>
              <a:t>HMAC-SHA256 of above fields</a:t>
            </a:r>
          </a:p>
          <a:p>
            <a:pPr lvl="1"/>
            <a:endParaRPr lang="en-NZ" dirty="0" smtClean="0"/>
          </a:p>
          <a:p>
            <a:r>
              <a:rPr lang="en-NZ" sz="3200" dirty="0">
                <a:solidFill>
                  <a:schemeClr val="accent2">
                    <a:alpha val="99000"/>
                  </a:schemeClr>
                </a:solidFill>
              </a:rPr>
              <a:t>Use case</a:t>
            </a:r>
          </a:p>
          <a:p>
            <a:pPr lvl="1"/>
            <a:r>
              <a:rPr lang="en-NZ" spc="-51" dirty="0"/>
              <a:t>Single use URLs</a:t>
            </a:r>
          </a:p>
          <a:p>
            <a:pPr lvl="1"/>
            <a:r>
              <a:rPr lang="en-NZ" spc="-51" dirty="0"/>
              <a:t>E.g. Provide URL to Silverlight client to upload to container </a:t>
            </a:r>
          </a:p>
        </p:txBody>
      </p:sp>
      <p:sp>
        <p:nvSpPr>
          <p:cNvPr id="5" name="Rectangle 4"/>
          <p:cNvSpPr/>
          <p:nvPr/>
        </p:nvSpPr>
        <p:spPr bwMode="auto">
          <a:xfrm>
            <a:off x="2143556" y="4765293"/>
            <a:ext cx="8537110" cy="1044974"/>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2000" spc="-51" dirty="0">
                <a:solidFill>
                  <a:srgbClr val="8CC600">
                    <a:alpha val="99000"/>
                  </a:srgbClr>
                </a:solidFill>
              </a:rPr>
              <a:t>http://...blob.../pics/image.jpg?</a:t>
            </a:r>
            <a:br>
              <a:rPr lang="en-NZ" sz="2000" spc="-51" dirty="0">
                <a:solidFill>
                  <a:srgbClr val="8CC600">
                    <a:alpha val="99000"/>
                  </a:srgbClr>
                </a:solidFill>
              </a:rPr>
            </a:br>
            <a:r>
              <a:rPr lang="en-NZ" sz="2000" spc="-51" dirty="0">
                <a:solidFill>
                  <a:srgbClr val="8CC600">
                    <a:alpha val="99000"/>
                  </a:srgbClr>
                </a:solidFill>
              </a:rPr>
              <a:t>sr=c&amp;st=2009-02-09T08:20Z&amp;se=2009-02-10T08:30Z&amp;sp=w</a:t>
            </a:r>
            <a:br>
              <a:rPr lang="en-NZ" sz="2000" spc="-51" dirty="0">
                <a:solidFill>
                  <a:srgbClr val="8CC600">
                    <a:alpha val="99000"/>
                  </a:srgbClr>
                </a:solidFill>
              </a:rPr>
            </a:br>
            <a:r>
              <a:rPr lang="en-NZ" sz="2000" spc="-51" dirty="0">
                <a:solidFill>
                  <a:srgbClr val="8CC600">
                    <a:alpha val="99000"/>
                  </a:srgbClr>
                </a:solidFill>
              </a:rPr>
              <a:t>&amp;sig= dD80ihBh5jfNpymO5Hg1IdiJIEvHcJpCMiCMnN%2fRnbI%3d</a:t>
            </a:r>
            <a:endParaRPr lang="en-US" sz="2000" spc="-51" dirty="0">
              <a:solidFill>
                <a:srgbClr val="8CC600">
                  <a:alpha val="99000"/>
                </a:srgbClr>
              </a:solidFill>
            </a:endParaRPr>
          </a:p>
        </p:txBody>
      </p:sp>
      <p:sp>
        <p:nvSpPr>
          <p:cNvPr id="6" name="Down Arrow 5"/>
          <p:cNvSpPr/>
          <p:nvPr/>
        </p:nvSpPr>
        <p:spPr bwMode="auto">
          <a:xfrm rot="10800000" flipV="1">
            <a:off x="3287709" y="4572020"/>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7" name="Down Arrow 6"/>
          <p:cNvSpPr/>
          <p:nvPr/>
        </p:nvSpPr>
        <p:spPr bwMode="auto">
          <a:xfrm rot="10800000" flipV="1">
            <a:off x="4929470" y="4572020"/>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8" name="Down Arrow 7"/>
          <p:cNvSpPr/>
          <p:nvPr/>
        </p:nvSpPr>
        <p:spPr bwMode="auto">
          <a:xfrm rot="10800000" flipV="1">
            <a:off x="7318718" y="4572020"/>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9" name="Down Arrow 8"/>
          <p:cNvSpPr/>
          <p:nvPr/>
        </p:nvSpPr>
        <p:spPr bwMode="auto">
          <a:xfrm rot="10800000" flipV="1">
            <a:off x="9238825" y="4572021"/>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1" name="Down Arrow 10"/>
          <p:cNvSpPr/>
          <p:nvPr/>
        </p:nvSpPr>
        <p:spPr bwMode="auto">
          <a:xfrm flipV="1">
            <a:off x="5910786" y="5780548"/>
            <a:ext cx="457519" cy="596710"/>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Tree>
    <p:extLst>
      <p:ext uri="{BB962C8B-B14F-4D97-AF65-F5344CB8AC3E}">
        <p14:creationId xmlns:p14="http://schemas.microsoft.com/office/powerpoint/2010/main" val="2331405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xit" presetSubtype="0" fill="hold" grpId="1" nodeType="clickEffect">
                                  <p:stCondLst>
                                    <p:cond delay="0"/>
                                  </p:stCondLst>
                                  <p:childTnLst>
                                    <p:anim calcmode="lin" valueType="num">
                                      <p:cBhvr>
                                        <p:cTn id="11" dur="500"/>
                                        <p:tgtEl>
                                          <p:spTgt spid="6"/>
                                        </p:tgtEl>
                                        <p:attrNameLst>
                                          <p:attrName>ppt_w</p:attrName>
                                        </p:attrNameLst>
                                      </p:cBhvr>
                                      <p:tavLst>
                                        <p:tav tm="0">
                                          <p:val>
                                            <p:strVal val="ppt_w"/>
                                          </p:val>
                                        </p:tav>
                                        <p:tav tm="100000">
                                          <p:val>
                                            <p:fltVal val="0"/>
                                          </p:val>
                                        </p:tav>
                                      </p:tavLst>
                                    </p:anim>
                                    <p:anim calcmode="lin" valueType="num">
                                      <p:cBhvr>
                                        <p:cTn id="12" dur="500"/>
                                        <p:tgtEl>
                                          <p:spTgt spid="6"/>
                                        </p:tgtEl>
                                        <p:attrNameLst>
                                          <p:attrName>ppt_h</p:attrName>
                                        </p:attrNameLst>
                                      </p:cBhvr>
                                      <p:tavLst>
                                        <p:tav tm="0">
                                          <p:val>
                                            <p:strVal val="ppt_h"/>
                                          </p:val>
                                        </p:tav>
                                        <p:tav tm="100000">
                                          <p:val>
                                            <p:fltVal val="0"/>
                                          </p:val>
                                        </p:tav>
                                      </p:tavLst>
                                    </p:anim>
                                    <p:animEffect transition="out" filter="fade">
                                      <p:cBhvr>
                                        <p:cTn id="13" dur="500"/>
                                        <p:tgtEl>
                                          <p:spTgt spid="6"/>
                                        </p:tgtEl>
                                      </p:cBhvr>
                                    </p:animEffect>
                                    <p:set>
                                      <p:cBhvr>
                                        <p:cTn id="14" dur="1" fill="hold">
                                          <p:stCondLst>
                                            <p:cond delay="499"/>
                                          </p:stCondLst>
                                        </p:cTn>
                                        <p:tgtEl>
                                          <p:spTgt spid="6"/>
                                        </p:tgtEl>
                                        <p:attrNameLst>
                                          <p:attrName>style.visibility</p:attrName>
                                        </p:attrNameLst>
                                      </p:cBhvr>
                                      <p:to>
                                        <p:strVal val="hidden"/>
                                      </p:to>
                                    </p:se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xit" presetSubtype="0" fill="hold" grpId="1" nodeType="clickEffect">
                                  <p:stCondLst>
                                    <p:cond delay="0"/>
                                  </p:stCondLst>
                                  <p:childTnLst>
                                    <p:anim calcmode="lin" valueType="num">
                                      <p:cBhvr>
                                        <p:cTn id="21" dur="500"/>
                                        <p:tgtEl>
                                          <p:spTgt spid="7"/>
                                        </p:tgtEl>
                                        <p:attrNameLst>
                                          <p:attrName>ppt_w</p:attrName>
                                        </p:attrNameLst>
                                      </p:cBhvr>
                                      <p:tavLst>
                                        <p:tav tm="0">
                                          <p:val>
                                            <p:strVal val="ppt_w"/>
                                          </p:val>
                                        </p:tav>
                                        <p:tav tm="100000">
                                          <p:val>
                                            <p:fltVal val="0"/>
                                          </p:val>
                                        </p:tav>
                                      </p:tavLst>
                                    </p:anim>
                                    <p:anim calcmode="lin" valueType="num">
                                      <p:cBhvr>
                                        <p:cTn id="22" dur="500"/>
                                        <p:tgtEl>
                                          <p:spTgt spid="7"/>
                                        </p:tgtEl>
                                        <p:attrNameLst>
                                          <p:attrName>ppt_h</p:attrName>
                                        </p:attrNameLst>
                                      </p:cBhvr>
                                      <p:tavLst>
                                        <p:tav tm="0">
                                          <p:val>
                                            <p:strVal val="ppt_h"/>
                                          </p:val>
                                        </p:tav>
                                        <p:tav tm="100000">
                                          <p:val>
                                            <p:fltVal val="0"/>
                                          </p:val>
                                        </p:tav>
                                      </p:tavLst>
                                    </p:anim>
                                    <p:animEffect transition="out" filter="fade">
                                      <p:cBhvr>
                                        <p:cTn id="23" dur="500"/>
                                        <p:tgtEl>
                                          <p:spTgt spid="7"/>
                                        </p:tgtEl>
                                      </p:cBhvr>
                                    </p:animEffect>
                                    <p:set>
                                      <p:cBhvr>
                                        <p:cTn id="24" dur="1" fill="hold">
                                          <p:stCondLst>
                                            <p:cond delay="499"/>
                                          </p:stCondLst>
                                        </p:cTn>
                                        <p:tgtEl>
                                          <p:spTgt spid="7"/>
                                        </p:tgtEl>
                                        <p:attrNameLst>
                                          <p:attrName>style.visibility</p:attrName>
                                        </p:attrNameLst>
                                      </p:cBhvr>
                                      <p:to>
                                        <p:strVal val="hidden"/>
                                      </p:to>
                                    </p:set>
                                  </p:childTnLst>
                                </p:cTn>
                              </p:par>
                              <p:par>
                                <p:cTn id="25" presetID="10"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xit" presetSubtype="0" fill="hold" grpId="1" nodeType="clickEffect">
                                  <p:stCondLst>
                                    <p:cond delay="0"/>
                                  </p:stCondLst>
                                  <p:childTnLst>
                                    <p:anim calcmode="lin" valueType="num">
                                      <p:cBhvr>
                                        <p:cTn id="31" dur="500"/>
                                        <p:tgtEl>
                                          <p:spTgt spid="8"/>
                                        </p:tgtEl>
                                        <p:attrNameLst>
                                          <p:attrName>ppt_w</p:attrName>
                                        </p:attrNameLst>
                                      </p:cBhvr>
                                      <p:tavLst>
                                        <p:tav tm="0">
                                          <p:val>
                                            <p:strVal val="ppt_w"/>
                                          </p:val>
                                        </p:tav>
                                        <p:tav tm="100000">
                                          <p:val>
                                            <p:fltVal val="0"/>
                                          </p:val>
                                        </p:tav>
                                      </p:tavLst>
                                    </p:anim>
                                    <p:anim calcmode="lin" valueType="num">
                                      <p:cBhvr>
                                        <p:cTn id="32" dur="500"/>
                                        <p:tgtEl>
                                          <p:spTgt spid="8"/>
                                        </p:tgtEl>
                                        <p:attrNameLst>
                                          <p:attrName>ppt_h</p:attrName>
                                        </p:attrNameLst>
                                      </p:cBhvr>
                                      <p:tavLst>
                                        <p:tav tm="0">
                                          <p:val>
                                            <p:strVal val="ppt_h"/>
                                          </p:val>
                                        </p:tav>
                                        <p:tav tm="100000">
                                          <p:val>
                                            <p:fltVal val="0"/>
                                          </p:val>
                                        </p:tav>
                                      </p:tavLst>
                                    </p:anim>
                                    <p:animEffect transition="out" filter="fade">
                                      <p:cBhvr>
                                        <p:cTn id="33" dur="500"/>
                                        <p:tgtEl>
                                          <p:spTgt spid="8"/>
                                        </p:tgtEl>
                                      </p:cBhvr>
                                    </p:animEffect>
                                    <p:set>
                                      <p:cBhvr>
                                        <p:cTn id="34" dur="1" fill="hold">
                                          <p:stCondLst>
                                            <p:cond delay="499"/>
                                          </p:stCondLst>
                                        </p:cTn>
                                        <p:tgtEl>
                                          <p:spTgt spid="8"/>
                                        </p:tgtEl>
                                        <p:attrNameLst>
                                          <p:attrName>style.visibility</p:attrName>
                                        </p:attrNameLst>
                                      </p:cBhvr>
                                      <p:to>
                                        <p:strVal val="hidden"/>
                                      </p:to>
                                    </p:set>
                                  </p:childTnLst>
                                </p:cTn>
                              </p:par>
                              <p:par>
                                <p:cTn id="35" presetID="10"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xit" presetSubtype="0" fill="hold" grpId="1" nodeType="clickEffect">
                                  <p:stCondLst>
                                    <p:cond delay="0"/>
                                  </p:stCondLst>
                                  <p:childTnLst>
                                    <p:anim calcmode="lin" valueType="num">
                                      <p:cBhvr>
                                        <p:cTn id="41" dur="500"/>
                                        <p:tgtEl>
                                          <p:spTgt spid="9"/>
                                        </p:tgtEl>
                                        <p:attrNameLst>
                                          <p:attrName>ppt_w</p:attrName>
                                        </p:attrNameLst>
                                      </p:cBhvr>
                                      <p:tavLst>
                                        <p:tav tm="0">
                                          <p:val>
                                            <p:strVal val="ppt_w"/>
                                          </p:val>
                                        </p:tav>
                                        <p:tav tm="100000">
                                          <p:val>
                                            <p:fltVal val="0"/>
                                          </p:val>
                                        </p:tav>
                                      </p:tavLst>
                                    </p:anim>
                                    <p:anim calcmode="lin" valueType="num">
                                      <p:cBhvr>
                                        <p:cTn id="42" dur="500"/>
                                        <p:tgtEl>
                                          <p:spTgt spid="9"/>
                                        </p:tgtEl>
                                        <p:attrNameLst>
                                          <p:attrName>ppt_h</p:attrName>
                                        </p:attrNameLst>
                                      </p:cBhvr>
                                      <p:tavLst>
                                        <p:tav tm="0">
                                          <p:val>
                                            <p:strVal val="ppt_h"/>
                                          </p:val>
                                        </p:tav>
                                        <p:tav tm="100000">
                                          <p:val>
                                            <p:fltVal val="0"/>
                                          </p:val>
                                        </p:tav>
                                      </p:tavLst>
                                    </p:anim>
                                    <p:animEffect transition="out" filter="fade">
                                      <p:cBhvr>
                                        <p:cTn id="43" dur="500"/>
                                        <p:tgtEl>
                                          <p:spTgt spid="9"/>
                                        </p:tgtEl>
                                      </p:cBhvr>
                                    </p:animEffect>
                                    <p:set>
                                      <p:cBhvr>
                                        <p:cTn id="44" dur="1" fill="hold">
                                          <p:stCondLst>
                                            <p:cond delay="499"/>
                                          </p:stCondLst>
                                        </p:cTn>
                                        <p:tgtEl>
                                          <p:spTgt spid="9"/>
                                        </p:tgtEl>
                                        <p:attrNameLst>
                                          <p:attrName>style.visibility</p:attrName>
                                        </p:attrNameLst>
                                      </p:cBhvr>
                                      <p:to>
                                        <p:strVal val="hidden"/>
                                      </p:to>
                                    </p:set>
                                  </p:childTnLst>
                                </p:cTn>
                              </p:par>
                              <p:par>
                                <p:cTn id="45" presetID="10"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53" presetClass="exit" presetSubtype="0" fill="hold" grpId="1" nodeType="clickEffect">
                                  <p:stCondLst>
                                    <p:cond delay="0"/>
                                  </p:stCondLst>
                                  <p:childTnLst>
                                    <p:anim calcmode="lin" valueType="num">
                                      <p:cBhvr>
                                        <p:cTn id="51" dur="500"/>
                                        <p:tgtEl>
                                          <p:spTgt spid="11"/>
                                        </p:tgtEl>
                                        <p:attrNameLst>
                                          <p:attrName>ppt_w</p:attrName>
                                        </p:attrNameLst>
                                      </p:cBhvr>
                                      <p:tavLst>
                                        <p:tav tm="0">
                                          <p:val>
                                            <p:strVal val="ppt_w"/>
                                          </p:val>
                                        </p:tav>
                                        <p:tav tm="100000">
                                          <p:val>
                                            <p:fltVal val="0"/>
                                          </p:val>
                                        </p:tav>
                                      </p:tavLst>
                                    </p:anim>
                                    <p:anim calcmode="lin" valueType="num">
                                      <p:cBhvr>
                                        <p:cTn id="52" dur="500"/>
                                        <p:tgtEl>
                                          <p:spTgt spid="11"/>
                                        </p:tgtEl>
                                        <p:attrNameLst>
                                          <p:attrName>ppt_h</p:attrName>
                                        </p:attrNameLst>
                                      </p:cBhvr>
                                      <p:tavLst>
                                        <p:tav tm="0">
                                          <p:val>
                                            <p:strVal val="ppt_h"/>
                                          </p:val>
                                        </p:tav>
                                        <p:tav tm="100000">
                                          <p:val>
                                            <p:fltVal val="0"/>
                                          </p:val>
                                        </p:tav>
                                      </p:tavLst>
                                    </p:anim>
                                    <p:animEffect transition="out" filter="fade">
                                      <p:cBhvr>
                                        <p:cTn id="53" dur="500"/>
                                        <p:tgtEl>
                                          <p:spTgt spid="11"/>
                                        </p:tgtEl>
                                      </p:cBhvr>
                                    </p:animEffect>
                                    <p:set>
                                      <p:cBhvr>
                                        <p:cTn id="54"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P spid="9" grpId="1" animBg="1"/>
      <p:bldP spid="11" grpId="0" animBg="1"/>
      <p:bldP spid="11" grpId="1" animBg="1"/>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520701" y="1447799"/>
            <a:ext cx="11149013" cy="4058034"/>
          </a:xfrm>
        </p:spPr>
        <p:txBody>
          <a:bodyPr/>
          <a:lstStyle/>
          <a:p>
            <a:r>
              <a:rPr lang="en-NZ" sz="3600" dirty="0">
                <a:solidFill>
                  <a:schemeClr val="accent2">
                    <a:alpha val="99000"/>
                  </a:schemeClr>
                </a:solidFill>
              </a:rPr>
              <a:t>Create Container Level Policy</a:t>
            </a:r>
          </a:p>
          <a:p>
            <a:pPr lvl="1"/>
            <a:r>
              <a:rPr lang="en-US" spc="-51" dirty="0"/>
              <a:t> </a:t>
            </a:r>
            <a:r>
              <a:rPr lang="en-NZ" spc="-51" dirty="0"/>
              <a:t>Specify </a:t>
            </a:r>
            <a:r>
              <a:rPr lang="en-US" spc="-51" dirty="0" err="1"/>
              <a:t>StartTime</a:t>
            </a:r>
            <a:r>
              <a:rPr lang="en-US" spc="-51" dirty="0"/>
              <a:t>, </a:t>
            </a:r>
            <a:r>
              <a:rPr lang="en-US" spc="-51" dirty="0" err="1"/>
              <a:t>ExpiryTime</a:t>
            </a:r>
            <a:r>
              <a:rPr lang="en-US" spc="-51" dirty="0"/>
              <a:t>, Permissions</a:t>
            </a:r>
          </a:p>
          <a:p>
            <a:pPr lvl="1"/>
            <a:endParaRPr lang="en-NZ" spc="-51" dirty="0"/>
          </a:p>
          <a:p>
            <a:r>
              <a:rPr lang="en-NZ" sz="3600" dirty="0">
                <a:solidFill>
                  <a:schemeClr val="accent2">
                    <a:alpha val="99000"/>
                  </a:schemeClr>
                </a:solidFill>
              </a:rPr>
              <a:t>Create Shared Access Signature URL</a:t>
            </a:r>
          </a:p>
          <a:p>
            <a:pPr lvl="1"/>
            <a:r>
              <a:rPr lang="en-US" spc="-51" dirty="0" err="1"/>
              <a:t>Signedresource</a:t>
            </a:r>
            <a:r>
              <a:rPr lang="en-US" spc="-51" dirty="0"/>
              <a:t> </a:t>
            </a:r>
            <a:r>
              <a:rPr lang="en-NZ" spc="-51" dirty="0"/>
              <a:t>Blob or Container</a:t>
            </a:r>
          </a:p>
          <a:p>
            <a:pPr lvl="1"/>
            <a:r>
              <a:rPr lang="en-US" spc="-51" dirty="0" err="1"/>
              <a:t>Signedidentifier</a:t>
            </a:r>
            <a:r>
              <a:rPr lang="en-US" spc="-51" dirty="0"/>
              <a:t> </a:t>
            </a:r>
            <a:r>
              <a:rPr lang="en-NZ" spc="-51" dirty="0"/>
              <a:t>Optional pointer to container policy</a:t>
            </a:r>
          </a:p>
          <a:p>
            <a:pPr lvl="1"/>
            <a:r>
              <a:rPr lang="en-US" spc="-51" dirty="0"/>
              <a:t>Signature </a:t>
            </a:r>
            <a:r>
              <a:rPr lang="en-NZ" spc="-51" dirty="0"/>
              <a:t>HMAC-SHA256 of above fields</a:t>
            </a:r>
          </a:p>
          <a:p>
            <a:pPr lvl="1"/>
            <a:endParaRPr lang="en-NZ" spc="-51" dirty="0">
              <a:solidFill>
                <a:schemeClr val="accent2">
                  <a:alpha val="99000"/>
                </a:schemeClr>
              </a:solidFill>
            </a:endParaRPr>
          </a:p>
          <a:p>
            <a:pPr lvl="1">
              <a:spcAft>
                <a:spcPts val="900"/>
              </a:spcAft>
            </a:pPr>
            <a:r>
              <a:rPr lang="en-NZ" sz="3600" spc="-100" dirty="0">
                <a:solidFill>
                  <a:schemeClr val="accent2">
                    <a:alpha val="99000"/>
                  </a:schemeClr>
                </a:solidFill>
                <a:latin typeface="Segoe UI Light" pitchFamily="34" charset="0"/>
              </a:rPr>
              <a:t>Use case</a:t>
            </a:r>
          </a:p>
          <a:p>
            <a:pPr lvl="1"/>
            <a:r>
              <a:rPr lang="en-NZ" spc="-51" dirty="0"/>
              <a:t>Providing revocable permissions to certain users/groups</a:t>
            </a:r>
          </a:p>
          <a:p>
            <a:pPr lvl="1"/>
            <a:r>
              <a:rPr lang="en-NZ" spc="-51" dirty="0"/>
              <a:t>To revoke: Delete or update container policy </a:t>
            </a:r>
          </a:p>
        </p:txBody>
      </p:sp>
      <p:sp>
        <p:nvSpPr>
          <p:cNvPr id="9" name="Rectangle 8"/>
          <p:cNvSpPr/>
          <p:nvPr/>
        </p:nvSpPr>
        <p:spPr bwMode="auto">
          <a:xfrm>
            <a:off x="5777934" y="3835315"/>
            <a:ext cx="5894954" cy="1044974"/>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r>
              <a:rPr lang="en-NZ" sz="1600" spc="-51" dirty="0">
                <a:solidFill>
                  <a:srgbClr val="8CC600">
                    <a:alpha val="99000"/>
                  </a:srgbClr>
                </a:solidFill>
              </a:rPr>
              <a:t>http://...blob.../</a:t>
            </a:r>
            <a:r>
              <a:rPr lang="en-NZ" sz="1600" spc="-51" dirty="0" err="1">
                <a:solidFill>
                  <a:srgbClr val="8CC600">
                    <a:alpha val="99000"/>
                  </a:srgbClr>
                </a:solidFill>
              </a:rPr>
              <a:t>pics</a:t>
            </a:r>
            <a:r>
              <a:rPr lang="en-NZ" sz="1600" spc="-51" dirty="0">
                <a:solidFill>
                  <a:srgbClr val="8CC600">
                    <a:alpha val="99000"/>
                  </a:srgbClr>
                </a:solidFill>
              </a:rPr>
              <a:t>/image.jpg?</a:t>
            </a:r>
            <a:br>
              <a:rPr lang="en-NZ" sz="1600" spc="-51" dirty="0">
                <a:solidFill>
                  <a:srgbClr val="8CC600">
                    <a:alpha val="99000"/>
                  </a:srgbClr>
                </a:solidFill>
              </a:rPr>
            </a:br>
            <a:r>
              <a:rPr lang="en-NZ" sz="1600" spc="-51" dirty="0" err="1">
                <a:solidFill>
                  <a:srgbClr val="8CC600">
                    <a:alpha val="99000"/>
                  </a:srgbClr>
                </a:solidFill>
              </a:rPr>
              <a:t>sr</a:t>
            </a:r>
            <a:r>
              <a:rPr lang="en-NZ" sz="1600" spc="-51" dirty="0">
                <a:solidFill>
                  <a:srgbClr val="8CC600">
                    <a:alpha val="99000"/>
                  </a:srgbClr>
                </a:solidFill>
              </a:rPr>
              <a:t>=</a:t>
            </a:r>
            <a:r>
              <a:rPr lang="en-NZ" sz="1600" spc="-51" dirty="0" err="1">
                <a:solidFill>
                  <a:srgbClr val="8CC600">
                    <a:alpha val="99000"/>
                  </a:srgbClr>
                </a:solidFill>
              </a:rPr>
              <a:t>c&amp;si</a:t>
            </a:r>
            <a:r>
              <a:rPr lang="en-NZ" sz="1600" spc="-51" dirty="0">
                <a:solidFill>
                  <a:srgbClr val="8CC600">
                    <a:alpha val="99000"/>
                  </a:srgbClr>
                </a:solidFill>
              </a:rPr>
              <a:t>=MyUploadPolicyForUserID12345</a:t>
            </a:r>
            <a:br>
              <a:rPr lang="en-NZ" sz="1600" spc="-51" dirty="0">
                <a:solidFill>
                  <a:srgbClr val="8CC600">
                    <a:alpha val="99000"/>
                  </a:srgbClr>
                </a:solidFill>
              </a:rPr>
            </a:br>
            <a:r>
              <a:rPr lang="en-NZ" sz="1600" spc="-51" dirty="0">
                <a:solidFill>
                  <a:srgbClr val="8CC600">
                    <a:alpha val="99000"/>
                  </a:srgbClr>
                </a:solidFill>
              </a:rPr>
              <a:t>&amp;sig=dD80ihBh5jfNpymO5Hg1IdiJIEvHcJpCMiCMnN%2fRnbI%3d</a:t>
            </a:r>
          </a:p>
        </p:txBody>
      </p:sp>
      <p:sp>
        <p:nvSpPr>
          <p:cNvPr id="2" name="Title 1"/>
          <p:cNvSpPr>
            <a:spLocks noGrp="1"/>
          </p:cNvSpPr>
          <p:nvPr>
            <p:ph type="title"/>
          </p:nvPr>
        </p:nvSpPr>
        <p:spPr/>
        <p:txBody>
          <a:bodyPr/>
          <a:lstStyle/>
          <a:p>
            <a:r>
              <a:rPr lang="en-NZ" dirty="0" smtClean="0"/>
              <a:t>Policy Based </a:t>
            </a:r>
            <a:r>
              <a:rPr lang="en-NZ" dirty="0"/>
              <a:t>Signatures</a:t>
            </a:r>
          </a:p>
        </p:txBody>
      </p:sp>
      <p:sp>
        <p:nvSpPr>
          <p:cNvPr id="6" name="Down Arrow 5"/>
          <p:cNvSpPr/>
          <p:nvPr/>
        </p:nvSpPr>
        <p:spPr bwMode="auto">
          <a:xfrm rot="10800000" flipV="1">
            <a:off x="7000208" y="3762438"/>
            <a:ext cx="402134" cy="508001"/>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8" name="Down Arrow 7"/>
          <p:cNvSpPr/>
          <p:nvPr/>
        </p:nvSpPr>
        <p:spPr bwMode="auto">
          <a:xfrm rot="10800000" flipV="1">
            <a:off x="9053516" y="3762438"/>
            <a:ext cx="402134" cy="508001"/>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
        <p:nvSpPr>
          <p:cNvPr id="11" name="Down Arrow 10"/>
          <p:cNvSpPr/>
          <p:nvPr/>
        </p:nvSpPr>
        <p:spPr bwMode="auto">
          <a:xfrm flipV="1">
            <a:off x="8198947" y="4741940"/>
            <a:ext cx="402134" cy="508001"/>
          </a:xfrm>
          <a:prstGeom prst="downArrow">
            <a:avLst/>
          </a:prstGeom>
          <a:solidFill>
            <a:schemeClr val="accent2">
              <a:lumMod val="60000"/>
              <a:lumOff val="40000"/>
            </a:schemeClr>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latin typeface="Calibri"/>
            </a:endParaRPr>
          </a:p>
        </p:txBody>
      </p:sp>
    </p:spTree>
    <p:extLst>
      <p:ext uri="{BB962C8B-B14F-4D97-AF65-F5344CB8AC3E}">
        <p14:creationId xmlns:p14="http://schemas.microsoft.com/office/powerpoint/2010/main" val="3362514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10" presetClass="exit" presetSubtype="0" fill="hold" grpId="1" nodeType="afterEffect">
                                  <p:stCondLst>
                                    <p:cond delay="0"/>
                                  </p:stCondLst>
                                  <p:childTnLst>
                                    <p:animEffect transition="out" filter="fade">
                                      <p:cBhvr>
                                        <p:cTn id="14" dur="500"/>
                                        <p:tgtEl>
                                          <p:spTgt spid="6"/>
                                        </p:tgtEl>
                                      </p:cBhvr>
                                    </p:animEffect>
                                    <p:set>
                                      <p:cBhvr>
                                        <p:cTn id="15" dur="1" fill="hold">
                                          <p:stCondLst>
                                            <p:cond delay="499"/>
                                          </p:stCondLst>
                                        </p:cTn>
                                        <p:tgtEl>
                                          <p:spTgt spid="6"/>
                                        </p:tgtEl>
                                        <p:attrNameLst>
                                          <p:attrName>style.visibility</p:attrName>
                                        </p:attrNameLst>
                                      </p:cBhvr>
                                      <p:to>
                                        <p:strVal val="hidden"/>
                                      </p:to>
                                    </p:set>
                                  </p:childTnLst>
                                </p:cTn>
                              </p:par>
                            </p:childTnLst>
                          </p:cTn>
                        </p:par>
                        <p:par>
                          <p:cTn id="16" fill="hold">
                            <p:stCondLst>
                              <p:cond delay="1500"/>
                            </p:stCondLst>
                            <p:childTnLst>
                              <p:par>
                                <p:cTn id="17" presetID="10" presetClass="exit" presetSubtype="0" fill="hold" grpId="1" nodeType="afterEffect">
                                  <p:stCondLst>
                                    <p:cond delay="0"/>
                                  </p:stCondLst>
                                  <p:childTnLst>
                                    <p:animEffect transition="out" filter="fade">
                                      <p:cBhvr>
                                        <p:cTn id="18" dur="500"/>
                                        <p:tgtEl>
                                          <p:spTgt spid="8"/>
                                        </p:tgtEl>
                                      </p:cBhvr>
                                    </p:animEffect>
                                    <p:set>
                                      <p:cBhvr>
                                        <p:cTn id="19" dur="1" fill="hold">
                                          <p:stCondLst>
                                            <p:cond delay="499"/>
                                          </p:stCondLst>
                                        </p:cTn>
                                        <p:tgtEl>
                                          <p:spTgt spid="8"/>
                                        </p:tgtEl>
                                        <p:attrNameLst>
                                          <p:attrName>style.visibility</p:attrName>
                                        </p:attrNameLst>
                                      </p:cBhvr>
                                      <p:to>
                                        <p:strVal val="hidden"/>
                                      </p:to>
                                    </p:se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8" grpId="0" animBg="1"/>
      <p:bldP spid="8" grpId="1"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980283" y="3084170"/>
            <a:ext cx="10237787" cy="997196"/>
          </a:xfrm>
        </p:spPr>
        <p:txBody>
          <a:bodyPr/>
          <a:lstStyle/>
          <a:p>
            <a:r>
              <a:rPr lang="en-US" dirty="0" smtClean="0">
                <a:gradFill>
                  <a:gsLst>
                    <a:gs pos="1250">
                      <a:srgbClr val="FFFFFF"/>
                    </a:gs>
                    <a:gs pos="100000">
                      <a:srgbClr val="FFFFFF"/>
                    </a:gs>
                  </a:gsLst>
                  <a:lin ang="5400000" scaled="0"/>
                </a:gradFill>
              </a:rPr>
              <a:t>Get Blob URIs</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645433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682527" y="2905073"/>
            <a:ext cx="9806640" cy="886397"/>
          </a:xfrm>
        </p:spPr>
        <p:txBody>
          <a:bodyPr/>
          <a:lstStyle/>
          <a:p>
            <a:r>
              <a:rPr lang="en-US" sz="3200" dirty="0" err="1">
                <a:solidFill>
                  <a:schemeClr val="bg2">
                    <a:lumMod val="50000"/>
                    <a:alpha val="99000"/>
                  </a:schemeClr>
                </a:solidFill>
              </a:rPr>
              <a:t>base_url</a:t>
            </a:r>
            <a:r>
              <a:rPr lang="en-US" sz="3200" dirty="0">
                <a:solidFill>
                  <a:schemeClr val="bg2">
                    <a:lumMod val="50000"/>
                    <a:alpha val="99000"/>
                  </a:schemeClr>
                </a:solidFill>
              </a:rPr>
              <a:t> = 'https://' + </a:t>
            </a:r>
            <a:r>
              <a:rPr lang="en-US" sz="3200" dirty="0" err="1">
                <a:solidFill>
                  <a:schemeClr val="bg2">
                    <a:lumMod val="50000"/>
                    <a:alpha val="99000"/>
                  </a:schemeClr>
                </a:solidFill>
              </a:rPr>
              <a:t>self.blob_service.account_name</a:t>
            </a:r>
            <a:r>
              <a:rPr lang="en-US" sz="3200" dirty="0">
                <a:solidFill>
                  <a:schemeClr val="bg2">
                    <a:lumMod val="50000"/>
                    <a:alpha val="99000"/>
                  </a:schemeClr>
                </a:solidFill>
              </a:rPr>
              <a:t> + '.blob.core.windows.net'</a:t>
            </a:r>
            <a:endParaRPr lang="en-US" sz="3200" dirty="0" smtClean="0">
              <a:solidFill>
                <a:schemeClr val="bg2">
                  <a:lumMod val="50000"/>
                  <a:alpha val="99000"/>
                </a:schemeClr>
              </a:solidFill>
            </a:endParaRPr>
          </a:p>
        </p:txBody>
      </p:sp>
      <p:sp>
        <p:nvSpPr>
          <p:cNvPr id="4" name="Title 1"/>
          <p:cNvSpPr>
            <a:spLocks noGrp="1"/>
          </p:cNvSpPr>
          <p:nvPr>
            <p:ph type="title"/>
          </p:nvPr>
        </p:nvSpPr>
        <p:spPr>
          <a:xfrm>
            <a:off x="519248" y="228601"/>
            <a:ext cx="11151917" cy="747897"/>
          </a:xfrm>
        </p:spPr>
        <p:txBody>
          <a:bodyPr/>
          <a:lstStyle/>
          <a:p>
            <a:r>
              <a:rPr lang="en-US" dirty="0" smtClean="0"/>
              <a:t>Get the public URI</a:t>
            </a:r>
            <a:endParaRPr lang="en-US" dirty="0"/>
          </a:p>
        </p:txBody>
      </p:sp>
    </p:spTree>
    <p:extLst>
      <p:ext uri="{BB962C8B-B14F-4D97-AF65-F5344CB8AC3E}">
        <p14:creationId xmlns:p14="http://schemas.microsoft.com/office/powerpoint/2010/main" val="2847532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682527" y="2905073"/>
            <a:ext cx="9806640" cy="1001813"/>
          </a:xfrm>
        </p:spPr>
        <p:txBody>
          <a:bodyPr/>
          <a:lstStyle/>
          <a:p>
            <a:r>
              <a:rPr lang="en-US" sz="3200" dirty="0" err="1" smtClean="0">
                <a:solidFill>
                  <a:schemeClr val="bg2">
                    <a:lumMod val="50000"/>
                    <a:alpha val="99000"/>
                  </a:schemeClr>
                </a:solidFill>
              </a:rPr>
              <a:t>sas</a:t>
            </a:r>
            <a:r>
              <a:rPr lang="en-US" sz="3200" dirty="0" smtClean="0">
                <a:solidFill>
                  <a:schemeClr val="bg2">
                    <a:lumMod val="50000"/>
                    <a:alpha val="99000"/>
                  </a:schemeClr>
                </a:solidFill>
              </a:rPr>
              <a:t> </a:t>
            </a:r>
            <a:r>
              <a:rPr lang="en-US" sz="3200" dirty="0">
                <a:solidFill>
                  <a:schemeClr val="bg2">
                    <a:lumMod val="50000"/>
                    <a:alpha val="99000"/>
                  </a:schemeClr>
                </a:solidFill>
              </a:rPr>
              <a:t>= </a:t>
            </a:r>
            <a:r>
              <a:rPr lang="en-US" sz="3200" dirty="0" err="1">
                <a:solidFill>
                  <a:schemeClr val="bg2">
                    <a:lumMod val="50000"/>
                    <a:alpha val="99000"/>
                  </a:schemeClr>
                </a:solidFill>
              </a:rPr>
              <a:t>SharedAccessSignature</a:t>
            </a:r>
            <a:r>
              <a:rPr lang="en-US" sz="3200" dirty="0">
                <a:solidFill>
                  <a:schemeClr val="bg2">
                    <a:lumMod val="50000"/>
                    <a:alpha val="99000"/>
                  </a:schemeClr>
                </a:solidFill>
              </a:rPr>
              <a:t>(</a:t>
            </a:r>
            <a:r>
              <a:rPr lang="en-US" sz="3200" dirty="0" err="1">
                <a:solidFill>
                  <a:schemeClr val="bg2">
                    <a:lumMod val="50000"/>
                    <a:alpha val="99000"/>
                  </a:schemeClr>
                </a:solidFill>
              </a:rPr>
              <a:t>account_name</a:t>
            </a:r>
            <a:r>
              <a:rPr lang="en-US" sz="3200" dirty="0">
                <a:solidFill>
                  <a:schemeClr val="bg2">
                    <a:lumMod val="50000"/>
                    <a:alpha val="99000"/>
                  </a:schemeClr>
                </a:solidFill>
              </a:rPr>
              <a:t>, </a:t>
            </a:r>
            <a:r>
              <a:rPr lang="en-US" sz="3200" dirty="0" err="1">
                <a:solidFill>
                  <a:schemeClr val="bg2">
                    <a:lumMod val="50000"/>
                    <a:alpha val="99000"/>
                  </a:schemeClr>
                </a:solidFill>
              </a:rPr>
              <a:t>account_key</a:t>
            </a:r>
            <a:r>
              <a:rPr lang="en-US" sz="3200" dirty="0" smtClean="0">
                <a:solidFill>
                  <a:schemeClr val="bg2">
                    <a:lumMod val="50000"/>
                    <a:alpha val="99000"/>
                  </a:schemeClr>
                </a:solidFill>
              </a:rPr>
              <a:t>)</a:t>
            </a:r>
          </a:p>
          <a:p>
            <a:r>
              <a:rPr lang="en-US" sz="3200" dirty="0" err="1">
                <a:solidFill>
                  <a:schemeClr val="bg2">
                    <a:lumMod val="50000"/>
                    <a:alpha val="99000"/>
                  </a:schemeClr>
                </a:solidFill>
              </a:rPr>
              <a:t>sas.sign_request</a:t>
            </a:r>
            <a:r>
              <a:rPr lang="en-US" sz="3200" dirty="0">
                <a:solidFill>
                  <a:schemeClr val="bg2">
                    <a:lumMod val="50000"/>
                    <a:alpha val="99000"/>
                  </a:schemeClr>
                </a:solidFill>
              </a:rPr>
              <a:t>(</a:t>
            </a:r>
            <a:r>
              <a:rPr lang="en-US" sz="3200" dirty="0" err="1">
                <a:solidFill>
                  <a:schemeClr val="bg2">
                    <a:lumMod val="50000"/>
                    <a:alpha val="99000"/>
                  </a:schemeClr>
                </a:solidFill>
              </a:rPr>
              <a:t>wr</a:t>
            </a:r>
            <a:r>
              <a:rPr lang="en-US" sz="3200" dirty="0" smtClean="0">
                <a:solidFill>
                  <a:schemeClr val="bg2">
                    <a:lumMod val="50000"/>
                    <a:alpha val="99000"/>
                  </a:schemeClr>
                </a:solidFill>
              </a:rPr>
              <a:t>)</a:t>
            </a:r>
          </a:p>
        </p:txBody>
      </p:sp>
      <p:sp>
        <p:nvSpPr>
          <p:cNvPr id="4" name="Title 1"/>
          <p:cNvSpPr>
            <a:spLocks noGrp="1"/>
          </p:cNvSpPr>
          <p:nvPr>
            <p:ph type="title"/>
          </p:nvPr>
        </p:nvSpPr>
        <p:spPr>
          <a:xfrm>
            <a:off x="519248" y="228601"/>
            <a:ext cx="11151917" cy="747897"/>
          </a:xfrm>
        </p:spPr>
        <p:txBody>
          <a:bodyPr/>
          <a:lstStyle/>
          <a:p>
            <a:r>
              <a:rPr lang="en-US" dirty="0" smtClean="0"/>
              <a:t>Get the Shared Access Signature</a:t>
            </a:r>
            <a:endParaRPr lang="en-US" dirty="0"/>
          </a:p>
        </p:txBody>
      </p:sp>
    </p:spTree>
    <p:extLst>
      <p:ext uri="{BB962C8B-B14F-4D97-AF65-F5344CB8AC3E}">
        <p14:creationId xmlns:p14="http://schemas.microsoft.com/office/powerpoint/2010/main" val="2205099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255798" y="3064274"/>
            <a:ext cx="10237787" cy="997196"/>
          </a:xfrm>
        </p:spPr>
        <p:txBody>
          <a:bodyPr/>
          <a:lstStyle/>
          <a:p>
            <a:r>
              <a:rPr lang="en-US" dirty="0" smtClean="0">
                <a:gradFill>
                  <a:gsLst>
                    <a:gs pos="1250">
                      <a:srgbClr val="FFFFFF"/>
                    </a:gs>
                    <a:gs pos="100000">
                      <a:srgbClr val="FFFFFF"/>
                    </a:gs>
                  </a:gsLst>
                  <a:lin ang="5400000" scaled="0"/>
                </a:gradFill>
              </a:rPr>
              <a:t>Uploading a large blob</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309651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5" name="Text Placeholder 4"/>
          <p:cNvSpPr>
            <a:spLocks noGrp="1"/>
          </p:cNvSpPr>
          <p:nvPr>
            <p:ph type="body" sz="quarter" idx="11"/>
          </p:nvPr>
        </p:nvSpPr>
        <p:spPr>
          <a:xfrm>
            <a:off x="3476074" y="1989633"/>
            <a:ext cx="8193639" cy="4105739"/>
          </a:xfrm>
        </p:spPr>
        <p:txBody>
          <a:bodyPr/>
          <a:lstStyle/>
          <a:p>
            <a:pPr lvl="0"/>
            <a:r>
              <a:rPr lang="en-US" sz="3200" dirty="0" smtClean="0"/>
              <a:t>Storage in the cloud </a:t>
            </a:r>
            <a:r>
              <a:rPr lang="en-US" sz="3200" dirty="0"/>
              <a:t>– </a:t>
            </a:r>
            <a:r>
              <a:rPr lang="en-US" sz="3200" dirty="0" err="1"/>
              <a:t>RESTful</a:t>
            </a:r>
            <a:r>
              <a:rPr lang="en-US" sz="3200" dirty="0"/>
              <a:t> Web Services</a:t>
            </a:r>
            <a:endParaRPr lang="en-US" sz="3200" dirty="0" smtClean="0"/>
          </a:p>
          <a:p>
            <a:r>
              <a:rPr lang="en-US" sz="3200" dirty="0"/>
              <a:t>Windows Azure Storage </a:t>
            </a:r>
            <a:r>
              <a:rPr lang="en-US" sz="3200" dirty="0" smtClean="0"/>
              <a:t>Account</a:t>
            </a:r>
          </a:p>
          <a:p>
            <a:r>
              <a:rPr lang="en-US" sz="3200" dirty="0" smtClean="0"/>
              <a:t>Security and reliability</a:t>
            </a:r>
          </a:p>
          <a:p>
            <a:r>
              <a:rPr lang="en-US" sz="3200" dirty="0"/>
              <a:t>Windows Azure Storage </a:t>
            </a:r>
            <a:r>
              <a:rPr lang="en-US" sz="3200" dirty="0" smtClean="0"/>
              <a:t>Abstractions</a:t>
            </a:r>
          </a:p>
          <a:p>
            <a:r>
              <a:rPr lang="en-US" sz="3200" dirty="0" smtClean="0"/>
              <a:t>Blobs, Drives, Tables, Queues</a:t>
            </a:r>
          </a:p>
          <a:p>
            <a:r>
              <a:rPr lang="en-US" sz="3200" dirty="0" smtClean="0"/>
              <a:t>Blob details, Table details</a:t>
            </a:r>
          </a:p>
        </p:txBody>
      </p:sp>
    </p:spTree>
    <p:extLst>
      <p:ext uri="{BB962C8B-B14F-4D97-AF65-F5344CB8AC3E}">
        <p14:creationId xmlns:p14="http://schemas.microsoft.com/office/powerpoint/2010/main" val="3696155828"/>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Freeform 6"/>
          <p:cNvSpPr>
            <a:spLocks/>
          </p:cNvSpPr>
          <p:nvPr/>
        </p:nvSpPr>
        <p:spPr bwMode="auto">
          <a:xfrm>
            <a:off x="6616736" y="4795221"/>
            <a:ext cx="2414553" cy="1618342"/>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algn="ctr" defTabSz="913788" fontAlgn="base">
              <a:spcBef>
                <a:spcPct val="0"/>
              </a:spcBef>
              <a:spcAft>
                <a:spcPct val="0"/>
              </a:spcAft>
            </a:pPr>
            <a:endParaRPr lang="en-US" sz="2400" dirty="0">
              <a:ln>
                <a:solidFill>
                  <a:srgbClr val="FFFFFF">
                    <a:alpha val="0"/>
                  </a:srgbClr>
                </a:solidFill>
              </a:ln>
              <a:solidFill>
                <a:srgbClr val="595959"/>
              </a:solidFill>
              <a:latin typeface="Segoe UI Light" pitchFamily="34" charset="0"/>
            </a:endParaRPr>
          </a:p>
        </p:txBody>
      </p:sp>
      <p:sp>
        <p:nvSpPr>
          <p:cNvPr id="35" name="Rectangle 34"/>
          <p:cNvSpPr/>
          <p:nvPr/>
        </p:nvSpPr>
        <p:spPr>
          <a:xfrm>
            <a:off x="6402388" y="5568909"/>
            <a:ext cx="1264328" cy="433904"/>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sz="1400" dirty="0">
                <a:solidFill>
                  <a:srgbClr val="FFFFFF">
                    <a:alpha val="99000"/>
                  </a:srgbClr>
                </a:solidFill>
              </a:rPr>
              <a:t>TheBlob.wmv</a:t>
            </a:r>
          </a:p>
        </p:txBody>
      </p:sp>
      <p:sp>
        <p:nvSpPr>
          <p:cNvPr id="2" name="Title 1"/>
          <p:cNvSpPr>
            <a:spLocks noGrp="1"/>
          </p:cNvSpPr>
          <p:nvPr>
            <p:ph type="title"/>
          </p:nvPr>
        </p:nvSpPr>
        <p:spPr/>
        <p:txBody>
          <a:bodyPr/>
          <a:lstStyle/>
          <a:p>
            <a:r>
              <a:rPr lang="en-US" smtClean="0"/>
              <a:t>Uploading a Block Blob</a:t>
            </a:r>
            <a:endParaRPr lang="en-US" dirty="0"/>
          </a:p>
        </p:txBody>
      </p:sp>
      <p:sp>
        <p:nvSpPr>
          <p:cNvPr id="4" name="Content Placeholder 3"/>
          <p:cNvSpPr>
            <a:spLocks noGrp="1"/>
          </p:cNvSpPr>
          <p:nvPr>
            <p:ph type="body" sz="quarter" idx="10"/>
          </p:nvPr>
        </p:nvSpPr>
        <p:spPr>
          <a:xfrm>
            <a:off x="519248" y="1447800"/>
            <a:ext cx="11151917" cy="553998"/>
          </a:xfrm>
        </p:spPr>
        <p:txBody>
          <a:bodyPr/>
          <a:lstStyle/>
          <a:p>
            <a:r>
              <a:rPr lang="en-US" dirty="0" smtClean="0"/>
              <a:t>Uploading a large blob</a:t>
            </a:r>
            <a:endParaRPr lang="en-US" dirty="0"/>
          </a:p>
        </p:txBody>
      </p:sp>
      <p:sp>
        <p:nvSpPr>
          <p:cNvPr id="45" name="Rectangle 44"/>
          <p:cNvSpPr/>
          <p:nvPr/>
        </p:nvSpPr>
        <p:spPr>
          <a:xfrm>
            <a:off x="2187476" y="2572400"/>
            <a:ext cx="3276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sz="2400" dirty="0">
                <a:solidFill>
                  <a:srgbClr val="FFFFFF">
                    <a:alpha val="99000"/>
                  </a:srgbClr>
                </a:solidFill>
              </a:rPr>
              <a:t>10 GB Movie</a:t>
            </a:r>
          </a:p>
        </p:txBody>
      </p:sp>
      <p:sp>
        <p:nvSpPr>
          <p:cNvPr id="63" name="Rectangle 62"/>
          <p:cNvSpPr/>
          <p:nvPr/>
        </p:nvSpPr>
        <p:spPr>
          <a:xfrm>
            <a:off x="1823384"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64" name="Group 38"/>
          <p:cNvGrpSpPr/>
          <p:nvPr/>
        </p:nvGrpSpPr>
        <p:grpSpPr>
          <a:xfrm>
            <a:off x="1718610" y="3249350"/>
            <a:ext cx="4095869" cy="1094051"/>
            <a:chOff x="830818" y="2928678"/>
            <a:chExt cx="4095869" cy="1094051"/>
          </a:xfrm>
        </p:grpSpPr>
        <p:sp>
          <p:nvSpPr>
            <p:cNvPr id="65" name="TextBox 64"/>
            <p:cNvSpPr txBox="1"/>
            <p:nvPr/>
          </p:nvSpPr>
          <p:spPr>
            <a:xfrm>
              <a:off x="830818" y="2928678"/>
              <a:ext cx="430887" cy="1042914"/>
            </a:xfrm>
            <a:prstGeom prst="rect">
              <a:avLst/>
            </a:prstGeom>
            <a:noFill/>
          </p:spPr>
          <p:txBody>
            <a:bodyPr vert="vert270" wrap="none" rtlCol="0">
              <a:spAutoFit/>
            </a:bodyPr>
            <a:lstStyle/>
            <a:p>
              <a:pPr defTabSz="1218987"/>
              <a:r>
                <a:rPr lang="en-US" sz="1600" b="1" dirty="0">
                  <a:solidFill>
                    <a:srgbClr val="595959">
                      <a:alpha val="99000"/>
                    </a:srgbClr>
                  </a:solidFill>
                </a:rPr>
                <a:t>Block Id 1</a:t>
              </a:r>
            </a:p>
          </p:txBody>
        </p:sp>
        <p:sp>
          <p:nvSpPr>
            <p:cNvPr id="66" name="TextBox 65"/>
            <p:cNvSpPr txBox="1"/>
            <p:nvPr/>
          </p:nvSpPr>
          <p:spPr>
            <a:xfrm>
              <a:off x="1126093" y="2928678"/>
              <a:ext cx="430887" cy="1042914"/>
            </a:xfrm>
            <a:prstGeom prst="rect">
              <a:avLst/>
            </a:prstGeom>
            <a:noFill/>
          </p:spPr>
          <p:txBody>
            <a:bodyPr vert="vert270" wrap="none" rtlCol="0">
              <a:spAutoFit/>
            </a:bodyPr>
            <a:lstStyle/>
            <a:p>
              <a:pPr defTabSz="1218987"/>
              <a:r>
                <a:rPr lang="en-US" sz="1600" b="1" dirty="0">
                  <a:solidFill>
                    <a:srgbClr val="595959">
                      <a:alpha val="99000"/>
                    </a:srgbClr>
                  </a:solidFill>
                </a:rPr>
                <a:t>Block Id 2</a:t>
              </a:r>
            </a:p>
          </p:txBody>
        </p:sp>
        <p:sp>
          <p:nvSpPr>
            <p:cNvPr id="67" name="TextBox 66"/>
            <p:cNvSpPr txBox="1"/>
            <p:nvPr/>
          </p:nvSpPr>
          <p:spPr>
            <a:xfrm>
              <a:off x="1459468" y="2928678"/>
              <a:ext cx="430887" cy="1042914"/>
            </a:xfrm>
            <a:prstGeom prst="rect">
              <a:avLst/>
            </a:prstGeom>
            <a:noFill/>
          </p:spPr>
          <p:txBody>
            <a:bodyPr vert="vert270" wrap="none" rtlCol="0">
              <a:spAutoFit/>
            </a:bodyPr>
            <a:lstStyle/>
            <a:p>
              <a:pPr defTabSz="1218987"/>
              <a:r>
                <a:rPr lang="en-US" sz="1600" b="1" dirty="0">
                  <a:solidFill>
                    <a:srgbClr val="595959">
                      <a:alpha val="99000"/>
                    </a:srgbClr>
                  </a:solidFill>
                </a:rPr>
                <a:t>Block Id 3</a:t>
              </a:r>
            </a:p>
          </p:txBody>
        </p:sp>
        <p:sp>
          <p:nvSpPr>
            <p:cNvPr id="68" name="TextBox 67"/>
            <p:cNvSpPr txBox="1"/>
            <p:nvPr/>
          </p:nvSpPr>
          <p:spPr>
            <a:xfrm>
              <a:off x="4495800" y="2936534"/>
              <a:ext cx="430887" cy="1086195"/>
            </a:xfrm>
            <a:prstGeom prst="rect">
              <a:avLst/>
            </a:prstGeom>
            <a:noFill/>
          </p:spPr>
          <p:txBody>
            <a:bodyPr vert="vert270" wrap="none" rtlCol="0">
              <a:spAutoFit/>
            </a:bodyPr>
            <a:lstStyle/>
            <a:p>
              <a:pPr defTabSz="1218987"/>
              <a:r>
                <a:rPr lang="en-US" sz="1600" b="1" dirty="0">
                  <a:solidFill>
                    <a:srgbClr val="595959">
                      <a:alpha val="99000"/>
                    </a:srgbClr>
                  </a:solidFill>
                </a:rPr>
                <a:t>Block Id N</a:t>
              </a:r>
            </a:p>
          </p:txBody>
        </p:sp>
        <p:cxnSp>
          <p:nvCxnSpPr>
            <p:cNvPr id="69" name="Straight Connector 68"/>
            <p:cNvCxnSpPr/>
            <p:nvPr/>
          </p:nvCxnSpPr>
          <p:spPr>
            <a:xfrm>
              <a:off x="1905000" y="3352800"/>
              <a:ext cx="2592327" cy="0"/>
            </a:xfrm>
            <a:prstGeom prst="line">
              <a:avLst/>
            </a:prstGeom>
            <a:ln w="50800"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sp>
        <p:nvSpPr>
          <p:cNvPr id="70" name="Rectangle 69"/>
          <p:cNvSpPr/>
          <p:nvPr/>
        </p:nvSpPr>
        <p:spPr>
          <a:xfrm>
            <a:off x="5873750" y="1446213"/>
            <a:ext cx="4108450" cy="3286058"/>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182880" tIns="45716" rIns="91432" bIns="365760" numCol="1" rtlCol="0" anchor="b" anchorCtr="0" compatLnSpc="1">
            <a:prstTxWarp prst="textNoShape">
              <a:avLst/>
            </a:prstTxWarp>
          </a:bodyPr>
          <a:lstStyle/>
          <a:p>
            <a:pPr defTabSz="914061" fontAlgn="base">
              <a:spcBef>
                <a:spcPct val="0"/>
              </a:spcBef>
              <a:spcAft>
                <a:spcPct val="0"/>
              </a:spcAft>
            </a:pPr>
            <a:r>
              <a:rPr lang="en-US" sz="1500" dirty="0">
                <a:solidFill>
                  <a:srgbClr val="595959">
                    <a:alpha val="99000"/>
                  </a:srgbClr>
                </a:solidFill>
              </a:rPr>
              <a:t>blobName = “TheBlob.wmv”;</a:t>
            </a:r>
          </a:p>
          <a:p>
            <a:pPr defTabSz="914061" fontAlgn="base">
              <a:spcBef>
                <a:spcPct val="0"/>
              </a:spcBef>
              <a:spcAft>
                <a:spcPct val="0"/>
              </a:spcAft>
            </a:pPr>
            <a:r>
              <a:rPr lang="en-US" sz="1500" dirty="0">
                <a:solidFill>
                  <a:srgbClr val="595959">
                    <a:alpha val="99000"/>
                  </a:srgbClr>
                </a:solidFill>
              </a:rPr>
              <a:t>PutBlock(blobName, blockId1, block1Bits);</a:t>
            </a:r>
          </a:p>
          <a:p>
            <a:pPr defTabSz="914061" fontAlgn="base">
              <a:spcBef>
                <a:spcPct val="0"/>
              </a:spcBef>
              <a:spcAft>
                <a:spcPct val="0"/>
              </a:spcAft>
            </a:pPr>
            <a:r>
              <a:rPr lang="en-US" sz="1500" dirty="0">
                <a:solidFill>
                  <a:srgbClr val="595959">
                    <a:alpha val="99000"/>
                  </a:srgbClr>
                </a:solidFill>
              </a:rPr>
              <a:t>PutBlock(blobName, blockId2, block2Bits);</a:t>
            </a:r>
          </a:p>
          <a:p>
            <a:pPr defTabSz="914061" fontAlgn="base">
              <a:spcBef>
                <a:spcPct val="0"/>
              </a:spcBef>
              <a:spcAft>
                <a:spcPct val="0"/>
              </a:spcAft>
            </a:pPr>
            <a:r>
              <a:rPr lang="en-US" sz="1500" dirty="0">
                <a:solidFill>
                  <a:srgbClr val="595959">
                    <a:alpha val="99000"/>
                  </a:srgbClr>
                </a:solidFill>
              </a:rPr>
              <a:t>…………</a:t>
            </a:r>
          </a:p>
          <a:p>
            <a:pPr defTabSz="914061" fontAlgn="base">
              <a:spcBef>
                <a:spcPct val="0"/>
              </a:spcBef>
              <a:spcAft>
                <a:spcPct val="0"/>
              </a:spcAft>
            </a:pPr>
            <a:r>
              <a:rPr lang="en-US" sz="1500" dirty="0">
                <a:solidFill>
                  <a:srgbClr val="595959">
                    <a:alpha val="99000"/>
                  </a:srgbClr>
                </a:solidFill>
              </a:rPr>
              <a:t>PutBlock(blobName, blockIdN, blockNBits);</a:t>
            </a:r>
          </a:p>
          <a:p>
            <a:pPr defTabSz="914061" fontAlgn="base">
              <a:spcBef>
                <a:spcPct val="0"/>
              </a:spcBef>
              <a:spcAft>
                <a:spcPct val="0"/>
              </a:spcAft>
            </a:pPr>
            <a:r>
              <a:rPr lang="en-US" sz="1500" b="1" dirty="0">
                <a:solidFill>
                  <a:srgbClr val="595959">
                    <a:alpha val="99000"/>
                  </a:srgbClr>
                </a:solidFill>
              </a:rPr>
              <a:t>PutBlockList(blobName,</a:t>
            </a:r>
          </a:p>
          <a:p>
            <a:pPr defTabSz="914061" fontAlgn="base">
              <a:spcBef>
                <a:spcPct val="0"/>
              </a:spcBef>
              <a:spcAft>
                <a:spcPct val="0"/>
              </a:spcAft>
            </a:pPr>
            <a:r>
              <a:rPr lang="en-US" sz="1500" b="1" dirty="0">
                <a:solidFill>
                  <a:srgbClr val="595959">
                    <a:alpha val="99000"/>
                  </a:srgbClr>
                </a:solidFill>
              </a:rPr>
              <a:t>	       blockId1,…,blockIdN);</a:t>
            </a:r>
          </a:p>
        </p:txBody>
      </p:sp>
      <p:sp>
        <p:nvSpPr>
          <p:cNvPr id="71" name="Rectangle 70"/>
          <p:cNvSpPr/>
          <p:nvPr/>
        </p:nvSpPr>
        <p:spPr>
          <a:xfrm>
            <a:off x="21758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2" name="Rectangle 71"/>
          <p:cNvSpPr/>
          <p:nvPr/>
        </p:nvSpPr>
        <p:spPr>
          <a:xfrm>
            <a:off x="2494801" y="2568511"/>
            <a:ext cx="499314"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3" name="Rectangle 72"/>
          <p:cNvSpPr/>
          <p:nvPr/>
        </p:nvSpPr>
        <p:spPr>
          <a:xfrm>
            <a:off x="5528609" y="257240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75" name="Rectangle 74"/>
          <p:cNvSpPr/>
          <p:nvPr/>
        </p:nvSpPr>
        <p:spPr>
          <a:xfrm>
            <a:off x="6257430" y="5487988"/>
            <a:ext cx="1554244" cy="5334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r>
              <a:rPr lang="en-US" dirty="0">
                <a:solidFill>
                  <a:srgbClr val="FFFFFF">
                    <a:alpha val="99000"/>
                  </a:srgbClr>
                </a:solidFill>
              </a:rPr>
              <a:t>TheBlob.wmv</a:t>
            </a:r>
          </a:p>
        </p:txBody>
      </p:sp>
      <p:sp>
        <p:nvSpPr>
          <p:cNvPr id="77" name="Oval 76"/>
          <p:cNvSpPr/>
          <p:nvPr/>
        </p:nvSpPr>
        <p:spPr bwMode="auto">
          <a:xfrm>
            <a:off x="5797529" y="3657225"/>
            <a:ext cx="3848340" cy="1020144"/>
          </a:xfrm>
          <a:prstGeom prst="ellipse">
            <a:avLst/>
          </a:prstGeom>
          <a:noFill/>
          <a:ln w="317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fontAlgn="base">
              <a:spcBef>
                <a:spcPct val="0"/>
              </a:spcBef>
              <a:spcAft>
                <a:spcPct val="0"/>
              </a:spcAft>
            </a:pPr>
            <a:endParaRPr lang="en-US" sz="2300" dirty="0">
              <a:solidFill>
                <a:srgbClr val="FFFFFF"/>
              </a:solidFill>
            </a:endParaRPr>
          </a:p>
        </p:txBody>
      </p:sp>
      <p:sp>
        <p:nvSpPr>
          <p:cNvPr id="78" name="Text Placeholder 2"/>
          <p:cNvSpPr txBox="1">
            <a:spLocks/>
          </p:cNvSpPr>
          <p:nvPr/>
        </p:nvSpPr>
        <p:spPr>
          <a:xfrm>
            <a:off x="497152" y="4353198"/>
            <a:ext cx="4052526" cy="1698927"/>
          </a:xfrm>
          <a:prstGeom prst="rect">
            <a:avLst/>
          </a:prstGeom>
        </p:spPr>
        <p:txBody>
          <a:bodyPr vert="horz" wrap="square" lIns="0" tIns="0" rIns="0" bIns="0" rtlCol="0">
            <a:spAutoFit/>
          </a:bodyPr>
          <a:lstStyle/>
          <a:p>
            <a:pPr defTabSz="914325">
              <a:lnSpc>
                <a:spcPct val="90000"/>
              </a:lnSpc>
              <a:spcBef>
                <a:spcPct val="20000"/>
              </a:spcBef>
              <a:defRPr/>
            </a:pPr>
            <a:r>
              <a:rPr lang="en-US" sz="4000" spc="-100" dirty="0">
                <a:gradFill>
                  <a:gsLst>
                    <a:gs pos="0">
                      <a:srgbClr val="595959"/>
                    </a:gs>
                    <a:gs pos="86000">
                      <a:srgbClr val="595959"/>
                    </a:gs>
                  </a:gsLst>
                  <a:lin ang="5400000" scaled="0"/>
                </a:gradFill>
                <a:latin typeface="Segoe UI Light" pitchFamily="34" charset="0"/>
              </a:rPr>
              <a:t>Benefit</a:t>
            </a:r>
          </a:p>
          <a:p>
            <a:pPr defTabSz="914325">
              <a:lnSpc>
                <a:spcPct val="90000"/>
              </a:lnSpc>
              <a:spcBef>
                <a:spcPct val="20000"/>
              </a:spcBef>
              <a:defRPr/>
            </a:pPr>
            <a:r>
              <a:rPr lang="en-US" sz="2400" spc="-51" dirty="0">
                <a:gradFill>
                  <a:gsLst>
                    <a:gs pos="0">
                      <a:srgbClr val="595959"/>
                    </a:gs>
                    <a:gs pos="86000">
                      <a:srgbClr val="595959"/>
                    </a:gs>
                  </a:gsLst>
                  <a:lin ang="5400000" scaled="0"/>
                </a:gradFill>
              </a:rPr>
              <a:t>Efficient continuation and retry</a:t>
            </a:r>
          </a:p>
          <a:p>
            <a:pPr defTabSz="914325">
              <a:lnSpc>
                <a:spcPct val="90000"/>
              </a:lnSpc>
              <a:spcBef>
                <a:spcPct val="20000"/>
              </a:spcBef>
              <a:defRPr/>
            </a:pPr>
            <a:r>
              <a:rPr lang="en-US" sz="2400" spc="-51" dirty="0">
                <a:gradFill>
                  <a:gsLst>
                    <a:gs pos="0">
                      <a:srgbClr val="595959"/>
                    </a:gs>
                    <a:gs pos="86000">
                      <a:srgbClr val="595959"/>
                    </a:gs>
                  </a:gsLst>
                  <a:lin ang="5400000" scaled="0"/>
                </a:gradFill>
              </a:rPr>
              <a:t>Parallel and out of order upload of blocks</a:t>
            </a:r>
          </a:p>
        </p:txBody>
      </p:sp>
      <p:sp>
        <p:nvSpPr>
          <p:cNvPr id="37" name="Content Placeholder 3"/>
          <p:cNvSpPr txBox="1">
            <a:spLocks/>
          </p:cNvSpPr>
          <p:nvPr/>
        </p:nvSpPr>
        <p:spPr>
          <a:xfrm>
            <a:off x="6397637" y="1600200"/>
            <a:ext cx="2746364" cy="553998"/>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3"/>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3"/>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solidFill>
                  <a:srgbClr val="00AEEF">
                    <a:alpha val="99000"/>
                  </a:srgbClr>
                </a:solidFill>
                <a:latin typeface="Segoe UI" pitchFamily="34" charset="0"/>
                <a:ea typeface="Segoe UI" pitchFamily="34" charset="0"/>
                <a:cs typeface="Segoe UI" pitchFamily="34" charset="0"/>
              </a:rPr>
              <a:t>THE BLOB</a:t>
            </a:r>
          </a:p>
        </p:txBody>
      </p:sp>
      <p:sp>
        <p:nvSpPr>
          <p:cNvPr id="5" name="Rectangle 4"/>
          <p:cNvSpPr/>
          <p:nvPr/>
        </p:nvSpPr>
        <p:spPr>
          <a:xfrm>
            <a:off x="9050262" y="5565558"/>
            <a:ext cx="1765420" cy="646331"/>
          </a:xfrm>
          <a:prstGeom prst="rect">
            <a:avLst/>
          </a:prstGeom>
        </p:spPr>
        <p:txBody>
          <a:bodyPr wrap="none">
            <a:spAutoFit/>
          </a:bodyPr>
          <a:lstStyle/>
          <a:p>
            <a:pPr defTabSz="1218987"/>
            <a:r>
              <a:rPr lang="en-US" dirty="0">
                <a:solidFill>
                  <a:srgbClr val="595959">
                    <a:alpha val="99000"/>
                  </a:srgbClr>
                </a:solidFill>
              </a:rPr>
              <a:t>Windows Azure</a:t>
            </a:r>
            <a:br>
              <a:rPr lang="en-US" dirty="0">
                <a:solidFill>
                  <a:srgbClr val="595959">
                    <a:alpha val="99000"/>
                  </a:srgbClr>
                </a:solidFill>
              </a:rPr>
            </a:br>
            <a:r>
              <a:rPr lang="en-US" dirty="0">
                <a:solidFill>
                  <a:srgbClr val="595959">
                    <a:alpha val="99000"/>
                  </a:srgbClr>
                </a:solidFill>
              </a:rPr>
              <a:t>Storage</a:t>
            </a:r>
            <a:endParaRPr lang="en-US" sz="2000" dirty="0">
              <a:solidFill>
                <a:srgbClr val="292929"/>
              </a:solidFill>
            </a:endParaRPr>
          </a:p>
        </p:txBody>
      </p:sp>
      <p:grpSp>
        <p:nvGrpSpPr>
          <p:cNvPr id="3" name="Group 2"/>
          <p:cNvGrpSpPr/>
          <p:nvPr/>
        </p:nvGrpSpPr>
        <p:grpSpPr>
          <a:xfrm>
            <a:off x="1882677" y="2572400"/>
            <a:ext cx="3886200" cy="533400"/>
            <a:chOff x="1881089" y="1898650"/>
            <a:chExt cx="3886200" cy="533400"/>
          </a:xfrm>
        </p:grpSpPr>
        <p:sp>
          <p:nvSpPr>
            <p:cNvPr id="36" name="Rectangle 35"/>
            <p:cNvSpPr/>
            <p:nvPr/>
          </p:nvSpPr>
          <p:spPr>
            <a:xfrm>
              <a:off x="1881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38" name="Rectangle 37"/>
            <p:cNvSpPr/>
            <p:nvPr/>
          </p:nvSpPr>
          <p:spPr>
            <a:xfrm>
              <a:off x="2185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39" name="Rectangle 38"/>
            <p:cNvSpPr/>
            <p:nvPr/>
          </p:nvSpPr>
          <p:spPr>
            <a:xfrm>
              <a:off x="2490689" y="1898650"/>
              <a:ext cx="508911"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0" name="Rectangle 39"/>
            <p:cNvSpPr/>
            <p:nvPr/>
          </p:nvSpPr>
          <p:spPr>
            <a:xfrm>
              <a:off x="3100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1" name="Rectangle 40"/>
            <p:cNvSpPr/>
            <p:nvPr/>
          </p:nvSpPr>
          <p:spPr>
            <a:xfrm>
              <a:off x="3405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2" name="Rectangle 41"/>
            <p:cNvSpPr/>
            <p:nvPr/>
          </p:nvSpPr>
          <p:spPr>
            <a:xfrm>
              <a:off x="3709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3" name="Rectangle 42"/>
            <p:cNvSpPr/>
            <p:nvPr/>
          </p:nvSpPr>
          <p:spPr>
            <a:xfrm>
              <a:off x="4014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4" name="Rectangle 43"/>
            <p:cNvSpPr/>
            <p:nvPr/>
          </p:nvSpPr>
          <p:spPr>
            <a:xfrm>
              <a:off x="43194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7" name="Rectangle 46"/>
            <p:cNvSpPr/>
            <p:nvPr/>
          </p:nvSpPr>
          <p:spPr>
            <a:xfrm>
              <a:off x="46242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8" name="Rectangle 47"/>
            <p:cNvSpPr/>
            <p:nvPr/>
          </p:nvSpPr>
          <p:spPr>
            <a:xfrm>
              <a:off x="49290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49" name="Rectangle 48"/>
            <p:cNvSpPr/>
            <p:nvPr/>
          </p:nvSpPr>
          <p:spPr>
            <a:xfrm>
              <a:off x="52338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sp>
          <p:nvSpPr>
            <p:cNvPr id="62" name="Rectangle 61"/>
            <p:cNvSpPr/>
            <p:nvPr/>
          </p:nvSpPr>
          <p:spPr>
            <a:xfrm>
              <a:off x="5538689" y="1898650"/>
              <a:ext cx="228600" cy="533400"/>
            </a:xfrm>
            <a:prstGeom prst="rect">
              <a:avLst/>
            </a:prstGeom>
            <a:solidFill>
              <a:schemeClr val="accent1"/>
            </a:solidFill>
            <a:ln w="19050">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grpSp>
    </p:spTree>
    <p:extLst>
      <p:ext uri="{BB962C8B-B14F-4D97-AF65-F5344CB8AC3E}">
        <p14:creationId xmlns:p14="http://schemas.microsoft.com/office/powerpoint/2010/main" val="30167165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0">
                                            <p:txEl>
                                              <p:pRg st="0" end="0"/>
                                            </p:txEl>
                                          </p:spTgt>
                                        </p:tgtEl>
                                        <p:attrNameLst>
                                          <p:attrName>style.visibility</p:attrName>
                                        </p:attrNameLst>
                                      </p:cBhvr>
                                      <p:to>
                                        <p:strVal val="visible"/>
                                      </p:to>
                                    </p:set>
                                    <p:animEffect transition="in" filter="fade">
                                      <p:cBhvr>
                                        <p:cTn id="12" dur="500"/>
                                        <p:tgtEl>
                                          <p:spTgt spid="70">
                                            <p:txEl>
                                              <p:pRg st="0" end="0"/>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45"/>
                                        </p:tgtEl>
                                      </p:cBhvr>
                                    </p:animEffect>
                                    <p:set>
                                      <p:cBhvr>
                                        <p:cTn id="21" dur="1" fill="hold">
                                          <p:stCondLst>
                                            <p:cond delay="499"/>
                                          </p:stCondLst>
                                        </p:cTn>
                                        <p:tgtEl>
                                          <p:spTgt spid="45"/>
                                        </p:tgtEl>
                                        <p:attrNameLst>
                                          <p:attrName>style.visibility</p:attrName>
                                        </p:attrNameLst>
                                      </p:cBhvr>
                                      <p:to>
                                        <p:strVal val="hidden"/>
                                      </p:to>
                                    </p:set>
                                  </p:childTnLst>
                                </p:cTn>
                              </p:par>
                            </p:childTnLst>
                          </p:cTn>
                        </p:par>
                        <p:par>
                          <p:cTn id="22" fill="hold">
                            <p:stCondLst>
                              <p:cond delay="500"/>
                            </p:stCondLst>
                            <p:childTnLst>
                              <p:par>
                                <p:cTn id="23" presetID="55" presetClass="entr" presetSubtype="0"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1000" fill="hold"/>
                                        <p:tgtEl>
                                          <p:spTgt spid="3"/>
                                        </p:tgtEl>
                                        <p:attrNameLst>
                                          <p:attrName>ppt_w</p:attrName>
                                        </p:attrNameLst>
                                      </p:cBhvr>
                                      <p:tavLst>
                                        <p:tav tm="0">
                                          <p:val>
                                            <p:strVal val="#ppt_w*0.70"/>
                                          </p:val>
                                        </p:tav>
                                        <p:tav tm="100000">
                                          <p:val>
                                            <p:strVal val="#ppt_w"/>
                                          </p:val>
                                        </p:tav>
                                      </p:tavLst>
                                    </p:anim>
                                    <p:anim calcmode="lin" valueType="num">
                                      <p:cBhvr>
                                        <p:cTn id="26" dur="1000" fill="hold"/>
                                        <p:tgtEl>
                                          <p:spTgt spid="3"/>
                                        </p:tgtEl>
                                        <p:attrNameLst>
                                          <p:attrName>ppt_h</p:attrName>
                                        </p:attrNameLst>
                                      </p:cBhvr>
                                      <p:tavLst>
                                        <p:tav tm="0">
                                          <p:val>
                                            <p:strVal val="#ppt_h"/>
                                          </p:val>
                                        </p:tav>
                                        <p:tav tm="100000">
                                          <p:val>
                                            <p:strVal val="#ppt_h"/>
                                          </p:val>
                                        </p:tav>
                                      </p:tavLst>
                                    </p:anim>
                                    <p:animEffect transition="in" filter="fade">
                                      <p:cBhvr>
                                        <p:cTn id="27" dur="1000"/>
                                        <p:tgtEl>
                                          <p:spTgt spid="3"/>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64"/>
                                        </p:tgtEl>
                                        <p:attrNameLst>
                                          <p:attrName>style.visibility</p:attrName>
                                        </p:attrNameLst>
                                      </p:cBhvr>
                                      <p:to>
                                        <p:strVal val="visible"/>
                                      </p:to>
                                    </p:set>
                                    <p:animEffect transition="in" filter="fade">
                                      <p:cBhvr>
                                        <p:cTn id="31" dur="1000"/>
                                        <p:tgtEl>
                                          <p:spTgt spid="6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70">
                                            <p:txEl>
                                              <p:pRg st="1" end="1"/>
                                            </p:txEl>
                                          </p:spTgt>
                                        </p:tgtEl>
                                        <p:attrNameLst>
                                          <p:attrName>style.visibility</p:attrName>
                                        </p:attrNameLst>
                                      </p:cBhvr>
                                      <p:to>
                                        <p:strVal val="visible"/>
                                      </p:to>
                                    </p:set>
                                    <p:animEffect transition="in" filter="fade">
                                      <p:cBhvr>
                                        <p:cTn id="36" dur="500"/>
                                        <p:tgtEl>
                                          <p:spTgt spid="70">
                                            <p:txEl>
                                              <p:pRg st="1" end="1"/>
                                            </p:txEl>
                                          </p:spTgt>
                                        </p:tgtEl>
                                      </p:cBhvr>
                                    </p:animEffect>
                                  </p:childTnLst>
                                </p:cTn>
                              </p:par>
                            </p:childTnLst>
                          </p:cTn>
                        </p:par>
                        <p:par>
                          <p:cTn id="37" fill="hold">
                            <p:stCondLst>
                              <p:cond delay="500"/>
                            </p:stCondLst>
                            <p:childTnLst>
                              <p:par>
                                <p:cTn id="38" presetID="1" presetClass="entr" presetSubtype="0" fill="hold" nodeType="afterEffect">
                                  <p:stCondLst>
                                    <p:cond delay="0"/>
                                  </p:stCondLst>
                                  <p:childTnLst>
                                    <p:set>
                                      <p:cBhvr>
                                        <p:cTn id="39" dur="1" fill="hold">
                                          <p:stCondLst>
                                            <p:cond delay="0"/>
                                          </p:stCondLst>
                                        </p:cTn>
                                        <p:tgtEl>
                                          <p:spTgt spid="63"/>
                                        </p:tgtEl>
                                        <p:attrNameLst>
                                          <p:attrName>style.visibility</p:attrName>
                                        </p:attrNameLst>
                                      </p:cBhvr>
                                      <p:to>
                                        <p:strVal val="visible"/>
                                      </p:to>
                                    </p:set>
                                  </p:childTnLst>
                                </p:cTn>
                              </p:par>
                            </p:childTnLst>
                          </p:cTn>
                        </p:par>
                        <p:par>
                          <p:cTn id="40" fill="hold">
                            <p:stCondLst>
                              <p:cond delay="500"/>
                            </p:stCondLst>
                            <p:childTnLst>
                              <p:par>
                                <p:cTn id="41" presetID="0" presetClass="path" presetSubtype="0" accel="50000" decel="50000" fill="hold" grpId="0" nodeType="afterEffect">
                                  <p:stCondLst>
                                    <p:cond delay="0"/>
                                  </p:stCondLst>
                                  <p:childTnLst>
                                    <p:animMotion origin="layout" path="M 4.72222E-6 -3.33333E-6 C 0.04079 0.11366 0.08246 0.22778 0.16336 0.29723 C 0.24444 0.36667 0.36493 0.39144 0.48628 0.41667 " pathEditMode="relative" rAng="0" ptsTypes="aaA">
                                      <p:cBhvr>
                                        <p:cTn id="42" dur="2000" fill="hold"/>
                                        <p:tgtEl>
                                          <p:spTgt spid="63"/>
                                        </p:tgtEl>
                                        <p:attrNameLst>
                                          <p:attrName>ppt_x</p:attrName>
                                          <p:attrName>ppt_y</p:attrName>
                                        </p:attrNameLst>
                                      </p:cBhvr>
                                      <p:rCtr x="24300" y="20800"/>
                                    </p:animMotion>
                                  </p:childTnLst>
                                </p:cTn>
                              </p:par>
                            </p:childTnLst>
                          </p:cTn>
                        </p:par>
                        <p:par>
                          <p:cTn id="43" fill="hold">
                            <p:stCondLst>
                              <p:cond delay="2500"/>
                            </p:stCondLst>
                            <p:childTnLst>
                              <p:par>
                                <p:cTn id="44" presetID="10" presetClass="exit" presetSubtype="0" fill="hold" nodeType="afterEffect">
                                  <p:stCondLst>
                                    <p:cond delay="0"/>
                                  </p:stCondLst>
                                  <p:childTnLst>
                                    <p:animEffect transition="out" filter="fade">
                                      <p:cBhvr>
                                        <p:cTn id="45" dur="2000"/>
                                        <p:tgtEl>
                                          <p:spTgt spid="63"/>
                                        </p:tgtEl>
                                      </p:cBhvr>
                                    </p:animEffect>
                                    <p:set>
                                      <p:cBhvr>
                                        <p:cTn id="46" dur="1" fill="hold">
                                          <p:stCondLst>
                                            <p:cond delay="1999"/>
                                          </p:stCondLst>
                                        </p:cTn>
                                        <p:tgtEl>
                                          <p:spTgt spid="63"/>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70">
                                            <p:txEl>
                                              <p:pRg st="2" end="2"/>
                                            </p:txEl>
                                          </p:spTgt>
                                        </p:tgtEl>
                                        <p:attrNameLst>
                                          <p:attrName>style.visibility</p:attrName>
                                        </p:attrNameLst>
                                      </p:cBhvr>
                                      <p:to>
                                        <p:strVal val="visible"/>
                                      </p:to>
                                    </p:set>
                                    <p:animEffect transition="in" filter="fade">
                                      <p:cBhvr>
                                        <p:cTn id="51" dur="500"/>
                                        <p:tgtEl>
                                          <p:spTgt spid="70">
                                            <p:txEl>
                                              <p:pRg st="2" end="2"/>
                                            </p:txEl>
                                          </p:spTgt>
                                        </p:tgtEl>
                                      </p:cBhvr>
                                    </p:animEffect>
                                  </p:childTnLst>
                                </p:cTn>
                              </p:par>
                            </p:childTnLst>
                          </p:cTn>
                        </p:par>
                        <p:par>
                          <p:cTn id="52" fill="hold">
                            <p:stCondLst>
                              <p:cond delay="500"/>
                            </p:stCondLst>
                            <p:childTnLst>
                              <p:par>
                                <p:cTn id="53" presetID="1" presetClass="entr" presetSubtype="0" fill="hold" nodeType="afterEffect">
                                  <p:stCondLst>
                                    <p:cond delay="0"/>
                                  </p:stCondLst>
                                  <p:childTnLst>
                                    <p:set>
                                      <p:cBhvr>
                                        <p:cTn id="54" dur="1" fill="hold">
                                          <p:stCondLst>
                                            <p:cond delay="0"/>
                                          </p:stCondLst>
                                        </p:cTn>
                                        <p:tgtEl>
                                          <p:spTgt spid="71"/>
                                        </p:tgtEl>
                                        <p:attrNameLst>
                                          <p:attrName>style.visibility</p:attrName>
                                        </p:attrNameLst>
                                      </p:cBhvr>
                                      <p:to>
                                        <p:strVal val="visible"/>
                                      </p:to>
                                    </p:set>
                                  </p:childTnLst>
                                </p:cTn>
                              </p:par>
                            </p:childTnLst>
                          </p:cTn>
                        </p:par>
                        <p:par>
                          <p:cTn id="55" fill="hold">
                            <p:stCondLst>
                              <p:cond delay="500"/>
                            </p:stCondLst>
                            <p:childTnLst>
                              <p:par>
                                <p:cTn id="56" presetID="0" presetClass="path" presetSubtype="0" accel="50000" decel="50000" fill="hold" grpId="0" nodeType="afterEffect">
                                  <p:stCondLst>
                                    <p:cond delay="0"/>
                                  </p:stCondLst>
                                  <p:childTnLst>
                                    <p:animMotion origin="layout" path="M -3.33333E-6 -3.33333E-6 C 0.0382 0.11065 0.07691 0.22176 0.15243 0.28936 C 0.2283 0.35695 0.3408 0.38102 0.45417 0.40556 " pathEditMode="relative" rAng="0" ptsTypes="aaA">
                                      <p:cBhvr>
                                        <p:cTn id="57" dur="2000" fill="hold"/>
                                        <p:tgtEl>
                                          <p:spTgt spid="71"/>
                                        </p:tgtEl>
                                        <p:attrNameLst>
                                          <p:attrName>ppt_x</p:attrName>
                                          <p:attrName>ppt_y</p:attrName>
                                        </p:attrNameLst>
                                      </p:cBhvr>
                                      <p:rCtr x="22700" y="20300"/>
                                    </p:animMotion>
                                  </p:childTnLst>
                                </p:cTn>
                              </p:par>
                            </p:childTnLst>
                          </p:cTn>
                        </p:par>
                        <p:par>
                          <p:cTn id="58" fill="hold">
                            <p:stCondLst>
                              <p:cond delay="2500"/>
                            </p:stCondLst>
                            <p:childTnLst>
                              <p:par>
                                <p:cTn id="59" presetID="10" presetClass="exit" presetSubtype="0" fill="hold" grpId="1" nodeType="afterEffect">
                                  <p:stCondLst>
                                    <p:cond delay="0"/>
                                  </p:stCondLst>
                                  <p:childTnLst>
                                    <p:animEffect transition="out" filter="fade">
                                      <p:cBhvr>
                                        <p:cTn id="60" dur="2000"/>
                                        <p:tgtEl>
                                          <p:spTgt spid="71"/>
                                        </p:tgtEl>
                                      </p:cBhvr>
                                    </p:animEffect>
                                    <p:set>
                                      <p:cBhvr>
                                        <p:cTn id="61" dur="1" fill="hold">
                                          <p:stCondLst>
                                            <p:cond delay="1999"/>
                                          </p:stCondLst>
                                        </p:cTn>
                                        <p:tgtEl>
                                          <p:spTgt spid="71"/>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70">
                                            <p:txEl>
                                              <p:pRg st="3" end="3"/>
                                            </p:txEl>
                                          </p:spTgt>
                                        </p:tgtEl>
                                        <p:attrNameLst>
                                          <p:attrName>style.visibility</p:attrName>
                                        </p:attrNameLst>
                                      </p:cBhvr>
                                      <p:to>
                                        <p:strVal val="visible"/>
                                      </p:to>
                                    </p:set>
                                    <p:animEffect transition="in" filter="fade">
                                      <p:cBhvr>
                                        <p:cTn id="66" dur="500"/>
                                        <p:tgtEl>
                                          <p:spTgt spid="70">
                                            <p:txEl>
                                              <p:pRg st="3" end="3"/>
                                            </p:txEl>
                                          </p:spTgt>
                                        </p:tgtEl>
                                      </p:cBhvr>
                                    </p:animEffect>
                                  </p:childTnLst>
                                </p:cTn>
                              </p:par>
                            </p:childTnLst>
                          </p:cTn>
                        </p:par>
                        <p:par>
                          <p:cTn id="67" fill="hold">
                            <p:stCondLst>
                              <p:cond delay="500"/>
                            </p:stCondLst>
                            <p:childTnLst>
                              <p:par>
                                <p:cTn id="68" presetID="1" presetClass="entr" presetSubtype="0" fill="hold" nodeType="afterEffect">
                                  <p:stCondLst>
                                    <p:cond delay="0"/>
                                  </p:stCondLst>
                                  <p:childTnLst>
                                    <p:set>
                                      <p:cBhvr>
                                        <p:cTn id="69" dur="1" fill="hold">
                                          <p:stCondLst>
                                            <p:cond delay="0"/>
                                          </p:stCondLst>
                                        </p:cTn>
                                        <p:tgtEl>
                                          <p:spTgt spid="72"/>
                                        </p:tgtEl>
                                        <p:attrNameLst>
                                          <p:attrName>style.visibility</p:attrName>
                                        </p:attrNameLst>
                                      </p:cBhvr>
                                      <p:to>
                                        <p:strVal val="visible"/>
                                      </p:to>
                                    </p:set>
                                  </p:childTnLst>
                                </p:cTn>
                              </p:par>
                            </p:childTnLst>
                          </p:cTn>
                        </p:par>
                        <p:par>
                          <p:cTn id="70" fill="hold">
                            <p:stCondLst>
                              <p:cond delay="500"/>
                            </p:stCondLst>
                            <p:childTnLst>
                              <p:par>
                                <p:cTn id="71" presetID="0" presetClass="path" presetSubtype="0" accel="50000" decel="50000" fill="hold" grpId="0" nodeType="afterEffect">
                                  <p:stCondLst>
                                    <p:cond delay="0"/>
                                  </p:stCondLst>
                                  <p:childTnLst>
                                    <p:animMotion origin="layout" path="M 3.33333E-6 -3.33333E-6 C 0.03524 0.10764 0.07135 0.21574 0.14132 0.28148 C 0.21146 0.34723 0.3158 0.37061 0.42083 0.39445 " pathEditMode="relative" rAng="0" ptsTypes="aaA">
                                      <p:cBhvr>
                                        <p:cTn id="72" dur="2000" fill="hold"/>
                                        <p:tgtEl>
                                          <p:spTgt spid="72"/>
                                        </p:tgtEl>
                                        <p:attrNameLst>
                                          <p:attrName>ppt_x</p:attrName>
                                          <p:attrName>ppt_y</p:attrName>
                                        </p:attrNameLst>
                                      </p:cBhvr>
                                      <p:rCtr x="21000" y="19700"/>
                                    </p:animMotion>
                                  </p:childTnLst>
                                </p:cTn>
                              </p:par>
                            </p:childTnLst>
                          </p:cTn>
                        </p:par>
                        <p:par>
                          <p:cTn id="73" fill="hold">
                            <p:stCondLst>
                              <p:cond delay="2500"/>
                            </p:stCondLst>
                            <p:childTnLst>
                              <p:par>
                                <p:cTn id="74" presetID="10" presetClass="exit" presetSubtype="0" fill="hold" grpId="1" nodeType="afterEffect">
                                  <p:stCondLst>
                                    <p:cond delay="0"/>
                                  </p:stCondLst>
                                  <p:childTnLst>
                                    <p:animEffect transition="out" filter="fade">
                                      <p:cBhvr>
                                        <p:cTn id="75" dur="2000"/>
                                        <p:tgtEl>
                                          <p:spTgt spid="72"/>
                                        </p:tgtEl>
                                      </p:cBhvr>
                                    </p:animEffect>
                                    <p:set>
                                      <p:cBhvr>
                                        <p:cTn id="76" dur="1" fill="hold">
                                          <p:stCondLst>
                                            <p:cond delay="1999"/>
                                          </p:stCondLst>
                                        </p:cTn>
                                        <p:tgtEl>
                                          <p:spTgt spid="72"/>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70">
                                            <p:txEl>
                                              <p:pRg st="4" end="4"/>
                                            </p:txEl>
                                          </p:spTgt>
                                        </p:tgtEl>
                                        <p:attrNameLst>
                                          <p:attrName>style.visibility</p:attrName>
                                        </p:attrNameLst>
                                      </p:cBhvr>
                                      <p:to>
                                        <p:strVal val="visible"/>
                                      </p:to>
                                    </p:set>
                                    <p:animEffect transition="in" filter="fade">
                                      <p:cBhvr>
                                        <p:cTn id="81" dur="500"/>
                                        <p:tgtEl>
                                          <p:spTgt spid="70">
                                            <p:txEl>
                                              <p:pRg st="4" end="4"/>
                                            </p:txEl>
                                          </p:spTgt>
                                        </p:tgtEl>
                                      </p:cBhvr>
                                    </p:animEffect>
                                  </p:childTnLst>
                                </p:cTn>
                              </p:par>
                            </p:childTnLst>
                          </p:cTn>
                        </p:par>
                        <p:par>
                          <p:cTn id="82" fill="hold">
                            <p:stCondLst>
                              <p:cond delay="500"/>
                            </p:stCondLst>
                            <p:childTnLst>
                              <p:par>
                                <p:cTn id="83" presetID="1" presetClass="entr" presetSubtype="0" fill="hold" grpId="2" nodeType="afterEffect">
                                  <p:stCondLst>
                                    <p:cond delay="0"/>
                                  </p:stCondLst>
                                  <p:childTnLst>
                                    <p:set>
                                      <p:cBhvr>
                                        <p:cTn id="84" dur="1" fill="hold">
                                          <p:stCondLst>
                                            <p:cond delay="0"/>
                                          </p:stCondLst>
                                        </p:cTn>
                                        <p:tgtEl>
                                          <p:spTgt spid="73"/>
                                        </p:tgtEl>
                                        <p:attrNameLst>
                                          <p:attrName>style.visibility</p:attrName>
                                        </p:attrNameLst>
                                      </p:cBhvr>
                                      <p:to>
                                        <p:strVal val="visible"/>
                                      </p:to>
                                    </p:set>
                                  </p:childTnLst>
                                </p:cTn>
                              </p:par>
                            </p:childTnLst>
                          </p:cTn>
                        </p:par>
                        <p:par>
                          <p:cTn id="85" fill="hold">
                            <p:stCondLst>
                              <p:cond delay="500"/>
                            </p:stCondLst>
                            <p:childTnLst>
                              <p:par>
                                <p:cTn id="86" presetID="0" presetClass="path" presetSubtype="0" accel="50000" decel="50000" fill="hold" grpId="0" nodeType="afterEffect">
                                  <p:stCondLst>
                                    <p:cond delay="0"/>
                                  </p:stCondLst>
                                  <p:childTnLst>
                                    <p:animMotion origin="layout" path="M -1.88925E-6 1.11111E-6 C 0.01043 0.1081 0.02085 0.21736 0.04183 0.28356 C 0.06267 0.34977 0.09407 0.37315 0.12547 0.39745 " pathEditMode="relative" rAng="0" ptsTypes="aaA">
                                      <p:cBhvr>
                                        <p:cTn id="87" dur="2000" fill="hold"/>
                                        <p:tgtEl>
                                          <p:spTgt spid="73"/>
                                        </p:tgtEl>
                                        <p:attrNameLst>
                                          <p:attrName>ppt_x</p:attrName>
                                          <p:attrName>ppt_y</p:attrName>
                                        </p:attrNameLst>
                                      </p:cBhvr>
                                      <p:rCtr x="6267" y="19861"/>
                                    </p:animMotion>
                                  </p:childTnLst>
                                </p:cTn>
                              </p:par>
                            </p:childTnLst>
                          </p:cTn>
                        </p:par>
                        <p:par>
                          <p:cTn id="88" fill="hold">
                            <p:stCondLst>
                              <p:cond delay="2500"/>
                            </p:stCondLst>
                            <p:childTnLst>
                              <p:par>
                                <p:cTn id="89" presetID="10" presetClass="exit" presetSubtype="0" fill="hold" grpId="1" nodeType="afterEffect">
                                  <p:stCondLst>
                                    <p:cond delay="0"/>
                                  </p:stCondLst>
                                  <p:childTnLst>
                                    <p:animEffect transition="out" filter="fade">
                                      <p:cBhvr>
                                        <p:cTn id="90" dur="2000"/>
                                        <p:tgtEl>
                                          <p:spTgt spid="73"/>
                                        </p:tgtEl>
                                      </p:cBhvr>
                                    </p:animEffect>
                                    <p:set>
                                      <p:cBhvr>
                                        <p:cTn id="91" dur="1" fill="hold">
                                          <p:stCondLst>
                                            <p:cond delay="1999"/>
                                          </p:stCondLst>
                                        </p:cTn>
                                        <p:tgtEl>
                                          <p:spTgt spid="73"/>
                                        </p:tgtEl>
                                        <p:attrNameLst>
                                          <p:attrName>style.visibility</p:attrName>
                                        </p:attrNameLst>
                                      </p:cBhvr>
                                      <p:to>
                                        <p:strVal val="hidden"/>
                                      </p:to>
                                    </p:se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70">
                                            <p:txEl>
                                              <p:pRg st="5" end="5"/>
                                            </p:txEl>
                                          </p:spTgt>
                                        </p:tgtEl>
                                        <p:attrNameLst>
                                          <p:attrName>style.visibility</p:attrName>
                                        </p:attrNameLst>
                                      </p:cBhvr>
                                      <p:to>
                                        <p:strVal val="visible"/>
                                      </p:to>
                                    </p:set>
                                    <p:animEffect transition="in" filter="fade">
                                      <p:cBhvr>
                                        <p:cTn id="96" dur="500"/>
                                        <p:tgtEl>
                                          <p:spTgt spid="70">
                                            <p:txEl>
                                              <p:pRg st="5" end="5"/>
                                            </p:txEl>
                                          </p:spTgt>
                                        </p:tgtEl>
                                      </p:cBhvr>
                                    </p:animEffect>
                                  </p:childTnLst>
                                </p:cTn>
                              </p:par>
                              <p:par>
                                <p:cTn id="97" presetID="10" presetClass="entr" presetSubtype="0" fill="hold" nodeType="withEffect">
                                  <p:stCondLst>
                                    <p:cond delay="0"/>
                                  </p:stCondLst>
                                  <p:childTnLst>
                                    <p:set>
                                      <p:cBhvr>
                                        <p:cTn id="98" dur="1" fill="hold">
                                          <p:stCondLst>
                                            <p:cond delay="0"/>
                                          </p:stCondLst>
                                        </p:cTn>
                                        <p:tgtEl>
                                          <p:spTgt spid="70">
                                            <p:txEl>
                                              <p:pRg st="6" end="6"/>
                                            </p:txEl>
                                          </p:spTgt>
                                        </p:tgtEl>
                                        <p:attrNameLst>
                                          <p:attrName>style.visibility</p:attrName>
                                        </p:attrNameLst>
                                      </p:cBhvr>
                                      <p:to>
                                        <p:strVal val="visible"/>
                                      </p:to>
                                    </p:set>
                                    <p:animEffect transition="in" filter="fade">
                                      <p:cBhvr>
                                        <p:cTn id="99" dur="500"/>
                                        <p:tgtEl>
                                          <p:spTgt spid="70">
                                            <p:txEl>
                                              <p:pRg st="6" end="6"/>
                                            </p:txEl>
                                          </p:spTgt>
                                        </p:tgtEl>
                                      </p:cBhvr>
                                    </p:animEffect>
                                  </p:childTnLst>
                                </p:cTn>
                              </p:par>
                            </p:childTnLst>
                          </p:cTn>
                        </p:par>
                        <p:par>
                          <p:cTn id="100" fill="hold">
                            <p:stCondLst>
                              <p:cond delay="500"/>
                            </p:stCondLst>
                            <p:childTnLst>
                              <p:par>
                                <p:cTn id="101" presetID="10" presetClass="entr" presetSubtype="0" fill="hold" grpId="0" nodeType="afterEffect">
                                  <p:stCondLst>
                                    <p:cond delay="0"/>
                                  </p:stCondLst>
                                  <p:childTnLst>
                                    <p:set>
                                      <p:cBhvr>
                                        <p:cTn id="102" dur="1" fill="hold">
                                          <p:stCondLst>
                                            <p:cond delay="0"/>
                                          </p:stCondLst>
                                        </p:cTn>
                                        <p:tgtEl>
                                          <p:spTgt spid="75"/>
                                        </p:tgtEl>
                                        <p:attrNameLst>
                                          <p:attrName>style.visibility</p:attrName>
                                        </p:attrNameLst>
                                      </p:cBhvr>
                                      <p:to>
                                        <p:strVal val="visible"/>
                                      </p:to>
                                    </p:set>
                                    <p:animEffect transition="in" filter="fade">
                                      <p:cBhvr>
                                        <p:cTn id="103" dur="750"/>
                                        <p:tgtEl>
                                          <p:spTgt spid="75"/>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grpId="0" nodeType="clickEffect">
                                  <p:stCondLst>
                                    <p:cond delay="0"/>
                                  </p:stCondLst>
                                  <p:childTnLst>
                                    <p:set>
                                      <p:cBhvr>
                                        <p:cTn id="107" dur="1" fill="hold">
                                          <p:stCondLst>
                                            <p:cond delay="0"/>
                                          </p:stCondLst>
                                        </p:cTn>
                                        <p:tgtEl>
                                          <p:spTgt spid="77"/>
                                        </p:tgtEl>
                                        <p:attrNameLst>
                                          <p:attrName>style.visibility</p:attrName>
                                        </p:attrNameLst>
                                      </p:cBhvr>
                                      <p:to>
                                        <p:strVal val="visible"/>
                                      </p:to>
                                    </p:set>
                                    <p:animEffect transition="in" filter="fade">
                                      <p:cBhvr>
                                        <p:cTn id="108" dur="500"/>
                                        <p:tgtEl>
                                          <p:spTgt spid="77"/>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grpId="0" nodeType="clickEffect">
                                  <p:stCondLst>
                                    <p:cond delay="0"/>
                                  </p:stCondLst>
                                  <p:childTnLst>
                                    <p:set>
                                      <p:cBhvr>
                                        <p:cTn id="112" dur="1" fill="hold">
                                          <p:stCondLst>
                                            <p:cond delay="0"/>
                                          </p:stCondLst>
                                        </p:cTn>
                                        <p:tgtEl>
                                          <p:spTgt spid="78"/>
                                        </p:tgtEl>
                                        <p:attrNameLst>
                                          <p:attrName>style.visibility</p:attrName>
                                        </p:attrNameLst>
                                      </p:cBhvr>
                                      <p:to>
                                        <p:strVal val="visible"/>
                                      </p:to>
                                    </p:set>
                                    <p:animEffect transition="in" filter="fade">
                                      <p:cBhvr>
                                        <p:cTn id="113"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5" grpId="0" animBg="1"/>
      <p:bldP spid="63" grpId="0" animBg="1"/>
      <p:bldP spid="71" grpId="0" animBg="1"/>
      <p:bldP spid="71" grpId="1" animBg="1"/>
      <p:bldP spid="72" grpId="0" animBg="1"/>
      <p:bldP spid="72" grpId="1" animBg="1"/>
      <p:bldP spid="73" grpId="0" animBg="1"/>
      <p:bldP spid="73" grpId="1" animBg="1"/>
      <p:bldP spid="73" grpId="2" animBg="1"/>
      <p:bldP spid="75" grpId="0" animBg="1"/>
      <p:bldP spid="77" grpId="0" animBg="1"/>
      <p:bldP spid="78" grpId="0"/>
      <p:bldP spid="37" grpId="0"/>
    </p:bld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980283" y="3084170"/>
            <a:ext cx="10237787" cy="997196"/>
          </a:xfrm>
        </p:spPr>
        <p:txBody>
          <a:bodyPr/>
          <a:lstStyle/>
          <a:p>
            <a:r>
              <a:rPr lang="en-US" dirty="0" smtClean="0">
                <a:gradFill>
                  <a:gsLst>
                    <a:gs pos="1250">
                      <a:srgbClr val="FFFFFF"/>
                    </a:gs>
                    <a:gs pos="100000">
                      <a:srgbClr val="FFFFFF"/>
                    </a:gs>
                  </a:gsLst>
                  <a:lin ang="5400000" scaled="0"/>
                </a:gradFill>
              </a:rPr>
              <a:t>Taking a snapshot</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05967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682527" y="2905073"/>
            <a:ext cx="9806640" cy="886397"/>
          </a:xfrm>
        </p:spPr>
        <p:txBody>
          <a:bodyPr/>
          <a:lstStyle/>
          <a:p>
            <a:r>
              <a:rPr lang="en-US" sz="3200" dirty="0" err="1" smtClean="0">
                <a:solidFill>
                  <a:schemeClr val="bg2">
                    <a:lumMod val="50000"/>
                    <a:alpha val="99000"/>
                  </a:schemeClr>
                </a:solidFill>
              </a:rPr>
              <a:t>blob_service.copy_blob</a:t>
            </a:r>
            <a:r>
              <a:rPr lang="en-US" sz="3200" dirty="0" smtClean="0">
                <a:solidFill>
                  <a:schemeClr val="bg2">
                    <a:lumMod val="50000"/>
                    <a:alpha val="99000"/>
                  </a:schemeClr>
                </a:solidFill>
              </a:rPr>
              <a:t>(</a:t>
            </a:r>
            <a:r>
              <a:rPr lang="en-US" sz="3200" dirty="0" err="1" smtClean="0">
                <a:solidFill>
                  <a:schemeClr val="bg2">
                    <a:lumMod val="50000"/>
                    <a:alpha val="99000"/>
                  </a:schemeClr>
                </a:solidFill>
              </a:rPr>
              <a:t>self.container_name</a:t>
            </a:r>
            <a:r>
              <a:rPr lang="en-US" sz="3200" dirty="0">
                <a:solidFill>
                  <a:schemeClr val="bg2">
                    <a:lumMod val="50000"/>
                    <a:alpha val="99000"/>
                  </a:schemeClr>
                </a:solidFill>
              </a:rPr>
              <a:t>, </a:t>
            </a:r>
            <a:r>
              <a:rPr lang="en-US" sz="3200" dirty="0" err="1">
                <a:solidFill>
                  <a:schemeClr val="bg2">
                    <a:lumMod val="50000"/>
                    <a:alpha val="99000"/>
                  </a:schemeClr>
                </a:solidFill>
              </a:rPr>
              <a:t>self.blob_name</a:t>
            </a:r>
            <a:r>
              <a:rPr lang="en-US" sz="3200" dirty="0">
                <a:solidFill>
                  <a:schemeClr val="bg2">
                    <a:lumMod val="50000"/>
                    <a:alpha val="99000"/>
                  </a:schemeClr>
                </a:solidFill>
              </a:rPr>
              <a:t>, </a:t>
            </a:r>
            <a:r>
              <a:rPr lang="en-US" sz="3200" dirty="0" err="1">
                <a:solidFill>
                  <a:schemeClr val="bg2">
                    <a:lumMod val="50000"/>
                    <a:alpha val="99000"/>
                  </a:schemeClr>
                </a:solidFill>
              </a:rPr>
              <a:t>http_source</a:t>
            </a:r>
            <a:r>
              <a:rPr lang="en-US" sz="3200" dirty="0">
                <a:solidFill>
                  <a:schemeClr val="bg2">
                    <a:lumMod val="50000"/>
                    <a:alpha val="99000"/>
                  </a:schemeClr>
                </a:solidFill>
              </a:rPr>
              <a:t>)</a:t>
            </a:r>
            <a:endParaRPr lang="en-US" sz="3200" dirty="0" smtClean="0">
              <a:solidFill>
                <a:schemeClr val="bg2">
                  <a:lumMod val="50000"/>
                  <a:alpha val="99000"/>
                </a:schemeClr>
              </a:solidFill>
            </a:endParaRPr>
          </a:p>
        </p:txBody>
      </p:sp>
      <p:sp>
        <p:nvSpPr>
          <p:cNvPr id="4" name="Title 1"/>
          <p:cNvSpPr>
            <a:spLocks noGrp="1"/>
          </p:cNvSpPr>
          <p:nvPr>
            <p:ph type="title"/>
          </p:nvPr>
        </p:nvSpPr>
        <p:spPr>
          <a:xfrm>
            <a:off x="519248" y="228601"/>
            <a:ext cx="11151917" cy="747897"/>
          </a:xfrm>
        </p:spPr>
        <p:txBody>
          <a:bodyPr/>
          <a:lstStyle/>
          <a:p>
            <a:r>
              <a:rPr lang="en-US" dirty="0" smtClean="0"/>
              <a:t>Snapshotting a blob</a:t>
            </a:r>
            <a:endParaRPr lang="en-US" dirty="0"/>
          </a:p>
        </p:txBody>
      </p:sp>
    </p:spTree>
    <p:extLst>
      <p:ext uri="{BB962C8B-B14F-4D97-AF65-F5344CB8AC3E}">
        <p14:creationId xmlns:p14="http://schemas.microsoft.com/office/powerpoint/2010/main" val="657400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980283" y="3084170"/>
            <a:ext cx="10237787" cy="997196"/>
          </a:xfrm>
        </p:spPr>
        <p:txBody>
          <a:bodyPr/>
          <a:lstStyle/>
          <a:p>
            <a:r>
              <a:rPr lang="en-US" dirty="0" smtClean="0">
                <a:gradFill>
                  <a:gsLst>
                    <a:gs pos="1250">
                      <a:srgbClr val="FFFFFF"/>
                    </a:gs>
                    <a:gs pos="100000">
                      <a:srgbClr val="FFFFFF"/>
                    </a:gs>
                  </a:gsLst>
                  <a:lin ang="5400000" scaled="0"/>
                </a:gradFill>
              </a:rPr>
              <a:t>Copying blobs</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16099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682527" y="2905073"/>
            <a:ext cx="9806640" cy="886397"/>
          </a:xfrm>
        </p:spPr>
        <p:txBody>
          <a:bodyPr/>
          <a:lstStyle/>
          <a:p>
            <a:r>
              <a:rPr lang="en-US" sz="3200" dirty="0" err="1" smtClean="0">
                <a:solidFill>
                  <a:schemeClr val="bg2">
                    <a:lumMod val="50000"/>
                    <a:alpha val="99000"/>
                  </a:schemeClr>
                </a:solidFill>
              </a:rPr>
              <a:t>blob_service.copy_blob</a:t>
            </a:r>
            <a:r>
              <a:rPr lang="en-US" sz="3200" dirty="0" smtClean="0">
                <a:solidFill>
                  <a:schemeClr val="bg2">
                    <a:lumMod val="50000"/>
                    <a:alpha val="99000"/>
                  </a:schemeClr>
                </a:solidFill>
              </a:rPr>
              <a:t>(</a:t>
            </a:r>
            <a:r>
              <a:rPr lang="en-US" sz="3200" dirty="0" err="1" smtClean="0">
                <a:solidFill>
                  <a:schemeClr val="bg2">
                    <a:lumMod val="50000"/>
                    <a:alpha val="99000"/>
                  </a:schemeClr>
                </a:solidFill>
              </a:rPr>
              <a:t>self.container_name</a:t>
            </a:r>
            <a:r>
              <a:rPr lang="en-US" sz="3200" dirty="0">
                <a:solidFill>
                  <a:schemeClr val="bg2">
                    <a:lumMod val="50000"/>
                    <a:alpha val="99000"/>
                  </a:schemeClr>
                </a:solidFill>
              </a:rPr>
              <a:t>, </a:t>
            </a:r>
            <a:r>
              <a:rPr lang="en-US" sz="3200" dirty="0" err="1">
                <a:solidFill>
                  <a:schemeClr val="bg2">
                    <a:lumMod val="50000"/>
                    <a:alpha val="99000"/>
                  </a:schemeClr>
                </a:solidFill>
              </a:rPr>
              <a:t>self.blob_name</a:t>
            </a:r>
            <a:r>
              <a:rPr lang="en-US" sz="3200" dirty="0">
                <a:solidFill>
                  <a:schemeClr val="bg2">
                    <a:lumMod val="50000"/>
                    <a:alpha val="99000"/>
                  </a:schemeClr>
                </a:solidFill>
              </a:rPr>
              <a:t>, </a:t>
            </a:r>
            <a:r>
              <a:rPr lang="en-US" sz="3200" dirty="0" err="1">
                <a:solidFill>
                  <a:schemeClr val="bg2">
                    <a:lumMod val="50000"/>
                    <a:alpha val="99000"/>
                  </a:schemeClr>
                </a:solidFill>
              </a:rPr>
              <a:t>http_source</a:t>
            </a:r>
            <a:r>
              <a:rPr lang="en-US" sz="3200" dirty="0">
                <a:solidFill>
                  <a:schemeClr val="bg2">
                    <a:lumMod val="50000"/>
                    <a:alpha val="99000"/>
                  </a:schemeClr>
                </a:solidFill>
              </a:rPr>
              <a:t>)</a:t>
            </a:r>
            <a:endParaRPr lang="en-US" sz="3200" dirty="0" smtClean="0">
              <a:solidFill>
                <a:schemeClr val="bg2">
                  <a:lumMod val="50000"/>
                  <a:alpha val="99000"/>
                </a:schemeClr>
              </a:solidFill>
            </a:endParaRPr>
          </a:p>
        </p:txBody>
      </p:sp>
      <p:sp>
        <p:nvSpPr>
          <p:cNvPr id="4" name="Title 1"/>
          <p:cNvSpPr>
            <a:spLocks noGrp="1"/>
          </p:cNvSpPr>
          <p:nvPr>
            <p:ph type="title"/>
          </p:nvPr>
        </p:nvSpPr>
        <p:spPr>
          <a:xfrm>
            <a:off x="519248" y="228601"/>
            <a:ext cx="11151917" cy="747897"/>
          </a:xfrm>
        </p:spPr>
        <p:txBody>
          <a:bodyPr/>
          <a:lstStyle/>
          <a:p>
            <a:r>
              <a:rPr lang="en-US" dirty="0" smtClean="0"/>
              <a:t>Copy a blob</a:t>
            </a:r>
            <a:endParaRPr lang="en-US" dirty="0"/>
          </a:p>
        </p:txBody>
      </p:sp>
    </p:spTree>
    <p:extLst>
      <p:ext uri="{BB962C8B-B14F-4D97-AF65-F5344CB8AC3E}">
        <p14:creationId xmlns:p14="http://schemas.microsoft.com/office/powerpoint/2010/main" val="3013695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980283" y="3084170"/>
            <a:ext cx="10237787" cy="997196"/>
          </a:xfrm>
        </p:spPr>
        <p:txBody>
          <a:bodyPr/>
          <a:lstStyle/>
          <a:p>
            <a:r>
              <a:rPr lang="en-US" dirty="0" smtClean="0">
                <a:gradFill>
                  <a:gsLst>
                    <a:gs pos="1250">
                      <a:srgbClr val="FFFFFF"/>
                    </a:gs>
                    <a:gs pos="100000">
                      <a:srgbClr val="FFFFFF"/>
                    </a:gs>
                  </a:gsLst>
                  <a:lin ang="5400000" scaled="0"/>
                </a:gradFill>
              </a:rPr>
              <a:t>Tidying Up</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6044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bwMode="auto">
          <a:xfrm>
            <a:off x="6072852" y="3307036"/>
            <a:ext cx="5576887" cy="3063348"/>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182880" tIns="45716" rIns="91432" bIns="45716" numCol="1" rtlCol="0" anchor="ctr" anchorCtr="0" compatLnSpc="1">
            <a:prstTxWarp prst="textNoShape">
              <a:avLst/>
            </a:prstTxWarp>
          </a:bodyPr>
          <a:lstStyle/>
          <a:p>
            <a:pPr defTabSz="914061"/>
            <a:r>
              <a:rPr lang="en-US" sz="1600" dirty="0">
                <a:solidFill>
                  <a:srgbClr val="292929">
                    <a:lumMod val="65000"/>
                    <a:lumOff val="35000"/>
                    <a:alpha val="99000"/>
                  </a:srgbClr>
                </a:solidFill>
                <a:latin typeface="Consolas" pitchFamily="49" charset="0"/>
                <a:cs typeface="Consolas" pitchFamily="49" charset="0"/>
              </a:rPr>
              <a:t>GET http://</a:t>
            </a:r>
            <a:r>
              <a:rPr lang="en-US" sz="1600" u="sng" dirty="0">
                <a:solidFill>
                  <a:srgbClr val="292929">
                    <a:lumMod val="65000"/>
                    <a:lumOff val="35000"/>
                    <a:alpha val="99000"/>
                  </a:srgbClr>
                </a:solidFill>
                <a:latin typeface="Consolas" pitchFamily="49" charset="0"/>
                <a:cs typeface="Consolas" pitchFamily="49" charset="0"/>
              </a:rPr>
              <a:t>...</a:t>
            </a:r>
            <a:r>
              <a:rPr lang="en-US" sz="1600" dirty="0">
                <a:solidFill>
                  <a:srgbClr val="292929">
                    <a:lumMod val="65000"/>
                    <a:lumOff val="35000"/>
                    <a:alpha val="99000"/>
                  </a:srgbClr>
                </a:solidFill>
                <a:latin typeface="Consolas" pitchFamily="49" charset="0"/>
                <a:cs typeface="Consolas" pitchFamily="49" charset="0"/>
              </a:rPr>
              <a:t>/</a:t>
            </a:r>
            <a:r>
              <a:rPr lang="en-US" sz="1600" u="sng" dirty="0">
                <a:solidFill>
                  <a:srgbClr val="292929">
                    <a:lumMod val="65000"/>
                    <a:lumOff val="35000"/>
                    <a:alpha val="99000"/>
                  </a:srgbClr>
                </a:solidFill>
                <a:latin typeface="Consolas" pitchFamily="49" charset="0"/>
                <a:cs typeface="Consolas" pitchFamily="49" charset="0"/>
              </a:rPr>
              <a:t>products</a:t>
            </a:r>
            <a:r>
              <a:rPr lang="en-US" sz="1600" dirty="0">
                <a:solidFill>
                  <a:srgbClr val="292929">
                    <a:lumMod val="65000"/>
                    <a:lumOff val="35000"/>
                    <a:alpha val="99000"/>
                  </a:srgbClr>
                </a:solidFill>
                <a:latin typeface="Consolas" pitchFamily="49" charset="0"/>
                <a:cs typeface="Consolas" pitchFamily="49" charset="0"/>
              </a:rPr>
              <a:t>?comp=list&amp;prefix=Tents&amp;delimiter=/</a:t>
            </a:r>
          </a:p>
          <a:p>
            <a:pPr defTabSz="914061"/>
            <a:endParaRPr lang="en-US" sz="1600" dirty="0">
              <a:solidFill>
                <a:srgbClr val="292929">
                  <a:lumMod val="65000"/>
                  <a:lumOff val="35000"/>
                  <a:alpha val="99000"/>
                </a:srgbClr>
              </a:solidFill>
              <a:latin typeface="Consolas" pitchFamily="49" charset="0"/>
              <a:cs typeface="Consolas" pitchFamily="49" charset="0"/>
            </a:endParaRPr>
          </a:p>
          <a:p>
            <a:pPr defTabSz="1218987"/>
            <a:r>
              <a:rPr lang="en-US" sz="1600" dirty="0">
                <a:solidFill>
                  <a:srgbClr val="292929">
                    <a:lumMod val="65000"/>
                    <a:lumOff val="35000"/>
                    <a:alpha val="99000"/>
                  </a:srgbClr>
                </a:solidFill>
                <a:latin typeface="Consolas" pitchFamily="49" charset="0"/>
                <a:cs typeface="Consolas" pitchFamily="49" charset="0"/>
              </a:rPr>
              <a:t>&lt;Blob&gt;Tents/PalaceTent.wmv&lt;/Blob&gt;</a:t>
            </a:r>
          </a:p>
          <a:p>
            <a:pPr defTabSz="1218987"/>
            <a:r>
              <a:rPr lang="en-US" sz="1600" dirty="0">
                <a:solidFill>
                  <a:srgbClr val="292929">
                    <a:lumMod val="65000"/>
                    <a:lumOff val="35000"/>
                    <a:alpha val="99000"/>
                  </a:srgbClr>
                </a:solidFill>
                <a:latin typeface="Consolas" pitchFamily="49" charset="0"/>
                <a:cs typeface="Consolas" pitchFamily="49" charset="0"/>
              </a:rPr>
              <a:t>&lt;Blob&gt;Tents/ShedTent.wmv&lt;/Blob&gt;</a:t>
            </a:r>
            <a:endParaRPr lang="en-NZ" sz="1600" dirty="0">
              <a:solidFill>
                <a:srgbClr val="292929">
                  <a:lumMod val="65000"/>
                  <a:lumOff val="35000"/>
                  <a:alpha val="99000"/>
                </a:srgbClr>
              </a:solidFill>
              <a:latin typeface="Consolas" pitchFamily="49" charset="0"/>
              <a:cs typeface="Consolas" pitchFamily="49" charset="0"/>
            </a:endParaRPr>
          </a:p>
        </p:txBody>
      </p:sp>
      <p:sp>
        <p:nvSpPr>
          <p:cNvPr id="2" name="Title 1"/>
          <p:cNvSpPr>
            <a:spLocks noGrp="1"/>
          </p:cNvSpPr>
          <p:nvPr>
            <p:ph type="title"/>
          </p:nvPr>
        </p:nvSpPr>
        <p:spPr/>
        <p:txBody>
          <a:bodyPr/>
          <a:lstStyle/>
          <a:p>
            <a:r>
              <a:rPr lang="en-NZ" smtClean="0"/>
              <a:t>Enumerating Blobs</a:t>
            </a:r>
            <a:endParaRPr lang="en-NZ" dirty="0"/>
          </a:p>
        </p:txBody>
      </p:sp>
      <p:sp>
        <p:nvSpPr>
          <p:cNvPr id="3" name="Content Placeholder 2"/>
          <p:cNvSpPr>
            <a:spLocks noGrp="1"/>
          </p:cNvSpPr>
          <p:nvPr>
            <p:ph type="body" sz="quarter" idx="10"/>
          </p:nvPr>
        </p:nvSpPr>
        <p:spPr>
          <a:xfrm>
            <a:off x="520701" y="2794891"/>
            <a:ext cx="5575301" cy="2054409"/>
          </a:xfrm>
        </p:spPr>
        <p:txBody>
          <a:bodyPr/>
          <a:lstStyle/>
          <a:p>
            <a:r>
              <a:rPr lang="en-NZ" dirty="0" smtClean="0">
                <a:solidFill>
                  <a:schemeClr val="accent2">
                    <a:alpha val="99000"/>
                  </a:schemeClr>
                </a:solidFill>
              </a:rPr>
              <a:t>GET Blob operation </a:t>
            </a:r>
            <a:br>
              <a:rPr lang="en-NZ" dirty="0" smtClean="0">
                <a:solidFill>
                  <a:schemeClr val="accent2">
                    <a:alpha val="99000"/>
                  </a:schemeClr>
                </a:solidFill>
              </a:rPr>
            </a:br>
            <a:r>
              <a:rPr lang="en-NZ" dirty="0" smtClean="0">
                <a:solidFill>
                  <a:schemeClr val="accent2">
                    <a:alpha val="99000"/>
                  </a:schemeClr>
                </a:solidFill>
              </a:rPr>
              <a:t>takes parameters</a:t>
            </a:r>
          </a:p>
          <a:p>
            <a:pPr lvl="1"/>
            <a:r>
              <a:rPr lang="en-NZ" dirty="0" smtClean="0"/>
              <a:t>Prefix</a:t>
            </a:r>
          </a:p>
          <a:p>
            <a:pPr lvl="1"/>
            <a:r>
              <a:rPr lang="en-NZ" dirty="0" smtClean="0"/>
              <a:t>Delimiter</a:t>
            </a:r>
          </a:p>
          <a:p>
            <a:pPr lvl="1"/>
            <a:r>
              <a:rPr lang="en-NZ" dirty="0" smtClean="0"/>
              <a:t>Include= (snapshots, metadata etc…)</a:t>
            </a:r>
            <a:endParaRPr lang="en-NZ" dirty="0"/>
          </a:p>
        </p:txBody>
      </p:sp>
      <p:sp>
        <p:nvSpPr>
          <p:cNvPr id="4" name="Rectangle 3"/>
          <p:cNvSpPr/>
          <p:nvPr/>
        </p:nvSpPr>
        <p:spPr bwMode="auto">
          <a:xfrm>
            <a:off x="6096002" y="2811717"/>
            <a:ext cx="5576887" cy="3063348"/>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182880" tIns="45716" rIns="91432" bIns="45716" numCol="1" rtlCol="0" anchor="ctr" anchorCtr="0" compatLnSpc="1">
            <a:prstTxWarp prst="textNoShape">
              <a:avLst/>
            </a:prstTxWarp>
          </a:bodyPr>
          <a:lstStyle/>
          <a:p>
            <a:pPr defTabSz="914061"/>
            <a:r>
              <a:rPr lang="en-NZ" sz="1600" dirty="0">
                <a:solidFill>
                  <a:srgbClr val="292929">
                    <a:lumMod val="65000"/>
                    <a:lumOff val="35000"/>
                    <a:alpha val="99000"/>
                  </a:srgbClr>
                </a:solidFill>
                <a:latin typeface="Consolas" pitchFamily="49" charset="0"/>
                <a:cs typeface="Consolas" pitchFamily="49" charset="0"/>
              </a:rPr>
              <a:t>http://adventureworks.blob.core.windows.net/</a:t>
            </a:r>
          </a:p>
          <a:p>
            <a:pPr defTabSz="914061"/>
            <a:r>
              <a:rPr lang="en-NZ" sz="1600" dirty="0">
                <a:solidFill>
                  <a:srgbClr val="292929">
                    <a:lumMod val="65000"/>
                    <a:lumOff val="35000"/>
                    <a:alpha val="99000"/>
                  </a:srgbClr>
                </a:solidFill>
                <a:latin typeface="Consolas" pitchFamily="49" charset="0"/>
                <a:cs typeface="Consolas" pitchFamily="49" charset="0"/>
              </a:rPr>
              <a:t>     Products/Bikes/SuperDuperCycle.jpg</a:t>
            </a:r>
          </a:p>
          <a:p>
            <a:pPr defTabSz="914061"/>
            <a:r>
              <a:rPr lang="en-NZ" sz="1600" dirty="0">
                <a:solidFill>
                  <a:srgbClr val="292929">
                    <a:lumMod val="65000"/>
                    <a:lumOff val="35000"/>
                    <a:alpha val="99000"/>
                  </a:srgbClr>
                </a:solidFill>
                <a:latin typeface="Consolas" pitchFamily="49" charset="0"/>
                <a:cs typeface="Consolas" pitchFamily="49" charset="0"/>
              </a:rPr>
              <a:t>     Products/Bikes/FastBike.jpg</a:t>
            </a:r>
          </a:p>
          <a:p>
            <a:pPr defTabSz="914061"/>
            <a:r>
              <a:rPr lang="en-NZ" sz="1600" dirty="0">
                <a:solidFill>
                  <a:srgbClr val="292929">
                    <a:lumMod val="65000"/>
                    <a:lumOff val="35000"/>
                    <a:alpha val="99000"/>
                  </a:srgbClr>
                </a:solidFill>
                <a:latin typeface="Consolas" pitchFamily="49" charset="0"/>
                <a:cs typeface="Consolas" pitchFamily="49" charset="0"/>
              </a:rPr>
              <a:t>     Products/Canoes/Whitewater.jpg</a:t>
            </a:r>
          </a:p>
          <a:p>
            <a:pPr defTabSz="914061"/>
            <a:r>
              <a:rPr lang="en-NZ" sz="1600" dirty="0">
                <a:solidFill>
                  <a:srgbClr val="292929">
                    <a:lumMod val="65000"/>
                    <a:lumOff val="35000"/>
                    <a:alpha val="99000"/>
                  </a:srgbClr>
                </a:solidFill>
                <a:latin typeface="Consolas" pitchFamily="49" charset="0"/>
                <a:cs typeface="Consolas" pitchFamily="49" charset="0"/>
              </a:rPr>
              <a:t>     Products/Canoes/Flatwater.jpg</a:t>
            </a:r>
          </a:p>
          <a:p>
            <a:pPr defTabSz="914061"/>
            <a:r>
              <a:rPr lang="en-NZ" sz="1600" dirty="0">
                <a:solidFill>
                  <a:srgbClr val="292929">
                    <a:lumMod val="65000"/>
                    <a:lumOff val="35000"/>
                    <a:alpha val="99000"/>
                  </a:srgbClr>
                </a:solidFill>
                <a:latin typeface="Consolas" pitchFamily="49" charset="0"/>
                <a:cs typeface="Consolas" pitchFamily="49" charset="0"/>
              </a:rPr>
              <a:t>     Products/Canoes/Hybrid.jpg</a:t>
            </a:r>
          </a:p>
          <a:p>
            <a:pPr defTabSz="914061"/>
            <a:r>
              <a:rPr lang="en-NZ" sz="1600" dirty="0">
                <a:solidFill>
                  <a:srgbClr val="292929">
                    <a:lumMod val="65000"/>
                    <a:lumOff val="35000"/>
                    <a:alpha val="99000"/>
                  </a:srgbClr>
                </a:solidFill>
                <a:latin typeface="Consolas" pitchFamily="49" charset="0"/>
                <a:cs typeface="Consolas" pitchFamily="49" charset="0"/>
              </a:rPr>
              <a:t>     Products/Tents/PalaceTent.jpg</a:t>
            </a:r>
          </a:p>
          <a:p>
            <a:pPr defTabSz="914061"/>
            <a:r>
              <a:rPr lang="en-NZ" sz="1600" dirty="0">
                <a:solidFill>
                  <a:srgbClr val="292929">
                    <a:lumMod val="65000"/>
                    <a:lumOff val="35000"/>
                    <a:alpha val="99000"/>
                  </a:srgbClr>
                </a:solidFill>
                <a:latin typeface="Consolas" pitchFamily="49" charset="0"/>
                <a:cs typeface="Consolas" pitchFamily="49" charset="0"/>
              </a:rPr>
              <a:t>     Products/Tents/ShedTent.jpg</a:t>
            </a:r>
          </a:p>
        </p:txBody>
      </p:sp>
    </p:spTree>
    <p:extLst>
      <p:ext uri="{BB962C8B-B14F-4D97-AF65-F5344CB8AC3E}">
        <p14:creationId xmlns:p14="http://schemas.microsoft.com/office/powerpoint/2010/main" val="1147812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decel="100000" fill="hold" grpId="0" nodeType="clickEffect">
                                  <p:stCondLst>
                                    <p:cond delay="0"/>
                                  </p:stCondLst>
                                  <p:childTnLst>
                                    <p:animMotion origin="layout" path="M 4.79167E-6 2.54394E-6 L -0.0017 -0.39663 " pathEditMode="relative" rAng="0" ptsTypes="AA">
                                      <p:cBhvr>
                                        <p:cTn id="6" dur="1750" fill="hold"/>
                                        <p:tgtEl>
                                          <p:spTgt spid="4"/>
                                        </p:tgtEl>
                                        <p:attrNameLst>
                                          <p:attrName>ppt_x</p:attrName>
                                          <p:attrName>ppt_y</p:attrName>
                                        </p:attrNameLst>
                                      </p:cBhvr>
                                      <p:rCtr x="-91" y="-19843"/>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bwMode="auto">
          <a:xfrm>
            <a:off x="6072852" y="3307036"/>
            <a:ext cx="5576887" cy="3063348"/>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182880" tIns="45716" rIns="91432" bIns="45716" numCol="1" rtlCol="0" anchor="ctr" anchorCtr="0" compatLnSpc="1">
            <a:prstTxWarp prst="textNoShape">
              <a:avLst/>
            </a:prstTxWarp>
          </a:bodyPr>
          <a:lstStyle/>
          <a:p>
            <a:pPr defTabSz="914061"/>
            <a:r>
              <a:rPr lang="en-US" sz="1600" dirty="0">
                <a:solidFill>
                  <a:srgbClr val="292929">
                    <a:lumMod val="65000"/>
                    <a:lumOff val="35000"/>
                    <a:alpha val="99000"/>
                  </a:srgbClr>
                </a:solidFill>
                <a:latin typeface="Consolas" pitchFamily="49" charset="0"/>
                <a:cs typeface="Consolas" pitchFamily="49" charset="0"/>
              </a:rPr>
              <a:t>http://.../</a:t>
            </a:r>
            <a:r>
              <a:rPr lang="en-US" sz="1600" dirty="0" err="1">
                <a:solidFill>
                  <a:srgbClr val="292929">
                    <a:lumMod val="65000"/>
                    <a:lumOff val="35000"/>
                    <a:alpha val="99000"/>
                  </a:srgbClr>
                </a:solidFill>
                <a:latin typeface="Consolas" pitchFamily="49" charset="0"/>
                <a:cs typeface="Consolas" pitchFamily="49" charset="0"/>
              </a:rPr>
              <a:t>products?comp</a:t>
            </a:r>
            <a:r>
              <a:rPr lang="en-US" sz="1600" dirty="0">
                <a:solidFill>
                  <a:srgbClr val="292929">
                    <a:lumMod val="65000"/>
                    <a:lumOff val="35000"/>
                    <a:alpha val="99000"/>
                  </a:srgbClr>
                </a:solidFill>
                <a:latin typeface="Consolas" pitchFamily="49" charset="0"/>
                <a:cs typeface="Consolas" pitchFamily="49" charset="0"/>
              </a:rPr>
              <a:t>=</a:t>
            </a:r>
            <a:r>
              <a:rPr lang="en-US" sz="1600" dirty="0" err="1">
                <a:solidFill>
                  <a:srgbClr val="292929">
                    <a:lumMod val="65000"/>
                    <a:lumOff val="35000"/>
                    <a:alpha val="99000"/>
                  </a:srgbClr>
                </a:solidFill>
                <a:latin typeface="Consolas" pitchFamily="49" charset="0"/>
                <a:cs typeface="Consolas" pitchFamily="49" charset="0"/>
              </a:rPr>
              <a:t>list&amp;prefix</a:t>
            </a:r>
            <a:r>
              <a:rPr lang="en-US" sz="1600" dirty="0">
                <a:solidFill>
                  <a:srgbClr val="292929">
                    <a:lumMod val="65000"/>
                    <a:lumOff val="35000"/>
                    <a:alpha val="99000"/>
                  </a:srgbClr>
                </a:solidFill>
                <a:latin typeface="Consolas" pitchFamily="49" charset="0"/>
                <a:cs typeface="Consolas" pitchFamily="49" charset="0"/>
              </a:rPr>
              <a:t>=</a:t>
            </a:r>
            <a:r>
              <a:rPr lang="en-US" sz="1600" dirty="0" err="1">
                <a:solidFill>
                  <a:srgbClr val="292929">
                    <a:lumMod val="65000"/>
                    <a:lumOff val="35000"/>
                    <a:alpha val="99000"/>
                  </a:srgbClr>
                </a:solidFill>
                <a:latin typeface="Consolas" pitchFamily="49" charset="0"/>
                <a:cs typeface="Consolas" pitchFamily="49" charset="0"/>
              </a:rPr>
              <a:t>Canoes&amp;maxresults</a:t>
            </a:r>
            <a:r>
              <a:rPr lang="en-US" sz="1600" dirty="0">
                <a:solidFill>
                  <a:srgbClr val="292929">
                    <a:lumMod val="65000"/>
                    <a:lumOff val="35000"/>
                    <a:alpha val="99000"/>
                  </a:srgbClr>
                </a:solidFill>
                <a:latin typeface="Consolas" pitchFamily="49" charset="0"/>
                <a:cs typeface="Consolas" pitchFamily="49" charset="0"/>
              </a:rPr>
              <a:t>=2</a:t>
            </a:r>
            <a:br>
              <a:rPr lang="en-US" sz="1600" dirty="0">
                <a:solidFill>
                  <a:srgbClr val="292929">
                    <a:lumMod val="65000"/>
                    <a:lumOff val="35000"/>
                    <a:alpha val="99000"/>
                  </a:srgbClr>
                </a:solidFill>
                <a:latin typeface="Consolas" pitchFamily="49" charset="0"/>
                <a:cs typeface="Consolas" pitchFamily="49" charset="0"/>
              </a:rPr>
            </a:br>
            <a:r>
              <a:rPr lang="en-US" sz="1600" dirty="0">
                <a:solidFill>
                  <a:srgbClr val="292929">
                    <a:lumMod val="65000"/>
                    <a:lumOff val="35000"/>
                    <a:alpha val="99000"/>
                  </a:srgbClr>
                </a:solidFill>
                <a:latin typeface="Consolas" pitchFamily="49" charset="0"/>
                <a:cs typeface="Consolas" pitchFamily="49" charset="0"/>
              </a:rPr>
              <a:t>	&amp;marker=</a:t>
            </a:r>
            <a:r>
              <a:rPr lang="en-US" sz="1600" dirty="0" err="1">
                <a:solidFill>
                  <a:srgbClr val="292929">
                    <a:lumMod val="65000"/>
                    <a:lumOff val="35000"/>
                    <a:alpha val="99000"/>
                  </a:srgbClr>
                </a:solidFill>
                <a:latin typeface="Consolas" pitchFamily="49" charset="0"/>
                <a:cs typeface="Consolas" pitchFamily="49" charset="0"/>
              </a:rPr>
              <a:t>MarkerValue</a:t>
            </a:r>
            <a:endParaRPr lang="en-US" sz="1600" dirty="0">
              <a:solidFill>
                <a:srgbClr val="292929">
                  <a:lumMod val="65000"/>
                  <a:lumOff val="35000"/>
                  <a:alpha val="99000"/>
                </a:srgbClr>
              </a:solidFill>
              <a:latin typeface="Consolas" pitchFamily="49" charset="0"/>
              <a:cs typeface="Consolas" pitchFamily="49" charset="0"/>
            </a:endParaRPr>
          </a:p>
          <a:p>
            <a:pPr defTabSz="914061"/>
            <a:endParaRPr lang="en-US" sz="1600" dirty="0">
              <a:solidFill>
                <a:srgbClr val="292929">
                  <a:lumMod val="65000"/>
                  <a:lumOff val="35000"/>
                  <a:alpha val="99000"/>
                </a:srgbClr>
              </a:solidFill>
              <a:latin typeface="Consolas" pitchFamily="49" charset="0"/>
              <a:cs typeface="Consolas" pitchFamily="49" charset="0"/>
            </a:endParaRPr>
          </a:p>
          <a:p>
            <a:pPr defTabSz="914061"/>
            <a:r>
              <a:rPr lang="en-US" sz="1600" dirty="0">
                <a:solidFill>
                  <a:srgbClr val="292929">
                    <a:lumMod val="65000"/>
                    <a:lumOff val="35000"/>
                    <a:alpha val="99000"/>
                  </a:srgbClr>
                </a:solidFill>
                <a:latin typeface="Consolas" pitchFamily="49" charset="0"/>
                <a:cs typeface="Consolas" pitchFamily="49" charset="0"/>
              </a:rPr>
              <a:t>&lt;Blob&gt;Canoes/Hybrid.jpg&lt;/Blob&gt;</a:t>
            </a:r>
          </a:p>
        </p:txBody>
      </p:sp>
      <p:sp>
        <p:nvSpPr>
          <p:cNvPr id="2" name="Title 1"/>
          <p:cNvSpPr>
            <a:spLocks noGrp="1"/>
          </p:cNvSpPr>
          <p:nvPr>
            <p:ph type="title"/>
          </p:nvPr>
        </p:nvSpPr>
        <p:spPr/>
        <p:txBody>
          <a:bodyPr/>
          <a:lstStyle/>
          <a:p>
            <a:r>
              <a:rPr lang="en-NZ" dirty="0"/>
              <a:t>Pagination</a:t>
            </a:r>
          </a:p>
        </p:txBody>
      </p:sp>
      <p:sp>
        <p:nvSpPr>
          <p:cNvPr id="3" name="Content Placeholder 2"/>
          <p:cNvSpPr>
            <a:spLocks noGrp="1"/>
          </p:cNvSpPr>
          <p:nvPr>
            <p:ph type="body" sz="quarter" idx="10"/>
          </p:nvPr>
        </p:nvSpPr>
        <p:spPr>
          <a:xfrm>
            <a:off x="520701" y="2794890"/>
            <a:ext cx="5575301" cy="1777410"/>
          </a:xfrm>
        </p:spPr>
        <p:txBody>
          <a:bodyPr/>
          <a:lstStyle/>
          <a:p>
            <a:r>
              <a:rPr lang="en-US" dirty="0">
                <a:solidFill>
                  <a:schemeClr val="accent2">
                    <a:alpha val="99000"/>
                  </a:schemeClr>
                </a:solidFill>
              </a:rPr>
              <a:t>Large lists of Blobs can </a:t>
            </a:r>
            <a:r>
              <a:rPr lang="en-US" dirty="0" smtClean="0">
                <a:solidFill>
                  <a:schemeClr val="accent2">
                    <a:alpha val="99000"/>
                  </a:schemeClr>
                </a:solidFill>
              </a:rPr>
              <a:t/>
            </a:r>
            <a:br>
              <a:rPr lang="en-US" dirty="0" smtClean="0">
                <a:solidFill>
                  <a:schemeClr val="accent2">
                    <a:alpha val="99000"/>
                  </a:schemeClr>
                </a:solidFill>
              </a:rPr>
            </a:br>
            <a:r>
              <a:rPr lang="en-US" dirty="0" smtClean="0">
                <a:solidFill>
                  <a:schemeClr val="accent2">
                    <a:alpha val="99000"/>
                  </a:schemeClr>
                </a:solidFill>
              </a:rPr>
              <a:t>be </a:t>
            </a:r>
            <a:r>
              <a:rPr lang="en-US" dirty="0">
                <a:solidFill>
                  <a:schemeClr val="accent2">
                    <a:alpha val="99000"/>
                  </a:schemeClr>
                </a:solidFill>
              </a:rPr>
              <a:t>paginated</a:t>
            </a:r>
            <a:endParaRPr lang="en-NZ" dirty="0" smtClean="0">
              <a:solidFill>
                <a:schemeClr val="accent2">
                  <a:alpha val="99000"/>
                </a:schemeClr>
              </a:solidFill>
            </a:endParaRPr>
          </a:p>
          <a:p>
            <a:pPr lvl="1"/>
            <a:r>
              <a:rPr lang="en-US" dirty="0"/>
              <a:t>Either set </a:t>
            </a:r>
            <a:r>
              <a:rPr lang="en-US" dirty="0" err="1"/>
              <a:t>maxresults</a:t>
            </a:r>
            <a:r>
              <a:rPr lang="en-US" dirty="0"/>
              <a:t> or;</a:t>
            </a:r>
          </a:p>
          <a:p>
            <a:pPr lvl="1"/>
            <a:r>
              <a:rPr lang="en-US" dirty="0"/>
              <a:t>Exceed default value for </a:t>
            </a:r>
            <a:r>
              <a:rPr lang="en-US" dirty="0" err="1"/>
              <a:t>maxresults</a:t>
            </a:r>
            <a:r>
              <a:rPr lang="en-US" dirty="0"/>
              <a:t> (5000)</a:t>
            </a:r>
          </a:p>
        </p:txBody>
      </p:sp>
      <p:sp>
        <p:nvSpPr>
          <p:cNvPr id="4" name="Rectangle 3"/>
          <p:cNvSpPr/>
          <p:nvPr/>
        </p:nvSpPr>
        <p:spPr bwMode="auto">
          <a:xfrm>
            <a:off x="6096002" y="2811717"/>
            <a:ext cx="5576887" cy="3063348"/>
          </a:xfrm>
          <a:prstGeom prst="rect">
            <a:avLst/>
          </a:prstGeom>
          <a:solidFill>
            <a:schemeClr val="bg1">
              <a:lumMod val="95000"/>
            </a:schemeClr>
          </a:solidFill>
          <a:ln>
            <a:no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vert="horz" wrap="square" lIns="182880" tIns="45716" rIns="91432" bIns="45716" numCol="1" rtlCol="0" anchor="ctr" anchorCtr="0" compatLnSpc="1">
            <a:prstTxWarp prst="textNoShape">
              <a:avLst/>
            </a:prstTxWarp>
          </a:bodyPr>
          <a:lstStyle/>
          <a:p>
            <a:pPr defTabSz="914061"/>
            <a:r>
              <a:rPr lang="en-NZ" sz="1600" dirty="0">
                <a:solidFill>
                  <a:srgbClr val="292929">
                    <a:lumMod val="65000"/>
                    <a:lumOff val="35000"/>
                    <a:alpha val="99000"/>
                  </a:srgbClr>
                </a:solidFill>
                <a:latin typeface="Consolas" pitchFamily="49" charset="0"/>
                <a:cs typeface="Consolas" pitchFamily="49" charset="0"/>
              </a:rPr>
              <a:t>http://.../</a:t>
            </a:r>
            <a:r>
              <a:rPr lang="en-NZ" sz="1600" dirty="0" err="1">
                <a:solidFill>
                  <a:srgbClr val="292929">
                    <a:lumMod val="65000"/>
                    <a:lumOff val="35000"/>
                    <a:alpha val="99000"/>
                  </a:srgbClr>
                </a:solidFill>
                <a:latin typeface="Consolas" pitchFamily="49" charset="0"/>
                <a:cs typeface="Consolas" pitchFamily="49" charset="0"/>
              </a:rPr>
              <a:t>products?comp</a:t>
            </a:r>
            <a:r>
              <a:rPr lang="en-NZ" sz="1600" dirty="0">
                <a:solidFill>
                  <a:srgbClr val="292929">
                    <a:lumMod val="65000"/>
                    <a:lumOff val="35000"/>
                    <a:alpha val="99000"/>
                  </a:srgbClr>
                </a:solidFill>
                <a:latin typeface="Consolas" pitchFamily="49" charset="0"/>
                <a:cs typeface="Consolas" pitchFamily="49" charset="0"/>
              </a:rPr>
              <a:t>=</a:t>
            </a:r>
            <a:r>
              <a:rPr lang="en-NZ" sz="1600" dirty="0" err="1">
                <a:solidFill>
                  <a:srgbClr val="292929">
                    <a:lumMod val="65000"/>
                    <a:lumOff val="35000"/>
                    <a:alpha val="99000"/>
                  </a:srgbClr>
                </a:solidFill>
                <a:latin typeface="Consolas" pitchFamily="49" charset="0"/>
                <a:cs typeface="Consolas" pitchFamily="49" charset="0"/>
              </a:rPr>
              <a:t>list&amp;prefix</a:t>
            </a:r>
            <a:r>
              <a:rPr lang="en-NZ" sz="1600" dirty="0">
                <a:solidFill>
                  <a:srgbClr val="292929">
                    <a:lumMod val="65000"/>
                    <a:lumOff val="35000"/>
                    <a:alpha val="99000"/>
                  </a:srgbClr>
                </a:solidFill>
                <a:latin typeface="Consolas" pitchFamily="49" charset="0"/>
                <a:cs typeface="Consolas" pitchFamily="49" charset="0"/>
              </a:rPr>
              <a:t>=</a:t>
            </a:r>
            <a:r>
              <a:rPr lang="en-NZ" sz="1600" dirty="0" err="1">
                <a:solidFill>
                  <a:srgbClr val="292929">
                    <a:lumMod val="65000"/>
                    <a:lumOff val="35000"/>
                    <a:alpha val="99000"/>
                  </a:srgbClr>
                </a:solidFill>
                <a:latin typeface="Consolas" pitchFamily="49" charset="0"/>
                <a:cs typeface="Consolas" pitchFamily="49" charset="0"/>
              </a:rPr>
              <a:t>Canoes&amp;maxresults</a:t>
            </a:r>
            <a:r>
              <a:rPr lang="en-NZ" sz="1600" dirty="0">
                <a:solidFill>
                  <a:srgbClr val="292929">
                    <a:lumMod val="65000"/>
                    <a:lumOff val="35000"/>
                    <a:alpha val="99000"/>
                  </a:srgbClr>
                </a:solidFill>
                <a:latin typeface="Consolas" pitchFamily="49" charset="0"/>
                <a:cs typeface="Consolas" pitchFamily="49" charset="0"/>
              </a:rPr>
              <a:t>=2</a:t>
            </a:r>
          </a:p>
          <a:p>
            <a:pPr defTabSz="914061"/>
            <a:endParaRPr lang="en-NZ" sz="1600" dirty="0">
              <a:solidFill>
                <a:srgbClr val="292929">
                  <a:lumMod val="65000"/>
                  <a:lumOff val="35000"/>
                  <a:alpha val="99000"/>
                </a:srgbClr>
              </a:solidFill>
              <a:latin typeface="Consolas" pitchFamily="49" charset="0"/>
              <a:cs typeface="Consolas" pitchFamily="49" charset="0"/>
            </a:endParaRPr>
          </a:p>
          <a:p>
            <a:pPr defTabSz="914061"/>
            <a:r>
              <a:rPr lang="en-NZ" sz="1600" dirty="0">
                <a:solidFill>
                  <a:srgbClr val="292929">
                    <a:lumMod val="65000"/>
                    <a:lumOff val="35000"/>
                    <a:alpha val="99000"/>
                  </a:srgbClr>
                </a:solidFill>
                <a:latin typeface="Consolas" pitchFamily="49" charset="0"/>
                <a:cs typeface="Consolas" pitchFamily="49" charset="0"/>
              </a:rPr>
              <a:t>&lt;Blob&gt;Canoes/Whitewater.jpg&lt;/Blob&gt;</a:t>
            </a:r>
          </a:p>
          <a:p>
            <a:pPr defTabSz="914061"/>
            <a:r>
              <a:rPr lang="en-NZ" sz="1600" dirty="0">
                <a:solidFill>
                  <a:srgbClr val="292929">
                    <a:lumMod val="65000"/>
                    <a:lumOff val="35000"/>
                    <a:alpha val="99000"/>
                  </a:srgbClr>
                </a:solidFill>
                <a:latin typeface="Consolas" pitchFamily="49" charset="0"/>
                <a:cs typeface="Consolas" pitchFamily="49" charset="0"/>
              </a:rPr>
              <a:t>&lt;Blob&gt;Canoes/Flatwater.jpg&lt;/Blob&gt;</a:t>
            </a:r>
          </a:p>
          <a:p>
            <a:pPr defTabSz="914061"/>
            <a:r>
              <a:rPr lang="en-NZ" sz="1600" dirty="0">
                <a:solidFill>
                  <a:srgbClr val="292929">
                    <a:lumMod val="65000"/>
                    <a:lumOff val="35000"/>
                    <a:alpha val="99000"/>
                  </a:srgbClr>
                </a:solidFill>
                <a:latin typeface="Consolas" pitchFamily="49" charset="0"/>
                <a:cs typeface="Consolas" pitchFamily="49" charset="0"/>
              </a:rPr>
              <a:t>&lt;</a:t>
            </a:r>
            <a:r>
              <a:rPr lang="en-NZ" sz="1600" dirty="0" err="1">
                <a:solidFill>
                  <a:srgbClr val="292929">
                    <a:lumMod val="65000"/>
                    <a:lumOff val="35000"/>
                    <a:alpha val="99000"/>
                  </a:srgbClr>
                </a:solidFill>
                <a:latin typeface="Consolas" pitchFamily="49" charset="0"/>
                <a:cs typeface="Consolas" pitchFamily="49" charset="0"/>
              </a:rPr>
              <a:t>NextMarker</a:t>
            </a:r>
            <a:r>
              <a:rPr lang="en-NZ" sz="1600" dirty="0">
                <a:solidFill>
                  <a:srgbClr val="292929">
                    <a:lumMod val="65000"/>
                    <a:lumOff val="35000"/>
                    <a:alpha val="99000"/>
                  </a:srgbClr>
                </a:solidFill>
                <a:latin typeface="Consolas" pitchFamily="49" charset="0"/>
                <a:cs typeface="Consolas" pitchFamily="49" charset="0"/>
              </a:rPr>
              <a:t>&gt;</a:t>
            </a:r>
            <a:r>
              <a:rPr lang="en-NZ" sz="1600" dirty="0" err="1">
                <a:solidFill>
                  <a:srgbClr val="292929">
                    <a:lumMod val="65000"/>
                    <a:lumOff val="35000"/>
                    <a:alpha val="99000"/>
                  </a:srgbClr>
                </a:solidFill>
                <a:latin typeface="Consolas" pitchFamily="49" charset="0"/>
                <a:cs typeface="Consolas" pitchFamily="49" charset="0"/>
              </a:rPr>
              <a:t>MarkerValue</a:t>
            </a:r>
            <a:r>
              <a:rPr lang="en-NZ" sz="1600" dirty="0">
                <a:solidFill>
                  <a:srgbClr val="292929">
                    <a:lumMod val="65000"/>
                    <a:lumOff val="35000"/>
                    <a:alpha val="99000"/>
                  </a:srgbClr>
                </a:solidFill>
                <a:latin typeface="Consolas" pitchFamily="49" charset="0"/>
                <a:cs typeface="Consolas" pitchFamily="49" charset="0"/>
              </a:rPr>
              <a:t>&lt;/</a:t>
            </a:r>
            <a:r>
              <a:rPr lang="en-NZ" sz="1600" dirty="0" err="1">
                <a:solidFill>
                  <a:srgbClr val="292929">
                    <a:lumMod val="65000"/>
                    <a:lumOff val="35000"/>
                    <a:alpha val="99000"/>
                  </a:srgbClr>
                </a:solidFill>
                <a:latin typeface="Consolas" pitchFamily="49" charset="0"/>
                <a:cs typeface="Consolas" pitchFamily="49" charset="0"/>
              </a:rPr>
              <a:t>NextMarker</a:t>
            </a:r>
            <a:r>
              <a:rPr lang="en-NZ" sz="1600" dirty="0">
                <a:solidFill>
                  <a:srgbClr val="292929">
                    <a:lumMod val="65000"/>
                    <a:lumOff val="35000"/>
                    <a:alpha val="99000"/>
                  </a:srgbClr>
                </a:solidFill>
                <a:latin typeface="Consolas" pitchFamily="49" charset="0"/>
                <a:cs typeface="Consolas" pitchFamily="49" charset="0"/>
              </a:rPr>
              <a:t>&gt;</a:t>
            </a:r>
          </a:p>
          <a:p>
            <a:pPr defTabSz="914061"/>
            <a:endParaRPr lang="en-NZ" sz="1600" dirty="0">
              <a:solidFill>
                <a:srgbClr val="292929">
                  <a:lumMod val="65000"/>
                  <a:lumOff val="35000"/>
                  <a:alpha val="99000"/>
                </a:srgbClr>
              </a:solidFill>
              <a:latin typeface="Consolas" pitchFamily="49" charset="0"/>
              <a:cs typeface="Consolas" pitchFamily="49" charset="0"/>
            </a:endParaRPr>
          </a:p>
        </p:txBody>
      </p:sp>
    </p:spTree>
    <p:extLst>
      <p:ext uri="{BB962C8B-B14F-4D97-AF65-F5344CB8AC3E}">
        <p14:creationId xmlns:p14="http://schemas.microsoft.com/office/powerpoint/2010/main" val="4157193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decel="100000" fill="hold" grpId="0" nodeType="clickEffect">
                                  <p:stCondLst>
                                    <p:cond delay="0"/>
                                  </p:stCondLst>
                                  <p:childTnLst>
                                    <p:animMotion origin="layout" path="M 4.79167E-6 2.54394E-6 L -0.0017 -0.39663 " pathEditMode="relative" rAng="0" ptsTypes="AA">
                                      <p:cBhvr>
                                        <p:cTn id="6" dur="1750" fill="hold"/>
                                        <p:tgtEl>
                                          <p:spTgt spid="4"/>
                                        </p:tgtEl>
                                        <p:attrNameLst>
                                          <p:attrName>ppt_x</p:attrName>
                                          <p:attrName>ppt_y</p:attrName>
                                        </p:attrNameLst>
                                      </p:cBhvr>
                                      <p:rCtr x="-91" y="-19843"/>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520701" y="1446213"/>
            <a:ext cx="4521517" cy="4531677"/>
          </a:xfrm>
          <a:prstGeom prst="rect">
            <a:avLst/>
          </a:prstGeom>
          <a:solidFill>
            <a:schemeClr val="bg1">
              <a:lumMod val="9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32" tIns="45716" rIns="91432" bIns="365760" numCol="1" rtlCol="0" anchor="b" anchorCtr="0" compatLnSpc="1">
            <a:prstTxWarp prst="textNoShape">
              <a:avLst/>
            </a:prstTxWarp>
          </a:bodyPr>
          <a:lstStyle/>
          <a:p>
            <a:pPr defTabSz="914061" fontAlgn="base">
              <a:spcBef>
                <a:spcPct val="0"/>
              </a:spcBef>
              <a:spcAft>
                <a:spcPct val="0"/>
              </a:spcAft>
            </a:pPr>
            <a:endParaRPr lang="en-US" sz="1500" b="1" dirty="0">
              <a:solidFill>
                <a:srgbClr val="595959">
                  <a:alpha val="99000"/>
                </a:srgbClr>
              </a:solidFill>
            </a:endParaRPr>
          </a:p>
        </p:txBody>
      </p:sp>
      <p:sp>
        <p:nvSpPr>
          <p:cNvPr id="2" name="Title 1"/>
          <p:cNvSpPr>
            <a:spLocks noGrp="1"/>
          </p:cNvSpPr>
          <p:nvPr>
            <p:ph type="title"/>
          </p:nvPr>
        </p:nvSpPr>
        <p:spPr/>
        <p:txBody>
          <a:bodyPr/>
          <a:lstStyle/>
          <a:p>
            <a:r>
              <a:rPr lang="en-US" dirty="0" smtClean="0"/>
              <a:t>Page Blob(VHD) – Random Read/Write</a:t>
            </a:r>
            <a:endParaRPr lang="en-US" dirty="0"/>
          </a:p>
        </p:txBody>
      </p:sp>
      <p:sp>
        <p:nvSpPr>
          <p:cNvPr id="40" name="Content Placeholder 2"/>
          <p:cNvSpPr txBox="1">
            <a:spLocks/>
          </p:cNvSpPr>
          <p:nvPr/>
        </p:nvSpPr>
        <p:spPr>
          <a:xfrm>
            <a:off x="5446715" y="1498600"/>
            <a:ext cx="5829537" cy="4902200"/>
          </a:xfrm>
          <a:prstGeom prst="rect">
            <a:avLst/>
          </a:prstGeom>
        </p:spPr>
        <p:txBody>
          <a:bodyPr vert="horz" wrap="square" lIns="0" tIns="0" rIns="0" bIns="0" rtlCol="0">
            <a:noAutofit/>
          </a:bodyPr>
          <a:lstStyle>
            <a:lvl1pPr marL="533307" indent="-533307" algn="l" defTabSz="1218937" rtl="0" eaLnBrk="1" latinLnBrk="0" hangingPunct="1">
              <a:lnSpc>
                <a:spcPct val="90000"/>
              </a:lnSpc>
              <a:spcBef>
                <a:spcPct val="20000"/>
              </a:spcBef>
              <a:buSzPct val="90000"/>
              <a:buFontTx/>
              <a:buBlip>
                <a:blip r:embed="rId3"/>
              </a:buBlip>
              <a:defRPr sz="3200" kern="1200">
                <a:gradFill>
                  <a:gsLst>
                    <a:gs pos="0">
                      <a:schemeClr val="tx1"/>
                    </a:gs>
                    <a:gs pos="86000">
                      <a:schemeClr val="tx1"/>
                    </a:gs>
                  </a:gsLst>
                  <a:lin ang="5400000" scaled="0"/>
                </a:gradFill>
                <a:effectLst/>
                <a:latin typeface="+mn-lt"/>
                <a:ea typeface="+mn-ea"/>
                <a:cs typeface="+mn-cs"/>
              </a:defRPr>
            </a:lvl1pPr>
            <a:lvl2pPr marL="994659" indent="-461353" algn="l" defTabSz="1218937" rtl="0" eaLnBrk="1" latinLnBrk="0" hangingPunct="1">
              <a:lnSpc>
                <a:spcPct val="90000"/>
              </a:lnSpc>
              <a:spcBef>
                <a:spcPct val="20000"/>
              </a:spcBef>
              <a:buSzPct val="90000"/>
              <a:buFontTx/>
              <a:buBlip>
                <a:blip r:embed="rId4"/>
              </a:buBlip>
              <a:defRPr sz="2800" kern="1200">
                <a:gradFill>
                  <a:gsLst>
                    <a:gs pos="0">
                      <a:schemeClr val="tx1"/>
                    </a:gs>
                    <a:gs pos="86000">
                      <a:schemeClr val="tx1"/>
                    </a:gs>
                  </a:gsLst>
                  <a:lin ang="5400000" scaled="0"/>
                </a:gradFill>
                <a:effectLst/>
                <a:latin typeface="+mn-lt"/>
                <a:ea typeface="+mn-ea"/>
                <a:cs typeface="+mn-cs"/>
              </a:defRPr>
            </a:lvl2pPr>
            <a:lvl3pPr marL="1443314" indent="-448655" algn="l" defTabSz="1218937" rtl="0" eaLnBrk="1" latinLnBrk="0" hangingPunct="1">
              <a:lnSpc>
                <a:spcPct val="90000"/>
              </a:lnSpc>
              <a:spcBef>
                <a:spcPct val="20000"/>
              </a:spcBef>
              <a:buSzPct val="90000"/>
              <a:buFontTx/>
              <a:buBlip>
                <a:blip r:embed="rId4"/>
              </a:buBlip>
              <a:defRPr sz="2000" kern="1200">
                <a:gradFill>
                  <a:gsLst>
                    <a:gs pos="0">
                      <a:schemeClr val="tx1"/>
                    </a:gs>
                    <a:gs pos="86000">
                      <a:schemeClr val="tx1"/>
                    </a:gs>
                  </a:gsLst>
                  <a:lin ang="5400000" scaled="0"/>
                </a:gradFill>
                <a:effectLst/>
                <a:latin typeface="+mn-lt"/>
                <a:ea typeface="+mn-ea"/>
                <a:cs typeface="+mn-cs"/>
              </a:defRPr>
            </a:lvl3pPr>
            <a:lvl4pPr marL="1832713" indent="-389399"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4pPr>
            <a:lvl5pPr marL="2213646" indent="-380933" algn="l" defTabSz="1218937" rtl="0" eaLnBrk="1" latinLnBrk="0" hangingPunct="1">
              <a:lnSpc>
                <a:spcPct val="90000"/>
              </a:lnSpc>
              <a:spcBef>
                <a:spcPct val="20000"/>
              </a:spcBef>
              <a:buSzPct val="90000"/>
              <a:buFontTx/>
              <a:buBlip>
                <a:blip r:embed="rId4"/>
              </a:buBlip>
              <a:defRPr sz="1800" kern="1200">
                <a:gradFill>
                  <a:gsLst>
                    <a:gs pos="0">
                      <a:schemeClr val="tx1"/>
                    </a:gs>
                    <a:gs pos="86000">
                      <a:schemeClr val="tx1"/>
                    </a:gs>
                  </a:gsLst>
                  <a:lin ang="5400000" scaled="0"/>
                </a:gradFill>
                <a:effectLst/>
                <a:latin typeface="+mn-lt"/>
                <a:ea typeface="+mn-ea"/>
                <a:cs typeface="+mn-cs"/>
              </a:defRPr>
            </a:lvl5pPr>
            <a:lvl6pPr marL="3352079"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548"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1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487" indent="-304735" algn="l" defTabSz="121893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pPr marL="3175" indent="0" defTabSz="914363">
              <a:lnSpc>
                <a:spcPct val="110000"/>
              </a:lnSpc>
              <a:spcBef>
                <a:spcPts val="0"/>
              </a:spcBef>
              <a:buSzPct val="80000"/>
              <a:buNone/>
            </a:pPr>
            <a:r>
              <a:rPr lang="en-US" sz="4000" spc="-100" dirty="0">
                <a:solidFill>
                  <a:srgbClr val="00AEEF">
                    <a:alpha val="99000"/>
                  </a:srgbClr>
                </a:solidFill>
                <a:latin typeface="Segoe UI Light" pitchFamily="34" charset="0"/>
              </a:rPr>
              <a:t>Create </a:t>
            </a:r>
            <a:r>
              <a:rPr lang="en-US" sz="4000" spc="-100" dirty="0" err="1">
                <a:solidFill>
                  <a:srgbClr val="00AEEF">
                    <a:alpha val="99000"/>
                  </a:srgbClr>
                </a:solidFill>
                <a:latin typeface="Segoe UI Light" pitchFamily="34" charset="0"/>
              </a:rPr>
              <a:t>MyBlob</a:t>
            </a:r>
            <a:endParaRPr lang="en-US" sz="4000" spc="-100" dirty="0">
              <a:solidFill>
                <a:srgbClr val="00AEEF">
                  <a:alpha val="99000"/>
                </a:srgbClr>
              </a:solidFill>
              <a:latin typeface="Segoe UI Light" pitchFamily="34" charset="0"/>
            </a:endParaRPr>
          </a:p>
          <a:p>
            <a:pPr marL="533306" lvl="1" indent="0">
              <a:spcBef>
                <a:spcPts val="0"/>
              </a:spcBef>
              <a:buNone/>
            </a:pPr>
            <a:r>
              <a:rPr lang="en-US" sz="1600" dirty="0">
                <a:solidFill>
                  <a:srgbClr val="595959">
                    <a:alpha val="99000"/>
                  </a:srgbClr>
                </a:solidFill>
              </a:rPr>
              <a:t>Specify Blob Size = 10 </a:t>
            </a:r>
            <a:r>
              <a:rPr lang="en-US" sz="1600" dirty="0" err="1">
                <a:solidFill>
                  <a:srgbClr val="595959">
                    <a:alpha val="99000"/>
                  </a:srgbClr>
                </a:solidFill>
              </a:rPr>
              <a:t>Gbytes</a:t>
            </a:r>
            <a:endParaRPr lang="en-US" sz="1600" dirty="0">
              <a:solidFill>
                <a:srgbClr val="595959">
                  <a:alpha val="99000"/>
                </a:srgbClr>
              </a:solidFill>
            </a:endParaRPr>
          </a:p>
          <a:p>
            <a:pPr marL="533306" lvl="1" indent="0">
              <a:buNone/>
            </a:pPr>
            <a:r>
              <a:rPr lang="en-US" sz="1600" dirty="0">
                <a:solidFill>
                  <a:srgbClr val="595959">
                    <a:alpha val="99000"/>
                  </a:srgbClr>
                </a:solidFill>
              </a:rPr>
              <a:t>Sparse storage - Only charged for pages with data stored in them</a:t>
            </a:r>
          </a:p>
          <a:p>
            <a:pPr marL="0" indent="0">
              <a:buNone/>
            </a:pPr>
            <a:r>
              <a:rPr lang="en-US" sz="1800" dirty="0">
                <a:solidFill>
                  <a:srgbClr val="595959">
                    <a:alpha val="99000"/>
                  </a:srgbClr>
                </a:solidFill>
              </a:rPr>
              <a:t>Fixed Page Size = 512 bytes</a:t>
            </a:r>
          </a:p>
          <a:p>
            <a:pPr marL="0" indent="0">
              <a:buNone/>
            </a:pPr>
            <a:r>
              <a:rPr lang="en-US" sz="1800" dirty="0">
                <a:solidFill>
                  <a:srgbClr val="595959">
                    <a:alpha val="99000"/>
                  </a:srgbClr>
                </a:solidFill>
              </a:rPr>
              <a:t>Random Access Operations</a:t>
            </a:r>
          </a:p>
          <a:p>
            <a:pPr marL="533306" lvl="1" indent="0">
              <a:buNone/>
            </a:pPr>
            <a:r>
              <a:rPr lang="en-US" sz="1600" b="1" dirty="0" err="1">
                <a:solidFill>
                  <a:srgbClr val="595959">
                    <a:alpha val="99000"/>
                  </a:srgbClr>
                </a:solidFill>
              </a:rPr>
              <a:t>PutPage</a:t>
            </a:r>
            <a:r>
              <a:rPr lang="en-US" sz="1600" dirty="0">
                <a:solidFill>
                  <a:srgbClr val="595959">
                    <a:alpha val="99000"/>
                  </a:srgbClr>
                </a:solidFill>
              </a:rPr>
              <a:t>[512, 2048)</a:t>
            </a:r>
          </a:p>
          <a:p>
            <a:pPr marL="533306" lvl="1" indent="0">
              <a:buNone/>
            </a:pPr>
            <a:r>
              <a:rPr lang="en-US" sz="1600" b="1" dirty="0" err="1">
                <a:solidFill>
                  <a:srgbClr val="595959">
                    <a:alpha val="99000"/>
                  </a:srgbClr>
                </a:solidFill>
              </a:rPr>
              <a:t>PutPage</a:t>
            </a:r>
            <a:r>
              <a:rPr lang="en-US" sz="1600" dirty="0">
                <a:solidFill>
                  <a:srgbClr val="595959">
                    <a:alpha val="99000"/>
                  </a:srgbClr>
                </a:solidFill>
              </a:rPr>
              <a:t>[0, 1024)</a:t>
            </a:r>
          </a:p>
          <a:p>
            <a:pPr marL="533306" lvl="1" indent="0">
              <a:buNone/>
            </a:pPr>
            <a:r>
              <a:rPr lang="en-US" sz="1600" b="1" dirty="0" err="1">
                <a:solidFill>
                  <a:srgbClr val="595959">
                    <a:alpha val="99000"/>
                  </a:srgbClr>
                </a:solidFill>
              </a:rPr>
              <a:t>ClearPage</a:t>
            </a:r>
            <a:r>
              <a:rPr lang="en-US" sz="1600" dirty="0">
                <a:solidFill>
                  <a:srgbClr val="595959">
                    <a:alpha val="99000"/>
                  </a:srgbClr>
                </a:solidFill>
              </a:rPr>
              <a:t>[512, 1536)</a:t>
            </a:r>
          </a:p>
          <a:p>
            <a:pPr marL="533306" lvl="1" indent="0">
              <a:buNone/>
            </a:pPr>
            <a:r>
              <a:rPr lang="en-US" sz="1600" b="1" dirty="0" err="1">
                <a:solidFill>
                  <a:srgbClr val="595959">
                    <a:alpha val="99000"/>
                  </a:srgbClr>
                </a:solidFill>
              </a:rPr>
              <a:t>PutPage</a:t>
            </a:r>
            <a:r>
              <a:rPr lang="en-US" sz="1600" dirty="0">
                <a:solidFill>
                  <a:srgbClr val="595959">
                    <a:alpha val="99000"/>
                  </a:srgbClr>
                </a:solidFill>
              </a:rPr>
              <a:t>[2048,2560)</a:t>
            </a:r>
          </a:p>
          <a:p>
            <a:pPr marL="0" indent="0">
              <a:buNone/>
            </a:pPr>
            <a:r>
              <a:rPr lang="en-US" sz="1800" b="1" dirty="0" err="1">
                <a:solidFill>
                  <a:srgbClr val="595959">
                    <a:alpha val="99000"/>
                  </a:srgbClr>
                </a:solidFill>
              </a:rPr>
              <a:t>GetPageRange</a:t>
            </a:r>
            <a:r>
              <a:rPr lang="en-US" sz="1800" dirty="0">
                <a:solidFill>
                  <a:srgbClr val="595959">
                    <a:alpha val="99000"/>
                  </a:srgbClr>
                </a:solidFill>
              </a:rPr>
              <a:t>[0, 4096) returns valid data ranges:</a:t>
            </a:r>
          </a:p>
          <a:p>
            <a:pPr marL="533306" lvl="1" indent="0">
              <a:buNone/>
            </a:pPr>
            <a:r>
              <a:rPr lang="en-US" sz="1600" dirty="0">
                <a:solidFill>
                  <a:srgbClr val="595959">
                    <a:alpha val="99000"/>
                  </a:srgbClr>
                </a:solidFill>
              </a:rPr>
              <a:t>[0,512) , [1536,2560)</a:t>
            </a:r>
          </a:p>
          <a:p>
            <a:pPr marL="0" indent="0">
              <a:buNone/>
            </a:pPr>
            <a:r>
              <a:rPr lang="en-US" sz="1800" b="1" dirty="0" err="1">
                <a:solidFill>
                  <a:srgbClr val="595959">
                    <a:alpha val="99000"/>
                  </a:srgbClr>
                </a:solidFill>
              </a:rPr>
              <a:t>GetBlob</a:t>
            </a:r>
            <a:r>
              <a:rPr lang="en-US" sz="1800" dirty="0">
                <a:solidFill>
                  <a:srgbClr val="595959">
                    <a:alpha val="99000"/>
                  </a:srgbClr>
                </a:solidFill>
              </a:rPr>
              <a:t>[1000, 2048) returns</a:t>
            </a:r>
          </a:p>
          <a:p>
            <a:pPr marL="533306" lvl="1" indent="0">
              <a:buNone/>
            </a:pPr>
            <a:r>
              <a:rPr lang="en-US" sz="1600" dirty="0">
                <a:solidFill>
                  <a:srgbClr val="595959">
                    <a:alpha val="99000"/>
                  </a:srgbClr>
                </a:solidFill>
              </a:rPr>
              <a:t>All 0 for first 536 bytes</a:t>
            </a:r>
          </a:p>
          <a:p>
            <a:pPr marL="533306" lvl="1" indent="0">
              <a:buNone/>
            </a:pPr>
            <a:r>
              <a:rPr lang="en-US" sz="1600" dirty="0">
                <a:solidFill>
                  <a:srgbClr val="595959">
                    <a:alpha val="99000"/>
                  </a:srgbClr>
                </a:solidFill>
              </a:rPr>
              <a:t>Next 512 bytes are data stored in [1536,2048)</a:t>
            </a:r>
          </a:p>
        </p:txBody>
      </p:sp>
      <p:sp>
        <p:nvSpPr>
          <p:cNvPr id="41" name="TextBox 40"/>
          <p:cNvSpPr txBox="1"/>
          <p:nvPr/>
        </p:nvSpPr>
        <p:spPr>
          <a:xfrm>
            <a:off x="1859043" y="1766873"/>
            <a:ext cx="268018" cy="276997"/>
          </a:xfrm>
          <a:prstGeom prst="rect">
            <a:avLst/>
          </a:prstGeom>
          <a:noFill/>
          <a:effectLst/>
        </p:spPr>
        <p:txBody>
          <a:bodyPr vert="horz" wrap="none" lIns="91436" tIns="45719" rIns="91440" bIns="45719" rtlCol="0">
            <a:spAutoFit/>
          </a:bodyPr>
          <a:lstStyle/>
          <a:p>
            <a:pPr algn="r" defTabSz="1218987"/>
            <a:r>
              <a:rPr lang="en-US" sz="1200" dirty="0">
                <a:solidFill>
                  <a:srgbClr val="595959">
                    <a:alpha val="99000"/>
                  </a:srgbClr>
                </a:solidFill>
              </a:rPr>
              <a:t>0</a:t>
            </a:r>
          </a:p>
        </p:txBody>
      </p:sp>
      <p:sp>
        <p:nvSpPr>
          <p:cNvPr id="43" name="Rectangle 42"/>
          <p:cNvSpPr/>
          <p:nvPr/>
        </p:nvSpPr>
        <p:spPr>
          <a:xfrm>
            <a:off x="1598415" y="5431652"/>
            <a:ext cx="587012" cy="276997"/>
          </a:xfrm>
          <a:prstGeom prst="rect">
            <a:avLst/>
          </a:prstGeom>
        </p:spPr>
        <p:txBody>
          <a:bodyPr wrap="none" lIns="91436" tIns="45719" rIns="91436" bIns="45719">
            <a:spAutoFit/>
          </a:bodyPr>
          <a:lstStyle/>
          <a:p>
            <a:pPr algn="r" defTabSz="1218987"/>
            <a:r>
              <a:rPr lang="en-US" sz="1200" dirty="0">
                <a:solidFill>
                  <a:srgbClr val="595959">
                    <a:alpha val="99000"/>
                  </a:srgbClr>
                </a:solidFill>
              </a:rPr>
              <a:t>10 GB</a:t>
            </a:r>
            <a:endParaRPr lang="en-US" sz="1200" baseline="30000" dirty="0">
              <a:solidFill>
                <a:srgbClr val="595959">
                  <a:alpha val="99000"/>
                </a:srgbClr>
              </a:solidFill>
            </a:endParaRPr>
          </a:p>
        </p:txBody>
      </p:sp>
      <p:sp>
        <p:nvSpPr>
          <p:cNvPr id="47" name="Rectangle 46"/>
          <p:cNvSpPr/>
          <p:nvPr/>
        </p:nvSpPr>
        <p:spPr>
          <a:xfrm rot="5400000">
            <a:off x="1104178" y="3003549"/>
            <a:ext cx="3657600" cy="1447800"/>
          </a:xfrm>
          <a:prstGeom prst="rect">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914061"/>
            <a:endParaRPr lang="en-US" sz="2400" dirty="0">
              <a:solidFill>
                <a:srgbClr val="FFFFFF">
                  <a:alpha val="99000"/>
                </a:srgbClr>
              </a:solidFill>
            </a:endParaRPr>
          </a:p>
        </p:txBody>
      </p:sp>
      <p:cxnSp>
        <p:nvCxnSpPr>
          <p:cNvPr id="49" name="Straight Connector 48"/>
          <p:cNvCxnSpPr/>
          <p:nvPr/>
        </p:nvCxnSpPr>
        <p:spPr>
          <a:xfrm rot="5400000">
            <a:off x="1081869" y="4527551"/>
            <a:ext cx="1753393" cy="794"/>
          </a:xfrm>
          <a:prstGeom prst="line">
            <a:avLst/>
          </a:prstGeom>
          <a:ln w="50800" cap="rnd">
            <a:solidFill>
              <a:srgbClr val="595959"/>
            </a:solidFill>
            <a:prstDash val="sysDot"/>
          </a:ln>
          <a:effectLst/>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1661571" y="2078850"/>
            <a:ext cx="465491" cy="307754"/>
          </a:xfrm>
          <a:prstGeom prst="rect">
            <a:avLst/>
          </a:prstGeom>
        </p:spPr>
        <p:txBody>
          <a:bodyPr wrap="none" lIns="121899" tIns="60949" rIns="91440" bIns="60949">
            <a:spAutoFit/>
          </a:bodyPr>
          <a:lstStyle/>
          <a:p>
            <a:pPr algn="r" defTabSz="1218987"/>
            <a:r>
              <a:rPr lang="en-US" sz="1200" dirty="0">
                <a:solidFill>
                  <a:srgbClr val="595959">
                    <a:alpha val="99000"/>
                  </a:srgbClr>
                </a:solidFill>
              </a:rPr>
              <a:t>512</a:t>
            </a:r>
          </a:p>
        </p:txBody>
      </p:sp>
      <p:sp>
        <p:nvSpPr>
          <p:cNvPr id="53" name="Rectangle 52"/>
          <p:cNvSpPr/>
          <p:nvPr/>
        </p:nvSpPr>
        <p:spPr>
          <a:xfrm>
            <a:off x="1578215" y="2383650"/>
            <a:ext cx="548847" cy="307754"/>
          </a:xfrm>
          <a:prstGeom prst="rect">
            <a:avLst/>
          </a:prstGeom>
        </p:spPr>
        <p:txBody>
          <a:bodyPr wrap="none" lIns="121899" tIns="60949" rIns="91440" bIns="60949">
            <a:spAutoFit/>
          </a:bodyPr>
          <a:lstStyle/>
          <a:p>
            <a:pPr algn="r" defTabSz="1218987"/>
            <a:r>
              <a:rPr lang="en-US" sz="1200" dirty="0">
                <a:solidFill>
                  <a:srgbClr val="595959">
                    <a:alpha val="99000"/>
                  </a:srgbClr>
                </a:solidFill>
              </a:rPr>
              <a:t>1024</a:t>
            </a:r>
          </a:p>
        </p:txBody>
      </p:sp>
      <p:cxnSp>
        <p:nvCxnSpPr>
          <p:cNvPr id="55" name="Straight Connector 54"/>
          <p:cNvCxnSpPr/>
          <p:nvPr/>
        </p:nvCxnSpPr>
        <p:spPr>
          <a:xfrm>
            <a:off x="2209079" y="2203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2209079" y="43370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2209079" y="46418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2209079" y="2506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2209079" y="28114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2209079" y="31162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2209079" y="34210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2209079" y="37258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2209079" y="4030662"/>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2209079" y="49466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2209079" y="5251450"/>
            <a:ext cx="1447800" cy="1588"/>
          </a:xfrm>
          <a:prstGeom prst="line">
            <a:avLst/>
          </a:prstGeom>
          <a:ln>
            <a:solidFill>
              <a:schemeClr val="accent6">
                <a:lumMod val="60000"/>
                <a:lumOff val="40000"/>
              </a:schemeClr>
            </a:solidFill>
            <a:prstDash val="sysDash"/>
          </a:ln>
          <a:effectLst/>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1578215" y="2684094"/>
            <a:ext cx="548847" cy="307754"/>
          </a:xfrm>
          <a:prstGeom prst="rect">
            <a:avLst/>
          </a:prstGeom>
        </p:spPr>
        <p:txBody>
          <a:bodyPr wrap="none" lIns="121899" tIns="60949" rIns="91440" bIns="60949">
            <a:spAutoFit/>
          </a:bodyPr>
          <a:lstStyle/>
          <a:p>
            <a:pPr algn="r" defTabSz="1218987"/>
            <a:r>
              <a:rPr lang="en-US" sz="1200" dirty="0">
                <a:solidFill>
                  <a:srgbClr val="595959">
                    <a:alpha val="99000"/>
                  </a:srgbClr>
                </a:solidFill>
              </a:rPr>
              <a:t>1536</a:t>
            </a:r>
          </a:p>
        </p:txBody>
      </p:sp>
      <p:sp>
        <p:nvSpPr>
          <p:cNvPr id="77" name="Rectangle 76"/>
          <p:cNvSpPr/>
          <p:nvPr/>
        </p:nvSpPr>
        <p:spPr>
          <a:xfrm>
            <a:off x="1578215" y="2988894"/>
            <a:ext cx="548847" cy="307754"/>
          </a:xfrm>
          <a:prstGeom prst="rect">
            <a:avLst/>
          </a:prstGeom>
        </p:spPr>
        <p:txBody>
          <a:bodyPr wrap="none" lIns="121899" tIns="60949" rIns="91440" bIns="60949">
            <a:spAutoFit/>
          </a:bodyPr>
          <a:lstStyle/>
          <a:p>
            <a:pPr algn="r" defTabSz="1218987"/>
            <a:r>
              <a:rPr lang="en-US" sz="1200" dirty="0">
                <a:solidFill>
                  <a:srgbClr val="595959">
                    <a:alpha val="99000"/>
                  </a:srgbClr>
                </a:solidFill>
              </a:rPr>
              <a:t>2048</a:t>
            </a:r>
          </a:p>
        </p:txBody>
      </p:sp>
      <p:sp>
        <p:nvSpPr>
          <p:cNvPr id="78" name="Rectangle 77"/>
          <p:cNvSpPr/>
          <p:nvPr/>
        </p:nvSpPr>
        <p:spPr>
          <a:xfrm>
            <a:off x="1578215" y="3293694"/>
            <a:ext cx="548847" cy="307754"/>
          </a:xfrm>
          <a:prstGeom prst="rect">
            <a:avLst/>
          </a:prstGeom>
        </p:spPr>
        <p:txBody>
          <a:bodyPr wrap="none" lIns="121899" tIns="60949" rIns="91440" bIns="60949">
            <a:spAutoFit/>
          </a:bodyPr>
          <a:lstStyle/>
          <a:p>
            <a:pPr algn="r" defTabSz="1218987"/>
            <a:r>
              <a:rPr lang="en-US" sz="1200" dirty="0">
                <a:solidFill>
                  <a:srgbClr val="595959">
                    <a:alpha val="99000"/>
                  </a:srgbClr>
                </a:solidFill>
              </a:rPr>
              <a:t>2560</a:t>
            </a:r>
          </a:p>
        </p:txBody>
      </p:sp>
      <p:grpSp>
        <p:nvGrpSpPr>
          <p:cNvPr id="87" name="Group 103"/>
          <p:cNvGrpSpPr/>
          <p:nvPr/>
        </p:nvGrpSpPr>
        <p:grpSpPr>
          <a:xfrm>
            <a:off x="3809279" y="1898649"/>
            <a:ext cx="152400" cy="1524000"/>
            <a:chOff x="3505200" y="1828800"/>
            <a:chExt cx="152400" cy="1524000"/>
          </a:xfrm>
          <a:effectLst/>
        </p:grpSpPr>
        <p:sp>
          <p:nvSpPr>
            <p:cNvPr id="88" name="Right Brace 87"/>
            <p:cNvSpPr/>
            <p:nvPr/>
          </p:nvSpPr>
          <p:spPr>
            <a:xfrm>
              <a:off x="3505200" y="1828800"/>
              <a:ext cx="152400" cy="3048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defTabSz="1218987"/>
              <a:endParaRPr lang="en-US" sz="2400" dirty="0">
                <a:solidFill>
                  <a:srgbClr val="292929"/>
                </a:solidFill>
              </a:endParaRPr>
            </a:p>
          </p:txBody>
        </p:sp>
        <p:sp>
          <p:nvSpPr>
            <p:cNvPr id="89" name="Right Brace 88"/>
            <p:cNvSpPr/>
            <p:nvPr/>
          </p:nvSpPr>
          <p:spPr>
            <a:xfrm>
              <a:off x="3505200" y="2743200"/>
              <a:ext cx="152400" cy="609600"/>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rtlCol="0" anchor="ctr"/>
            <a:lstStyle/>
            <a:p>
              <a:pPr algn="ctr" defTabSz="1218987"/>
              <a:endParaRPr lang="en-US" sz="2400" dirty="0">
                <a:solidFill>
                  <a:srgbClr val="292929"/>
                </a:solidFill>
              </a:endParaRPr>
            </a:p>
          </p:txBody>
        </p:sp>
      </p:grpSp>
      <p:sp>
        <p:nvSpPr>
          <p:cNvPr id="90" name="Right Brace 89"/>
          <p:cNvSpPr/>
          <p:nvPr/>
        </p:nvSpPr>
        <p:spPr>
          <a:xfrm>
            <a:off x="3809279" y="2425700"/>
            <a:ext cx="152400" cy="692151"/>
          </a:xfrm>
          <a:prstGeom prst="rightBrace">
            <a:avLst/>
          </a:prstGeom>
          <a:ln w="19050"/>
          <a:effectLst/>
        </p:spPr>
        <p:style>
          <a:lnRef idx="2">
            <a:schemeClr val="accent4"/>
          </a:lnRef>
          <a:fillRef idx="0">
            <a:schemeClr val="accent4"/>
          </a:fillRef>
          <a:effectRef idx="1">
            <a:schemeClr val="accent4"/>
          </a:effectRef>
          <a:fontRef idx="minor">
            <a:schemeClr val="tx1"/>
          </a:fontRef>
        </p:style>
        <p:txBody>
          <a:bodyPr lIns="91436" tIns="45719" rIns="91436" bIns="45719" rtlCol="0" anchor="ctr"/>
          <a:lstStyle/>
          <a:p>
            <a:pPr algn="ctr" defTabSz="1218987"/>
            <a:endParaRPr lang="en-US" sz="2400" dirty="0">
              <a:solidFill>
                <a:srgbClr val="292929"/>
              </a:solidFill>
            </a:endParaRPr>
          </a:p>
        </p:txBody>
      </p:sp>
      <p:sp>
        <p:nvSpPr>
          <p:cNvPr id="6" name="Rectangle 5"/>
          <p:cNvSpPr/>
          <p:nvPr/>
        </p:nvSpPr>
        <p:spPr>
          <a:xfrm rot="5400000">
            <a:off x="1436279" y="3499111"/>
            <a:ext cx="3045962" cy="461665"/>
          </a:xfrm>
          <a:prstGeom prst="rect">
            <a:avLst/>
          </a:prstGeom>
        </p:spPr>
        <p:txBody>
          <a:bodyPr wrap="none">
            <a:spAutoFit/>
          </a:bodyPr>
          <a:lstStyle/>
          <a:p>
            <a:pPr algn="ctr" defTabSz="914061"/>
            <a:r>
              <a:rPr lang="en-US" sz="2400" dirty="0">
                <a:solidFill>
                  <a:srgbClr val="FFFFFF">
                    <a:alpha val="99000"/>
                  </a:srgbClr>
                </a:solidFill>
              </a:rPr>
              <a:t>10 GB Address Space</a:t>
            </a:r>
          </a:p>
        </p:txBody>
      </p:sp>
      <p:sp>
        <p:nvSpPr>
          <p:cNvPr id="79" name="Rectangle 78"/>
          <p:cNvSpPr/>
          <p:nvPr/>
        </p:nvSpPr>
        <p:spPr>
          <a:xfrm rot="5400000">
            <a:off x="2475779" y="1936750"/>
            <a:ext cx="914400" cy="1447800"/>
          </a:xfrm>
          <a:prstGeom prst="rect">
            <a:avLst/>
          </a:prstGeom>
          <a:solidFill>
            <a:schemeClr val="accent4"/>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
        <p:nvSpPr>
          <p:cNvPr id="80" name="Rectangle 79"/>
          <p:cNvSpPr/>
          <p:nvPr/>
        </p:nvSpPr>
        <p:spPr>
          <a:xfrm rot="5400000">
            <a:off x="2628179" y="1479550"/>
            <a:ext cx="609600" cy="1447800"/>
          </a:xfrm>
          <a:prstGeom prst="rect">
            <a:avLst/>
          </a:prstGeom>
          <a:solidFill>
            <a:schemeClr val="accent2"/>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grpSp>
        <p:nvGrpSpPr>
          <p:cNvPr id="81" name="Group 71"/>
          <p:cNvGrpSpPr/>
          <p:nvPr/>
        </p:nvGrpSpPr>
        <p:grpSpPr>
          <a:xfrm>
            <a:off x="2209080" y="2203449"/>
            <a:ext cx="1447800" cy="609600"/>
            <a:chOff x="3733800" y="1828800"/>
            <a:chExt cx="1447805" cy="306388"/>
          </a:xfrm>
          <a:solidFill>
            <a:schemeClr val="accent5"/>
          </a:solidFill>
          <a:effectLst/>
        </p:grpSpPr>
        <p:sp>
          <p:nvSpPr>
            <p:cNvPr id="82" name="Rectangle 81"/>
            <p:cNvSpPr/>
            <p:nvPr/>
          </p:nvSpPr>
          <p:spPr>
            <a:xfrm rot="5400000">
              <a:off x="4305300" y="1257301"/>
              <a:ext cx="304800" cy="1447800"/>
            </a:xfrm>
            <a:prstGeom prst="rect">
              <a:avLst/>
            </a:prstGeom>
            <a:grp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a:endParaRPr lang="en-US" sz="2300" dirty="0">
                <a:solidFill>
                  <a:srgbClr val="FFFFFF"/>
                </a:solidFill>
              </a:endParaRPr>
            </a:p>
          </p:txBody>
        </p:sp>
        <p:cxnSp>
          <p:nvCxnSpPr>
            <p:cNvPr id="83" name="Straight Connector 82"/>
            <p:cNvCxnSpPr/>
            <p:nvPr/>
          </p:nvCxnSpPr>
          <p:spPr>
            <a:xfrm>
              <a:off x="3733804" y="19812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3733803" y="21336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33804" y="1828800"/>
              <a:ext cx="1447801" cy="1588"/>
            </a:xfrm>
            <a:prstGeom prst="line">
              <a:avLst/>
            </a:prstGeom>
            <a:grpFill/>
            <a:ln>
              <a:prstDash val="sysDash"/>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rot="5400000">
            <a:off x="2780579" y="2546350"/>
            <a:ext cx="304800" cy="1447800"/>
          </a:xfrm>
          <a:prstGeom prst="rect">
            <a:avLst/>
          </a:prstGeom>
          <a:solidFill>
            <a:srgbClr val="00B050"/>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2" tIns="45716" rIns="91432" bIns="45716" numCol="1" rtlCol="0" anchor="ctr" anchorCtr="0" compatLnSpc="1">
            <a:prstTxWarp prst="textNoShape">
              <a:avLst/>
            </a:prstTxWarp>
          </a:bodyPr>
          <a:lstStyle/>
          <a:p>
            <a:pPr algn="ctr" defTabSz="914061"/>
            <a:endParaRPr lang="en-US" sz="2300" dirty="0">
              <a:solidFill>
                <a:srgbClr val="FFFFFF"/>
              </a:solidFill>
            </a:endParaRPr>
          </a:p>
        </p:txBody>
      </p:sp>
    </p:spTree>
    <p:extLst>
      <p:ext uri="{BB962C8B-B14F-4D97-AF65-F5344CB8AC3E}">
        <p14:creationId xmlns:p14="http://schemas.microsoft.com/office/powerpoint/2010/main" val="17957049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xEl>
                                              <p:pRg st="0" end="0"/>
                                            </p:txEl>
                                          </p:spTgt>
                                        </p:tgtEl>
                                        <p:attrNameLst>
                                          <p:attrName>style.visibility</p:attrName>
                                        </p:attrNameLst>
                                      </p:cBhvr>
                                      <p:to>
                                        <p:strVal val="visible"/>
                                      </p:to>
                                    </p:set>
                                    <p:animEffect transition="in" filter="fade">
                                      <p:cBhvr>
                                        <p:cTn id="7" dur="500"/>
                                        <p:tgtEl>
                                          <p:spTgt spid="4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1" end="1"/>
                                            </p:txEl>
                                          </p:spTgt>
                                        </p:tgtEl>
                                        <p:attrNameLst>
                                          <p:attrName>style.visibility</p:attrName>
                                        </p:attrNameLst>
                                      </p:cBhvr>
                                      <p:to>
                                        <p:strVal val="visible"/>
                                      </p:to>
                                    </p:set>
                                    <p:animEffect transition="in" filter="fade">
                                      <p:cBhvr>
                                        <p:cTn id="10" dur="500"/>
                                        <p:tgtEl>
                                          <p:spTgt spid="40">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0">
                                            <p:txEl>
                                              <p:pRg st="2" end="2"/>
                                            </p:txEl>
                                          </p:spTgt>
                                        </p:tgtEl>
                                        <p:attrNameLst>
                                          <p:attrName>style.visibility</p:attrName>
                                        </p:attrNameLst>
                                      </p:cBhvr>
                                      <p:to>
                                        <p:strVal val="visible"/>
                                      </p:to>
                                    </p:set>
                                    <p:animEffect transition="in" filter="fade">
                                      <p:cBhvr>
                                        <p:cTn id="13" dur="500"/>
                                        <p:tgtEl>
                                          <p:spTgt spid="40">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fade">
                                      <p:cBhvr>
                                        <p:cTn id="16" dur="500"/>
                                        <p:tgtEl>
                                          <p:spTgt spid="4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40">
                                            <p:txEl>
                                              <p:pRg st="3" end="3"/>
                                            </p:txEl>
                                          </p:spTgt>
                                        </p:tgtEl>
                                        <p:attrNameLst>
                                          <p:attrName>style.visibility</p:attrName>
                                        </p:attrNameLst>
                                      </p:cBhvr>
                                      <p:to>
                                        <p:strVal val="visible"/>
                                      </p:to>
                                    </p:set>
                                    <p:animEffect transition="in" filter="fade">
                                      <p:cBhvr>
                                        <p:cTn id="24" dur="500"/>
                                        <p:tgtEl>
                                          <p:spTgt spid="40">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0">
                                            <p:txEl>
                                              <p:pRg st="4" end="4"/>
                                            </p:txEl>
                                          </p:spTgt>
                                        </p:tgtEl>
                                        <p:attrNameLst>
                                          <p:attrName>style.visibility</p:attrName>
                                        </p:attrNameLst>
                                      </p:cBhvr>
                                      <p:to>
                                        <p:strVal val="visible"/>
                                      </p:to>
                                    </p:set>
                                    <p:animEffect transition="in" filter="fade">
                                      <p:cBhvr>
                                        <p:cTn id="29" dur="500"/>
                                        <p:tgtEl>
                                          <p:spTgt spid="40">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0">
                                            <p:txEl>
                                              <p:pRg st="5" end="5"/>
                                            </p:txEl>
                                          </p:spTgt>
                                        </p:tgtEl>
                                        <p:attrNameLst>
                                          <p:attrName>style.visibility</p:attrName>
                                        </p:attrNameLst>
                                      </p:cBhvr>
                                      <p:to>
                                        <p:strVal val="visible"/>
                                      </p:to>
                                    </p:set>
                                    <p:animEffect transition="in" filter="fade">
                                      <p:cBhvr>
                                        <p:cTn id="34" dur="500"/>
                                        <p:tgtEl>
                                          <p:spTgt spid="40">
                                            <p:txEl>
                                              <p:pRg st="5" end="5"/>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1000"/>
                                        <p:tgtEl>
                                          <p:spTgt spid="7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0">
                                            <p:txEl>
                                              <p:pRg st="6" end="6"/>
                                            </p:txEl>
                                          </p:spTgt>
                                        </p:tgtEl>
                                        <p:attrNameLst>
                                          <p:attrName>style.visibility</p:attrName>
                                        </p:attrNameLst>
                                      </p:cBhvr>
                                      <p:to>
                                        <p:strVal val="visible"/>
                                      </p:to>
                                    </p:set>
                                    <p:animEffect transition="in" filter="fade">
                                      <p:cBhvr>
                                        <p:cTn id="42" dur="500"/>
                                        <p:tgtEl>
                                          <p:spTgt spid="40">
                                            <p:txEl>
                                              <p:pRg st="6" end="6"/>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0"/>
                                        </p:tgtEl>
                                        <p:attrNameLst>
                                          <p:attrName>style.visibility</p:attrName>
                                        </p:attrNameLst>
                                      </p:cBhvr>
                                      <p:to>
                                        <p:strVal val="visible"/>
                                      </p:to>
                                    </p:set>
                                    <p:animEffect transition="in" filter="fade">
                                      <p:cBhvr>
                                        <p:cTn id="45" dur="1000"/>
                                        <p:tgtEl>
                                          <p:spTgt spid="8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0">
                                            <p:txEl>
                                              <p:pRg st="7" end="7"/>
                                            </p:txEl>
                                          </p:spTgt>
                                        </p:tgtEl>
                                        <p:attrNameLst>
                                          <p:attrName>style.visibility</p:attrName>
                                        </p:attrNameLst>
                                      </p:cBhvr>
                                      <p:to>
                                        <p:strVal val="visible"/>
                                      </p:to>
                                    </p:set>
                                    <p:animEffect transition="in" filter="fade">
                                      <p:cBhvr>
                                        <p:cTn id="50" dur="500"/>
                                        <p:tgtEl>
                                          <p:spTgt spid="40">
                                            <p:txEl>
                                              <p:pRg st="7" end="7"/>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fade">
                                      <p:cBhvr>
                                        <p:cTn id="53" dur="1000"/>
                                        <p:tgtEl>
                                          <p:spTgt spid="81"/>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40">
                                            <p:txEl>
                                              <p:pRg st="8" end="8"/>
                                            </p:txEl>
                                          </p:spTgt>
                                        </p:tgtEl>
                                        <p:attrNameLst>
                                          <p:attrName>style.visibility</p:attrName>
                                        </p:attrNameLst>
                                      </p:cBhvr>
                                      <p:to>
                                        <p:strVal val="visible"/>
                                      </p:to>
                                    </p:set>
                                    <p:animEffect transition="in" filter="fade">
                                      <p:cBhvr>
                                        <p:cTn id="58" dur="500"/>
                                        <p:tgtEl>
                                          <p:spTgt spid="40">
                                            <p:txEl>
                                              <p:pRg st="8" end="8"/>
                                            </p:tx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86"/>
                                        </p:tgtEl>
                                        <p:attrNameLst>
                                          <p:attrName>style.visibility</p:attrName>
                                        </p:attrNameLst>
                                      </p:cBhvr>
                                      <p:to>
                                        <p:strVal val="visible"/>
                                      </p:to>
                                    </p:set>
                                    <p:animEffect transition="in" filter="fade">
                                      <p:cBhvr>
                                        <p:cTn id="61" dur="1000"/>
                                        <p:tgtEl>
                                          <p:spTgt spid="86"/>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40">
                                            <p:txEl>
                                              <p:pRg st="9" end="9"/>
                                            </p:txEl>
                                          </p:spTgt>
                                        </p:tgtEl>
                                        <p:attrNameLst>
                                          <p:attrName>style.visibility</p:attrName>
                                        </p:attrNameLst>
                                      </p:cBhvr>
                                      <p:to>
                                        <p:strVal val="visible"/>
                                      </p:to>
                                    </p:set>
                                    <p:animEffect transition="in" filter="fade">
                                      <p:cBhvr>
                                        <p:cTn id="66" dur="500"/>
                                        <p:tgtEl>
                                          <p:spTgt spid="40">
                                            <p:txEl>
                                              <p:pRg st="9" end="9"/>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40">
                                            <p:txEl>
                                              <p:pRg st="10" end="10"/>
                                            </p:txEl>
                                          </p:spTgt>
                                        </p:tgtEl>
                                        <p:attrNameLst>
                                          <p:attrName>style.visibility</p:attrName>
                                        </p:attrNameLst>
                                      </p:cBhvr>
                                      <p:to>
                                        <p:strVal val="visible"/>
                                      </p:to>
                                    </p:set>
                                    <p:animEffect transition="in" filter="fade">
                                      <p:cBhvr>
                                        <p:cTn id="69" dur="500"/>
                                        <p:tgtEl>
                                          <p:spTgt spid="40">
                                            <p:txEl>
                                              <p:pRg st="10" end="10"/>
                                            </p:txEl>
                                          </p:spTgt>
                                        </p:tgtEl>
                                      </p:cBhvr>
                                    </p:animEffect>
                                  </p:childTnLst>
                                </p:cTn>
                              </p:par>
                            </p:childTnLst>
                          </p:cTn>
                        </p:par>
                        <p:par>
                          <p:cTn id="70" fill="hold">
                            <p:stCondLst>
                              <p:cond delay="500"/>
                            </p:stCondLst>
                            <p:childTnLst>
                              <p:par>
                                <p:cTn id="71" presetID="10" presetClass="entr" presetSubtype="0" fill="hold" nodeType="afterEffect">
                                  <p:stCondLst>
                                    <p:cond delay="0"/>
                                  </p:stCondLst>
                                  <p:childTnLst>
                                    <p:set>
                                      <p:cBhvr>
                                        <p:cTn id="72" dur="1" fill="hold">
                                          <p:stCondLst>
                                            <p:cond delay="0"/>
                                          </p:stCondLst>
                                        </p:cTn>
                                        <p:tgtEl>
                                          <p:spTgt spid="87"/>
                                        </p:tgtEl>
                                        <p:attrNameLst>
                                          <p:attrName>style.visibility</p:attrName>
                                        </p:attrNameLst>
                                      </p:cBhvr>
                                      <p:to>
                                        <p:strVal val="visible"/>
                                      </p:to>
                                    </p:set>
                                    <p:animEffect transition="in" filter="fade">
                                      <p:cBhvr>
                                        <p:cTn id="73" dur="250"/>
                                        <p:tgtEl>
                                          <p:spTgt spid="87"/>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40">
                                            <p:txEl>
                                              <p:pRg st="11" end="11"/>
                                            </p:txEl>
                                          </p:spTgt>
                                        </p:tgtEl>
                                        <p:attrNameLst>
                                          <p:attrName>style.visibility</p:attrName>
                                        </p:attrNameLst>
                                      </p:cBhvr>
                                      <p:to>
                                        <p:strVal val="visible"/>
                                      </p:to>
                                    </p:set>
                                    <p:animEffect transition="in" filter="fade">
                                      <p:cBhvr>
                                        <p:cTn id="78" dur="500"/>
                                        <p:tgtEl>
                                          <p:spTgt spid="40">
                                            <p:txEl>
                                              <p:pRg st="11" end="11"/>
                                            </p:txEl>
                                          </p:spTgt>
                                        </p:tgtEl>
                                      </p:cBhvr>
                                    </p:animEffect>
                                  </p:childTnLst>
                                </p:cTn>
                              </p:par>
                              <p:par>
                                <p:cTn id="79" presetID="10" presetClass="entr" presetSubtype="0" fill="hold" nodeType="withEffect">
                                  <p:stCondLst>
                                    <p:cond delay="0"/>
                                  </p:stCondLst>
                                  <p:childTnLst>
                                    <p:set>
                                      <p:cBhvr>
                                        <p:cTn id="80" dur="1" fill="hold">
                                          <p:stCondLst>
                                            <p:cond delay="0"/>
                                          </p:stCondLst>
                                        </p:cTn>
                                        <p:tgtEl>
                                          <p:spTgt spid="40">
                                            <p:txEl>
                                              <p:pRg st="12" end="12"/>
                                            </p:txEl>
                                          </p:spTgt>
                                        </p:tgtEl>
                                        <p:attrNameLst>
                                          <p:attrName>style.visibility</p:attrName>
                                        </p:attrNameLst>
                                      </p:cBhvr>
                                      <p:to>
                                        <p:strVal val="visible"/>
                                      </p:to>
                                    </p:set>
                                    <p:animEffect transition="in" filter="fade">
                                      <p:cBhvr>
                                        <p:cTn id="81" dur="500"/>
                                        <p:tgtEl>
                                          <p:spTgt spid="40">
                                            <p:txEl>
                                              <p:pRg st="12" end="12"/>
                                            </p:txEl>
                                          </p:spTgt>
                                        </p:tgtEl>
                                      </p:cBhvr>
                                    </p:animEffect>
                                  </p:childTnLst>
                                </p:cTn>
                              </p:par>
                              <p:par>
                                <p:cTn id="82" presetID="10" presetClass="entr" presetSubtype="0" fill="hold" nodeType="withEffect">
                                  <p:stCondLst>
                                    <p:cond delay="0"/>
                                  </p:stCondLst>
                                  <p:childTnLst>
                                    <p:set>
                                      <p:cBhvr>
                                        <p:cTn id="83" dur="1" fill="hold">
                                          <p:stCondLst>
                                            <p:cond delay="0"/>
                                          </p:stCondLst>
                                        </p:cTn>
                                        <p:tgtEl>
                                          <p:spTgt spid="40">
                                            <p:txEl>
                                              <p:pRg st="13" end="13"/>
                                            </p:txEl>
                                          </p:spTgt>
                                        </p:tgtEl>
                                        <p:attrNameLst>
                                          <p:attrName>style.visibility</p:attrName>
                                        </p:attrNameLst>
                                      </p:cBhvr>
                                      <p:to>
                                        <p:strVal val="visible"/>
                                      </p:to>
                                    </p:set>
                                    <p:animEffect transition="in" filter="fade">
                                      <p:cBhvr>
                                        <p:cTn id="84" dur="500"/>
                                        <p:tgtEl>
                                          <p:spTgt spid="40">
                                            <p:txEl>
                                              <p:pRg st="13" end="13"/>
                                            </p:txEl>
                                          </p:spTgt>
                                        </p:tgtEl>
                                      </p:cBhvr>
                                    </p:animEffect>
                                  </p:childTnLst>
                                </p:cTn>
                              </p:par>
                              <p:par>
                                <p:cTn id="85" presetID="10" presetClass="exit" presetSubtype="0" fill="hold" nodeType="withEffect">
                                  <p:stCondLst>
                                    <p:cond delay="0"/>
                                  </p:stCondLst>
                                  <p:childTnLst>
                                    <p:animEffect transition="out" filter="fade">
                                      <p:cBhvr>
                                        <p:cTn id="86" dur="500"/>
                                        <p:tgtEl>
                                          <p:spTgt spid="87"/>
                                        </p:tgtEl>
                                      </p:cBhvr>
                                    </p:animEffect>
                                    <p:set>
                                      <p:cBhvr>
                                        <p:cTn id="87" dur="1" fill="hold">
                                          <p:stCondLst>
                                            <p:cond delay="499"/>
                                          </p:stCondLst>
                                        </p:cTn>
                                        <p:tgtEl>
                                          <p:spTgt spid="87"/>
                                        </p:tgtEl>
                                        <p:attrNameLst>
                                          <p:attrName>style.visibility</p:attrName>
                                        </p:attrNameLst>
                                      </p:cBhvr>
                                      <p:to>
                                        <p:strVal val="hidden"/>
                                      </p:to>
                                    </p:set>
                                  </p:childTnLst>
                                </p:cTn>
                              </p:par>
                            </p:childTnLst>
                          </p:cTn>
                        </p:par>
                        <p:par>
                          <p:cTn id="88" fill="hold">
                            <p:stCondLst>
                              <p:cond delay="500"/>
                            </p:stCondLst>
                            <p:childTnLst>
                              <p:par>
                                <p:cTn id="89" presetID="10" presetClass="entr" presetSubtype="0" fill="hold" grpId="0" nodeType="afterEffect">
                                  <p:stCondLst>
                                    <p:cond delay="0"/>
                                  </p:stCondLst>
                                  <p:childTnLst>
                                    <p:set>
                                      <p:cBhvr>
                                        <p:cTn id="90" dur="1" fill="hold">
                                          <p:stCondLst>
                                            <p:cond delay="0"/>
                                          </p:stCondLst>
                                        </p:cTn>
                                        <p:tgtEl>
                                          <p:spTgt spid="90"/>
                                        </p:tgtEl>
                                        <p:attrNameLst>
                                          <p:attrName>style.visibility</p:attrName>
                                        </p:attrNameLst>
                                      </p:cBhvr>
                                      <p:to>
                                        <p:strVal val="visible"/>
                                      </p:to>
                                    </p:set>
                                    <p:animEffect transition="in" filter="fade">
                                      <p:cBhvr>
                                        <p:cTn id="91"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3" grpId="0"/>
      <p:bldP spid="90" grpId="0" animBg="1"/>
      <p:bldP spid="79" grpId="0" animBg="1"/>
      <p:bldP spid="80" grpId="0" animBg="1"/>
      <p:bldP spid="8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mtClean="0"/>
              <a:t>Tables</a:t>
            </a:r>
            <a:endParaRPr lang="en-US" dirty="0"/>
          </a:p>
        </p:txBody>
      </p:sp>
    </p:spTree>
    <p:extLst>
      <p:ext uri="{BB962C8B-B14F-4D97-AF65-F5344CB8AC3E}">
        <p14:creationId xmlns:p14="http://schemas.microsoft.com/office/powerpoint/2010/main" val="3397579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
          <p:cNvSpPr>
            <a:spLocks/>
          </p:cNvSpPr>
          <p:nvPr/>
        </p:nvSpPr>
        <p:spPr bwMode="auto">
          <a:xfrm>
            <a:off x="7107406" y="2725489"/>
            <a:ext cx="4240276" cy="2842024"/>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algn="ctr" defTabSz="913788" fontAlgn="base">
              <a:spcBef>
                <a:spcPct val="0"/>
              </a:spcBef>
              <a:spcAft>
                <a:spcPct val="0"/>
              </a:spcAft>
            </a:pPr>
            <a:endParaRPr lang="en-US" sz="2400" dirty="0">
              <a:ln>
                <a:solidFill>
                  <a:srgbClr val="FFFFFF">
                    <a:alpha val="0"/>
                  </a:srgbClr>
                </a:solidFill>
              </a:ln>
              <a:solidFill>
                <a:srgbClr val="595959"/>
              </a:solidFill>
              <a:latin typeface="Segoe UI Light" pitchFamily="34" charset="0"/>
            </a:endParaRPr>
          </a:p>
        </p:txBody>
      </p:sp>
      <p:sp>
        <p:nvSpPr>
          <p:cNvPr id="2" name="Title 1"/>
          <p:cNvSpPr>
            <a:spLocks noGrp="1"/>
          </p:cNvSpPr>
          <p:nvPr>
            <p:ph type="title"/>
          </p:nvPr>
        </p:nvSpPr>
        <p:spPr/>
        <p:txBody>
          <a:bodyPr/>
          <a:lstStyle/>
          <a:p>
            <a:r>
              <a:rPr lang="en-US" dirty="0" smtClean="0"/>
              <a:t>Windows Azure Storage</a:t>
            </a:r>
            <a:endParaRPr lang="en-US" dirty="0"/>
          </a:p>
        </p:txBody>
      </p:sp>
      <p:sp>
        <p:nvSpPr>
          <p:cNvPr id="3" name="Content Placeholder 2"/>
          <p:cNvSpPr>
            <a:spLocks noGrp="1"/>
          </p:cNvSpPr>
          <p:nvPr>
            <p:ph type="body" sz="quarter" idx="10"/>
          </p:nvPr>
        </p:nvSpPr>
        <p:spPr>
          <a:xfrm>
            <a:off x="520701" y="1447800"/>
            <a:ext cx="11149013" cy="3000821"/>
          </a:xfrm>
        </p:spPr>
        <p:txBody>
          <a:bodyPr/>
          <a:lstStyle/>
          <a:p>
            <a:r>
              <a:rPr lang="en-US" dirty="0" smtClean="0">
                <a:solidFill>
                  <a:schemeClr val="accent2">
                    <a:alpha val="99000"/>
                  </a:schemeClr>
                </a:solidFill>
              </a:rPr>
              <a:t>Storage in the Cloud</a:t>
            </a:r>
          </a:p>
          <a:p>
            <a:pPr lvl="1"/>
            <a:r>
              <a:rPr lang="en-US" dirty="0" smtClean="0"/>
              <a:t>Scalable, durable, and available</a:t>
            </a:r>
          </a:p>
          <a:p>
            <a:pPr lvl="1"/>
            <a:r>
              <a:rPr lang="en-US" dirty="0" smtClean="0"/>
              <a:t>Anywhere at anytime access</a:t>
            </a:r>
          </a:p>
          <a:p>
            <a:pPr lvl="1"/>
            <a:r>
              <a:rPr lang="en-US" dirty="0" smtClean="0"/>
              <a:t>Only pay for what the service uses</a:t>
            </a:r>
          </a:p>
          <a:p>
            <a:pPr lvl="1"/>
            <a:endParaRPr lang="en-US" dirty="0" smtClean="0"/>
          </a:p>
          <a:p>
            <a:r>
              <a:rPr lang="en-US" dirty="0">
                <a:solidFill>
                  <a:schemeClr val="accent2">
                    <a:alpha val="99000"/>
                  </a:schemeClr>
                </a:solidFill>
              </a:rPr>
              <a:t>Exposed via </a:t>
            </a:r>
            <a:r>
              <a:rPr lang="en-US" dirty="0" err="1">
                <a:solidFill>
                  <a:schemeClr val="accent2">
                    <a:alpha val="99000"/>
                  </a:schemeClr>
                </a:solidFill>
              </a:rPr>
              <a:t>RESTful</a:t>
            </a:r>
            <a:r>
              <a:rPr lang="en-US" dirty="0">
                <a:solidFill>
                  <a:schemeClr val="accent2">
                    <a:alpha val="99000"/>
                  </a:schemeClr>
                </a:solidFill>
              </a:rPr>
              <a:t> Web Services</a:t>
            </a:r>
          </a:p>
          <a:p>
            <a:pPr lvl="1"/>
            <a:r>
              <a:rPr lang="en-US" dirty="0" smtClean="0"/>
              <a:t>Use from Windows Azure Compute</a:t>
            </a:r>
          </a:p>
          <a:p>
            <a:pPr lvl="1"/>
            <a:r>
              <a:rPr lang="en-US" dirty="0" smtClean="0"/>
              <a:t>Use from anywhere on the internet</a:t>
            </a:r>
            <a:endParaRPr lang="en-US" dirty="0"/>
          </a:p>
        </p:txBody>
      </p:sp>
      <p:grpSp>
        <p:nvGrpSpPr>
          <p:cNvPr id="23" name="Group 22"/>
          <p:cNvGrpSpPr/>
          <p:nvPr/>
        </p:nvGrpSpPr>
        <p:grpSpPr>
          <a:xfrm>
            <a:off x="8513062" y="3580555"/>
            <a:ext cx="1428726" cy="1593178"/>
            <a:chOff x="4787900" y="1978025"/>
            <a:chExt cx="2606676" cy="2906713"/>
          </a:xfrm>
        </p:grpSpPr>
        <p:sp>
          <p:nvSpPr>
            <p:cNvPr id="19" name="Freeform 14"/>
            <p:cNvSpPr>
              <a:spLocks noEditPoints="1"/>
            </p:cNvSpPr>
            <p:nvPr/>
          </p:nvSpPr>
          <p:spPr bwMode="auto">
            <a:xfrm>
              <a:off x="4787900" y="2905125"/>
              <a:ext cx="1979613" cy="1979613"/>
            </a:xfrm>
            <a:custGeom>
              <a:avLst/>
              <a:gdLst>
                <a:gd name="T0" fmla="*/ 1247 w 1247"/>
                <a:gd name="T1" fmla="*/ 1003 h 1247"/>
                <a:gd name="T2" fmla="*/ 657 w 1247"/>
                <a:gd name="T3" fmla="*/ 1247 h 1247"/>
                <a:gd name="T4" fmla="*/ 657 w 1247"/>
                <a:gd name="T5" fmla="*/ 517 h 1247"/>
                <a:gd name="T6" fmla="*/ 1247 w 1247"/>
                <a:gd name="T7" fmla="*/ 271 h 1247"/>
                <a:gd name="T8" fmla="*/ 1247 w 1247"/>
                <a:gd name="T9" fmla="*/ 1003 h 1247"/>
                <a:gd name="T10" fmla="*/ 1247 w 1247"/>
                <a:gd name="T11" fmla="*/ 1003 h 1247"/>
                <a:gd name="T12" fmla="*/ 1247 w 1247"/>
                <a:gd name="T13" fmla="*/ 1003 h 1247"/>
                <a:gd name="T14" fmla="*/ 588 w 1247"/>
                <a:gd name="T15" fmla="*/ 517 h 1247"/>
                <a:gd name="T16" fmla="*/ 0 w 1247"/>
                <a:gd name="T17" fmla="*/ 271 h 1247"/>
                <a:gd name="T18" fmla="*/ 0 w 1247"/>
                <a:gd name="T19" fmla="*/ 1003 h 1247"/>
                <a:gd name="T20" fmla="*/ 588 w 1247"/>
                <a:gd name="T21" fmla="*/ 1247 h 1247"/>
                <a:gd name="T22" fmla="*/ 588 w 1247"/>
                <a:gd name="T23" fmla="*/ 517 h 1247"/>
                <a:gd name="T24" fmla="*/ 588 w 1247"/>
                <a:gd name="T25" fmla="*/ 517 h 1247"/>
                <a:gd name="T26" fmla="*/ 588 w 1247"/>
                <a:gd name="T27" fmla="*/ 517 h 1247"/>
                <a:gd name="T28" fmla="*/ 621 w 1247"/>
                <a:gd name="T29" fmla="*/ 0 h 1247"/>
                <a:gd name="T30" fmla="*/ 0 w 1247"/>
                <a:gd name="T31" fmla="*/ 222 h 1247"/>
                <a:gd name="T32" fmla="*/ 621 w 1247"/>
                <a:gd name="T33" fmla="*/ 472 h 1247"/>
                <a:gd name="T34" fmla="*/ 1247 w 1247"/>
                <a:gd name="T35" fmla="*/ 222 h 1247"/>
                <a:gd name="T36" fmla="*/ 621 w 1247"/>
                <a:gd name="T37" fmla="*/ 0 h 1247"/>
                <a:gd name="T38" fmla="*/ 621 w 1247"/>
                <a:gd name="T39" fmla="*/ 0 h 1247"/>
                <a:gd name="T40" fmla="*/ 621 w 1247"/>
                <a:gd name="T4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47" h="1247">
                  <a:moveTo>
                    <a:pt x="1247" y="1003"/>
                  </a:moveTo>
                  <a:lnTo>
                    <a:pt x="657" y="1247"/>
                  </a:lnTo>
                  <a:lnTo>
                    <a:pt x="657" y="517"/>
                  </a:lnTo>
                  <a:lnTo>
                    <a:pt x="1247" y="271"/>
                  </a:lnTo>
                  <a:lnTo>
                    <a:pt x="1247" y="1003"/>
                  </a:lnTo>
                  <a:lnTo>
                    <a:pt x="1247" y="1003"/>
                  </a:lnTo>
                  <a:lnTo>
                    <a:pt x="1247" y="1003"/>
                  </a:lnTo>
                  <a:close/>
                  <a:moveTo>
                    <a:pt x="588" y="517"/>
                  </a:moveTo>
                  <a:lnTo>
                    <a:pt x="0" y="271"/>
                  </a:lnTo>
                  <a:lnTo>
                    <a:pt x="0" y="1003"/>
                  </a:lnTo>
                  <a:lnTo>
                    <a:pt x="588" y="1247"/>
                  </a:lnTo>
                  <a:lnTo>
                    <a:pt x="588" y="517"/>
                  </a:lnTo>
                  <a:lnTo>
                    <a:pt x="588" y="517"/>
                  </a:lnTo>
                  <a:lnTo>
                    <a:pt x="588" y="517"/>
                  </a:lnTo>
                  <a:close/>
                  <a:moveTo>
                    <a:pt x="621" y="0"/>
                  </a:moveTo>
                  <a:lnTo>
                    <a:pt x="0" y="222"/>
                  </a:lnTo>
                  <a:lnTo>
                    <a:pt x="621" y="472"/>
                  </a:lnTo>
                  <a:lnTo>
                    <a:pt x="1247" y="222"/>
                  </a:lnTo>
                  <a:lnTo>
                    <a:pt x="621" y="0"/>
                  </a:lnTo>
                  <a:lnTo>
                    <a:pt x="621" y="0"/>
                  </a:lnTo>
                  <a:lnTo>
                    <a:pt x="621" y="0"/>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20" name="Freeform 15"/>
            <p:cNvSpPr>
              <a:spLocks/>
            </p:cNvSpPr>
            <p:nvPr/>
          </p:nvSpPr>
          <p:spPr bwMode="auto">
            <a:xfrm>
              <a:off x="5591175" y="1978025"/>
              <a:ext cx="1803400" cy="682625"/>
            </a:xfrm>
            <a:custGeom>
              <a:avLst/>
              <a:gdLst>
                <a:gd name="T0" fmla="*/ 1136 w 1136"/>
                <a:gd name="T1" fmla="*/ 204 h 430"/>
                <a:gd name="T2" fmla="*/ 566 w 1136"/>
                <a:gd name="T3" fmla="*/ 0 h 430"/>
                <a:gd name="T4" fmla="*/ 0 w 1136"/>
                <a:gd name="T5" fmla="*/ 204 h 430"/>
                <a:gd name="T6" fmla="*/ 566 w 1136"/>
                <a:gd name="T7" fmla="*/ 430 h 430"/>
                <a:gd name="T8" fmla="*/ 1136 w 1136"/>
                <a:gd name="T9" fmla="*/ 204 h 430"/>
              </a:gdLst>
              <a:ahLst/>
              <a:cxnLst>
                <a:cxn ang="0">
                  <a:pos x="T0" y="T1"/>
                </a:cxn>
                <a:cxn ang="0">
                  <a:pos x="T2" y="T3"/>
                </a:cxn>
                <a:cxn ang="0">
                  <a:pos x="T4" y="T5"/>
                </a:cxn>
                <a:cxn ang="0">
                  <a:pos x="T6" y="T7"/>
                </a:cxn>
                <a:cxn ang="0">
                  <a:pos x="T8" y="T9"/>
                </a:cxn>
              </a:cxnLst>
              <a:rect l="0" t="0" r="r" b="b"/>
              <a:pathLst>
                <a:path w="1136" h="430">
                  <a:moveTo>
                    <a:pt x="1136" y="204"/>
                  </a:moveTo>
                  <a:lnTo>
                    <a:pt x="566" y="0"/>
                  </a:lnTo>
                  <a:lnTo>
                    <a:pt x="0" y="204"/>
                  </a:lnTo>
                  <a:lnTo>
                    <a:pt x="566" y="430"/>
                  </a:lnTo>
                  <a:lnTo>
                    <a:pt x="1136" y="204"/>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21" name="Freeform 16"/>
            <p:cNvSpPr>
              <a:spLocks/>
            </p:cNvSpPr>
            <p:nvPr/>
          </p:nvSpPr>
          <p:spPr bwMode="auto">
            <a:xfrm>
              <a:off x="6538913" y="2371725"/>
              <a:ext cx="855663" cy="1293813"/>
            </a:xfrm>
            <a:custGeom>
              <a:avLst/>
              <a:gdLst>
                <a:gd name="T0" fmla="*/ 0 w 539"/>
                <a:gd name="T1" fmla="*/ 459 h 815"/>
                <a:gd name="T2" fmla="*/ 175 w 539"/>
                <a:gd name="T3" fmla="*/ 522 h 815"/>
                <a:gd name="T4" fmla="*/ 175 w 539"/>
                <a:gd name="T5" fmla="*/ 815 h 815"/>
                <a:gd name="T6" fmla="*/ 539 w 539"/>
                <a:gd name="T7" fmla="*/ 666 h 815"/>
                <a:gd name="T8" fmla="*/ 539 w 539"/>
                <a:gd name="T9" fmla="*/ 0 h 815"/>
                <a:gd name="T10" fmla="*/ 0 w 539"/>
                <a:gd name="T11" fmla="*/ 225 h 815"/>
                <a:gd name="T12" fmla="*/ 0 w 539"/>
                <a:gd name="T13" fmla="*/ 459 h 815"/>
              </a:gdLst>
              <a:ahLst/>
              <a:cxnLst>
                <a:cxn ang="0">
                  <a:pos x="T0" y="T1"/>
                </a:cxn>
                <a:cxn ang="0">
                  <a:pos x="T2" y="T3"/>
                </a:cxn>
                <a:cxn ang="0">
                  <a:pos x="T4" y="T5"/>
                </a:cxn>
                <a:cxn ang="0">
                  <a:pos x="T6" y="T7"/>
                </a:cxn>
                <a:cxn ang="0">
                  <a:pos x="T8" y="T9"/>
                </a:cxn>
                <a:cxn ang="0">
                  <a:pos x="T10" y="T11"/>
                </a:cxn>
                <a:cxn ang="0">
                  <a:pos x="T12" y="T13"/>
                </a:cxn>
              </a:cxnLst>
              <a:rect l="0" t="0" r="r" b="b"/>
              <a:pathLst>
                <a:path w="539" h="815">
                  <a:moveTo>
                    <a:pt x="0" y="459"/>
                  </a:moveTo>
                  <a:lnTo>
                    <a:pt x="175" y="522"/>
                  </a:lnTo>
                  <a:lnTo>
                    <a:pt x="175" y="815"/>
                  </a:lnTo>
                  <a:lnTo>
                    <a:pt x="539" y="666"/>
                  </a:lnTo>
                  <a:lnTo>
                    <a:pt x="539" y="0"/>
                  </a:lnTo>
                  <a:lnTo>
                    <a:pt x="0" y="225"/>
                  </a:lnTo>
                  <a:lnTo>
                    <a:pt x="0" y="459"/>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22" name="Freeform 17"/>
            <p:cNvSpPr>
              <a:spLocks/>
            </p:cNvSpPr>
            <p:nvPr/>
          </p:nvSpPr>
          <p:spPr bwMode="auto">
            <a:xfrm>
              <a:off x="5591175" y="2371725"/>
              <a:ext cx="850900" cy="693738"/>
            </a:xfrm>
            <a:custGeom>
              <a:avLst/>
              <a:gdLst>
                <a:gd name="T0" fmla="*/ 120 w 536"/>
                <a:gd name="T1" fmla="*/ 291 h 437"/>
                <a:gd name="T2" fmla="*/ 536 w 536"/>
                <a:gd name="T3" fmla="*/ 437 h 437"/>
                <a:gd name="T4" fmla="*/ 536 w 536"/>
                <a:gd name="T5" fmla="*/ 225 h 437"/>
                <a:gd name="T6" fmla="*/ 0 w 536"/>
                <a:gd name="T7" fmla="*/ 0 h 437"/>
                <a:gd name="T8" fmla="*/ 0 w 536"/>
                <a:gd name="T9" fmla="*/ 331 h 437"/>
                <a:gd name="T10" fmla="*/ 120 w 536"/>
                <a:gd name="T11" fmla="*/ 291 h 437"/>
              </a:gdLst>
              <a:ahLst/>
              <a:cxnLst>
                <a:cxn ang="0">
                  <a:pos x="T0" y="T1"/>
                </a:cxn>
                <a:cxn ang="0">
                  <a:pos x="T2" y="T3"/>
                </a:cxn>
                <a:cxn ang="0">
                  <a:pos x="T4" y="T5"/>
                </a:cxn>
                <a:cxn ang="0">
                  <a:pos x="T6" y="T7"/>
                </a:cxn>
                <a:cxn ang="0">
                  <a:pos x="T8" y="T9"/>
                </a:cxn>
                <a:cxn ang="0">
                  <a:pos x="T10" y="T11"/>
                </a:cxn>
              </a:cxnLst>
              <a:rect l="0" t="0" r="r" b="b"/>
              <a:pathLst>
                <a:path w="536" h="437">
                  <a:moveTo>
                    <a:pt x="120" y="291"/>
                  </a:moveTo>
                  <a:lnTo>
                    <a:pt x="536" y="437"/>
                  </a:lnTo>
                  <a:lnTo>
                    <a:pt x="536" y="225"/>
                  </a:lnTo>
                  <a:lnTo>
                    <a:pt x="0" y="0"/>
                  </a:lnTo>
                  <a:lnTo>
                    <a:pt x="0" y="331"/>
                  </a:lnTo>
                  <a:lnTo>
                    <a:pt x="120" y="291"/>
                  </a:ln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sp>
        <p:nvSpPr>
          <p:cNvPr id="4" name="Rectangle 3"/>
          <p:cNvSpPr/>
          <p:nvPr/>
        </p:nvSpPr>
        <p:spPr>
          <a:xfrm>
            <a:off x="519248" y="5743551"/>
            <a:ext cx="9101338" cy="400110"/>
          </a:xfrm>
          <a:prstGeom prst="rect">
            <a:avLst/>
          </a:prstGeom>
        </p:spPr>
        <p:txBody>
          <a:bodyPr wrap="none">
            <a:spAutoFit/>
          </a:bodyPr>
          <a:lstStyle/>
          <a:p>
            <a:r>
              <a:rPr lang="en-US" sz="2000" dirty="0" smtClean="0">
                <a:latin typeface="Segoe UI Light" panose="020B0502040204020203" pitchFamily="34" charset="0"/>
                <a:cs typeface="Segoe UI Light" panose="020B0502040204020203" pitchFamily="34" charset="0"/>
              </a:rPr>
              <a:t>REST = Representational </a:t>
            </a:r>
            <a:r>
              <a:rPr lang="en-US" sz="2000" dirty="0">
                <a:latin typeface="Segoe UI Light" panose="020B0502040204020203" pitchFamily="34" charset="0"/>
                <a:cs typeface="Segoe UI Light" panose="020B0502040204020203" pitchFamily="34" charset="0"/>
              </a:rPr>
              <a:t>State </a:t>
            </a:r>
            <a:r>
              <a:rPr lang="en-US" sz="2000" dirty="0" smtClean="0">
                <a:latin typeface="Segoe UI Light" panose="020B0502040204020203" pitchFamily="34" charset="0"/>
                <a:cs typeface="Segoe UI Light" panose="020B0502040204020203" pitchFamily="34" charset="0"/>
              </a:rPr>
              <a:t>Transfer – a client-server model for web applications</a:t>
            </a:r>
            <a:endParaRPr lang="en-US" sz="20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757227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1495794"/>
          </a:xfrm>
        </p:spPr>
        <p:txBody>
          <a:bodyPr/>
          <a:lstStyle/>
          <a:p>
            <a:r>
              <a:rPr lang="en-US" smtClean="0"/>
              <a:t>Table Storage Concepts</a:t>
            </a:r>
            <a:br>
              <a:rPr lang="en-US" smtClean="0"/>
            </a:br>
            <a:endParaRPr lang="en-US" dirty="0"/>
          </a:p>
        </p:txBody>
      </p:sp>
      <p:grpSp>
        <p:nvGrpSpPr>
          <p:cNvPr id="45" name="Group 4"/>
          <p:cNvGrpSpPr/>
          <p:nvPr/>
        </p:nvGrpSpPr>
        <p:grpSpPr>
          <a:xfrm>
            <a:off x="5599179" y="1446213"/>
            <a:ext cx="2200710" cy="4297680"/>
            <a:chOff x="5685541" y="393698"/>
            <a:chExt cx="2303725" cy="4297680"/>
          </a:xfrm>
        </p:grpSpPr>
        <p:sp>
          <p:nvSpPr>
            <p:cNvPr id="46" name="Rounded Rectangle 65"/>
            <p:cNvSpPr/>
            <p:nvPr/>
          </p:nvSpPr>
          <p:spPr>
            <a:xfrm>
              <a:off x="5685541" y="393698"/>
              <a:ext cx="2303725"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sp>
        <p:sp>
          <p:nvSpPr>
            <p:cNvPr id="47" name="Rounded Rectangle 4"/>
            <p:cNvSpPr/>
            <p:nvPr/>
          </p:nvSpPr>
          <p:spPr>
            <a:xfrm>
              <a:off x="5685541" y="393698"/>
              <a:ext cx="2303725"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Entity</a:t>
              </a:r>
            </a:p>
          </p:txBody>
        </p:sp>
      </p:grpSp>
      <p:grpSp>
        <p:nvGrpSpPr>
          <p:cNvPr id="48" name="Group 5"/>
          <p:cNvGrpSpPr/>
          <p:nvPr/>
        </p:nvGrpSpPr>
        <p:grpSpPr>
          <a:xfrm>
            <a:off x="3010474" y="1446214"/>
            <a:ext cx="2460078" cy="4297680"/>
            <a:chOff x="2983350" y="355599"/>
            <a:chExt cx="2318237" cy="4297680"/>
          </a:xfrm>
        </p:grpSpPr>
        <p:sp>
          <p:nvSpPr>
            <p:cNvPr id="49" name="Rounded Rectangle 68"/>
            <p:cNvSpPr/>
            <p:nvPr/>
          </p:nvSpPr>
          <p:spPr>
            <a:xfrm>
              <a:off x="2997862" y="355599"/>
              <a:ext cx="2303725"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sp>
        <p:sp>
          <p:nvSpPr>
            <p:cNvPr id="50" name="Rounded Rectangle 6"/>
            <p:cNvSpPr/>
            <p:nvPr/>
          </p:nvSpPr>
          <p:spPr>
            <a:xfrm>
              <a:off x="2983350" y="355599"/>
              <a:ext cx="2299995"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Table</a:t>
              </a:r>
            </a:p>
          </p:txBody>
        </p:sp>
      </p:grpSp>
      <p:grpSp>
        <p:nvGrpSpPr>
          <p:cNvPr id="51" name="Group 6"/>
          <p:cNvGrpSpPr/>
          <p:nvPr/>
        </p:nvGrpSpPr>
        <p:grpSpPr>
          <a:xfrm>
            <a:off x="520701" y="1446214"/>
            <a:ext cx="2361146" cy="4297680"/>
            <a:chOff x="222249" y="355599"/>
            <a:chExt cx="2303725" cy="4297680"/>
          </a:xfrm>
        </p:grpSpPr>
        <p:sp>
          <p:nvSpPr>
            <p:cNvPr id="52" name="Rounded Rectangle 71"/>
            <p:cNvSpPr/>
            <p:nvPr/>
          </p:nvSpPr>
          <p:spPr>
            <a:xfrm>
              <a:off x="222249" y="355599"/>
              <a:ext cx="2303725" cy="42976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sp>
        <p:sp>
          <p:nvSpPr>
            <p:cNvPr id="53" name="Rounded Rectangle 8"/>
            <p:cNvSpPr/>
            <p:nvPr/>
          </p:nvSpPr>
          <p:spPr>
            <a:xfrm>
              <a:off x="222249" y="355599"/>
              <a:ext cx="2303725" cy="1440180"/>
            </a:xfrm>
            <a:prstGeom prst="rect">
              <a:avLst/>
            </a:prstGeom>
            <a:noFill/>
            <a:ln>
              <a:noFill/>
            </a:ln>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248920" rIns="248920" bIns="248920" numCol="1" spcCol="1270" anchor="t" anchorCtr="0">
              <a:noAutofit/>
            </a:bodyPr>
            <a:lstStyle/>
            <a:p>
              <a:pPr defTabSz="1555685">
                <a:lnSpc>
                  <a:spcPct val="90000"/>
                </a:lnSpc>
                <a:spcBef>
                  <a:spcPct val="0"/>
                </a:spcBef>
                <a:spcAft>
                  <a:spcPct val="35000"/>
                </a:spcAft>
              </a:pPr>
              <a:r>
                <a:rPr lang="en-US" sz="2800" dirty="0">
                  <a:solidFill>
                    <a:srgbClr val="595959">
                      <a:alpha val="98824"/>
                    </a:srgbClr>
                  </a:solidFill>
                  <a:latin typeface="Segoe UI Light" pitchFamily="34" charset="0"/>
                </a:rPr>
                <a:t>Account</a:t>
              </a:r>
              <a:endParaRPr lang="en-US" sz="3100" dirty="0">
                <a:solidFill>
                  <a:srgbClr val="595959">
                    <a:alpha val="98824"/>
                  </a:srgbClr>
                </a:solidFill>
                <a:latin typeface="Segoe UI Light" pitchFamily="34" charset="0"/>
              </a:endParaRPr>
            </a:p>
          </p:txBody>
        </p:sp>
      </p:grpSp>
      <p:cxnSp>
        <p:nvCxnSpPr>
          <p:cNvPr id="57" name="Straight Connector 56"/>
          <p:cNvCxnSpPr/>
          <p:nvPr/>
        </p:nvCxnSpPr>
        <p:spPr>
          <a:xfrm>
            <a:off x="2262875" y="3867665"/>
            <a:ext cx="1482811" cy="1087394"/>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V="1">
            <a:off x="2337016" y="3039763"/>
            <a:ext cx="1322173" cy="1000897"/>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958296" y="3602527"/>
            <a:ext cx="148595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err="1">
                <a:solidFill>
                  <a:srgbClr val="FFFFFF">
                    <a:alpha val="99000"/>
                  </a:srgbClr>
                </a:solidFill>
              </a:rPr>
              <a:t>contoso</a:t>
            </a:r>
            <a:endParaRPr lang="en-US" sz="2000" dirty="0">
              <a:solidFill>
                <a:srgbClr val="FFFFFF">
                  <a:alpha val="99000"/>
                </a:srgbClr>
              </a:solidFill>
            </a:endParaRPr>
          </a:p>
        </p:txBody>
      </p:sp>
      <p:cxnSp>
        <p:nvCxnSpPr>
          <p:cNvPr id="61" name="Straight Connector 60"/>
          <p:cNvCxnSpPr/>
          <p:nvPr/>
        </p:nvCxnSpPr>
        <p:spPr>
          <a:xfrm>
            <a:off x="4808367" y="3101546"/>
            <a:ext cx="1287635" cy="4942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4845437" y="2656705"/>
            <a:ext cx="1250564" cy="53133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5906592" y="2360613"/>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dirty="0">
                <a:solidFill>
                  <a:srgbClr val="FFFFFF">
                    <a:alpha val="99000"/>
                  </a:srgbClr>
                </a:solidFill>
              </a:rPr>
              <a:t>Name =…</a:t>
            </a:r>
          </a:p>
          <a:p>
            <a:pPr defTabSz="1218987"/>
            <a:r>
              <a:rPr lang="en-US" dirty="0">
                <a:solidFill>
                  <a:srgbClr val="FFFFFF">
                    <a:alpha val="99000"/>
                  </a:srgbClr>
                </a:solidFill>
              </a:rPr>
              <a:t>Email = …</a:t>
            </a:r>
          </a:p>
        </p:txBody>
      </p:sp>
      <p:sp>
        <p:nvSpPr>
          <p:cNvPr id="68" name="Rectangle 67"/>
          <p:cNvSpPr/>
          <p:nvPr/>
        </p:nvSpPr>
        <p:spPr>
          <a:xfrm>
            <a:off x="5906591" y="3188556"/>
            <a:ext cx="1585886"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dirty="0">
                <a:solidFill>
                  <a:srgbClr val="FFFFFF">
                    <a:alpha val="99000"/>
                  </a:srgbClr>
                </a:solidFill>
              </a:rPr>
              <a:t>Name =…</a:t>
            </a:r>
          </a:p>
          <a:p>
            <a:pPr defTabSz="1218987"/>
            <a:r>
              <a:rPr lang="en-US" dirty="0" err="1">
                <a:solidFill>
                  <a:srgbClr val="FFFFFF">
                    <a:alpha val="99000"/>
                  </a:srgbClr>
                </a:solidFill>
              </a:rPr>
              <a:t>EMailAdd</a:t>
            </a:r>
            <a:r>
              <a:rPr lang="en-US" dirty="0">
                <a:solidFill>
                  <a:srgbClr val="FFFFFF">
                    <a:alpha val="99000"/>
                  </a:srgbClr>
                </a:solidFill>
              </a:rPr>
              <a:t>= </a:t>
            </a:r>
          </a:p>
        </p:txBody>
      </p:sp>
      <p:sp>
        <p:nvSpPr>
          <p:cNvPr id="69" name="Rectangle 68"/>
          <p:cNvSpPr/>
          <p:nvPr/>
        </p:nvSpPr>
        <p:spPr>
          <a:xfrm>
            <a:off x="3521808" y="2774584"/>
            <a:ext cx="1437410"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a:solidFill>
                  <a:srgbClr val="FFFFFF">
                    <a:alpha val="99000"/>
                  </a:srgbClr>
                </a:solidFill>
              </a:rPr>
              <a:t>customers</a:t>
            </a:r>
          </a:p>
        </p:txBody>
      </p:sp>
      <p:cxnSp>
        <p:nvCxnSpPr>
          <p:cNvPr id="74" name="Straight Connector 73"/>
          <p:cNvCxnSpPr/>
          <p:nvPr/>
        </p:nvCxnSpPr>
        <p:spPr>
          <a:xfrm>
            <a:off x="4808367" y="4769708"/>
            <a:ext cx="1287635" cy="49427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4845437" y="4324867"/>
            <a:ext cx="1250564" cy="531339"/>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70" name="Rounded Rectangle 97"/>
          <p:cNvSpPr/>
          <p:nvPr/>
        </p:nvSpPr>
        <p:spPr>
          <a:xfrm>
            <a:off x="5906592" y="4844441"/>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dirty="0">
                <a:solidFill>
                  <a:srgbClr val="FFFFFF">
                    <a:alpha val="99000"/>
                  </a:srgbClr>
                </a:solidFill>
              </a:rPr>
              <a:t>Photo ID =…</a:t>
            </a:r>
          </a:p>
          <a:p>
            <a:pPr defTabSz="1218987"/>
            <a:r>
              <a:rPr lang="en-US" dirty="0">
                <a:solidFill>
                  <a:srgbClr val="FFFFFF">
                    <a:alpha val="99000"/>
                  </a:srgbClr>
                </a:solidFill>
              </a:rPr>
              <a:t>Date =…</a:t>
            </a:r>
          </a:p>
        </p:txBody>
      </p:sp>
      <p:sp>
        <p:nvSpPr>
          <p:cNvPr id="71" name="Rectangle 70"/>
          <p:cNvSpPr/>
          <p:nvPr/>
        </p:nvSpPr>
        <p:spPr>
          <a:xfrm>
            <a:off x="3521809" y="4430470"/>
            <a:ext cx="1437411"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sz="2000" dirty="0">
                <a:solidFill>
                  <a:srgbClr val="FFFFFF">
                    <a:alpha val="99000"/>
                  </a:srgbClr>
                </a:solidFill>
              </a:rPr>
              <a:t>photos</a:t>
            </a:r>
          </a:p>
        </p:txBody>
      </p:sp>
      <p:sp>
        <p:nvSpPr>
          <p:cNvPr id="72" name="Rounded Rectangle 97"/>
          <p:cNvSpPr/>
          <p:nvPr/>
        </p:nvSpPr>
        <p:spPr>
          <a:xfrm>
            <a:off x="5906592" y="4016499"/>
            <a:ext cx="1585884" cy="7465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anchor="ctr"/>
          <a:lstStyle/>
          <a:p>
            <a:pPr defTabSz="1218987"/>
            <a:r>
              <a:rPr lang="en-US" dirty="0">
                <a:solidFill>
                  <a:srgbClr val="FFFFFF">
                    <a:alpha val="99000"/>
                  </a:srgbClr>
                </a:solidFill>
              </a:rPr>
              <a:t>Photo ID =…</a:t>
            </a:r>
          </a:p>
          <a:p>
            <a:pPr defTabSz="1218987"/>
            <a:r>
              <a:rPr lang="en-US" dirty="0">
                <a:solidFill>
                  <a:srgbClr val="FFFFFF">
                    <a:alpha val="99000"/>
                  </a:srgbClr>
                </a:solidFill>
              </a:rPr>
              <a:t>Date =…</a:t>
            </a:r>
          </a:p>
        </p:txBody>
      </p:sp>
    </p:spTree>
    <p:extLst>
      <p:ext uri="{BB962C8B-B14F-4D97-AF65-F5344CB8AC3E}">
        <p14:creationId xmlns:p14="http://schemas.microsoft.com/office/powerpoint/2010/main" val="1689828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Table</a:t>
            </a:r>
            <a:r>
              <a:rPr lang="en-US" dirty="0" smtClean="0"/>
              <a:t> </a:t>
            </a:r>
            <a:r>
              <a:rPr lang="en-US" dirty="0" smtClean="0">
                <a:solidFill>
                  <a:schemeClr val="bg1"/>
                </a:solidFill>
              </a:rPr>
              <a:t>Details</a:t>
            </a:r>
            <a:endParaRPr lang="en-US" dirty="0">
              <a:solidFill>
                <a:schemeClr val="bg1"/>
              </a:solidFill>
            </a:endParaRPr>
          </a:p>
        </p:txBody>
      </p:sp>
      <p:pic>
        <p:nvPicPr>
          <p:cNvPr id="5" name="Picture 4"/>
          <p:cNvPicPr>
            <a:picLocks noChangeAspect="1"/>
          </p:cNvPicPr>
          <p:nvPr/>
        </p:nvPicPr>
        <p:blipFill>
          <a:blip r:embed="rId3" cstate="print">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520257" y="6372547"/>
            <a:ext cx="1681921" cy="195501"/>
          </a:xfrm>
          <a:prstGeom prst="rect">
            <a:avLst/>
          </a:prstGeom>
        </p:spPr>
      </p:pic>
      <p:sp>
        <p:nvSpPr>
          <p:cNvPr id="14" name="Content Placeholder 2"/>
          <p:cNvSpPr txBox="1">
            <a:spLocks/>
          </p:cNvSpPr>
          <p:nvPr/>
        </p:nvSpPr>
        <p:spPr>
          <a:xfrm>
            <a:off x="4865418" y="3028951"/>
            <a:ext cx="6811597" cy="3597275"/>
          </a:xfrm>
          <a:prstGeom prst="rect">
            <a:avLst/>
          </a:prstGeom>
        </p:spPr>
        <p:txBody>
          <a:bodyPr vert="horz" lIns="121899" tIns="60949" rIns="121899" bIns="60949" rtlCol="0" anchor="ctr"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600"/>
              </a:spcAft>
              <a:buSzPct val="80000"/>
              <a:buNone/>
            </a:pPr>
            <a:r>
              <a:rPr lang="en-US" sz="2000" b="1" spc="-51" dirty="0">
                <a:solidFill>
                  <a:srgbClr val="FFFFFF">
                    <a:alpha val="99000"/>
                  </a:srgbClr>
                </a:solidFill>
                <a:latin typeface="Segoe UI"/>
                <a:cs typeface="Segoe UI" pitchFamily="34" charset="0"/>
              </a:rPr>
              <a:t>Insert</a:t>
            </a:r>
          </a:p>
          <a:p>
            <a:pPr marL="3175" lvl="1" indent="0" defTabSz="914325">
              <a:lnSpc>
                <a:spcPct val="90000"/>
              </a:lnSpc>
              <a:spcBef>
                <a:spcPts val="0"/>
              </a:spcBef>
              <a:spcAft>
                <a:spcPts val="600"/>
              </a:spcAft>
              <a:buSzPct val="80000"/>
              <a:buNone/>
            </a:pPr>
            <a:r>
              <a:rPr lang="en-US" sz="2000" b="1" spc="-51" dirty="0">
                <a:solidFill>
                  <a:srgbClr val="FFFFFF">
                    <a:alpha val="99000"/>
                  </a:srgbClr>
                </a:solidFill>
                <a:latin typeface="Segoe UI"/>
                <a:cs typeface="Segoe UI" pitchFamily="34" charset="0"/>
              </a:rPr>
              <a:t>Update </a:t>
            </a:r>
          </a:p>
          <a:p>
            <a:pPr marL="3175" lvl="1" indent="0" defTabSz="914325">
              <a:lnSpc>
                <a:spcPct val="90000"/>
              </a:lnSpc>
              <a:spcBef>
                <a:spcPts val="0"/>
              </a:spcBef>
              <a:spcAft>
                <a:spcPts val="600"/>
              </a:spcAft>
              <a:buSzPct val="80000"/>
              <a:buNone/>
            </a:pPr>
            <a:r>
              <a:rPr lang="en-US" sz="1600" spc="-51" dirty="0">
                <a:solidFill>
                  <a:srgbClr val="FFFFFF">
                    <a:alpha val="99000"/>
                  </a:srgbClr>
                </a:solidFill>
                <a:latin typeface="Segoe UI"/>
                <a:cs typeface="Segoe UI" pitchFamily="34" charset="0"/>
              </a:rPr>
              <a:t>Merge – Partial update</a:t>
            </a:r>
          </a:p>
          <a:p>
            <a:pPr marL="3175" lvl="1" indent="0" defTabSz="914325">
              <a:lnSpc>
                <a:spcPct val="90000"/>
              </a:lnSpc>
              <a:spcBef>
                <a:spcPts val="0"/>
              </a:spcBef>
              <a:spcAft>
                <a:spcPts val="600"/>
              </a:spcAft>
              <a:buSzPct val="80000"/>
              <a:buNone/>
            </a:pPr>
            <a:r>
              <a:rPr lang="en-US" sz="1600" spc="-51" dirty="0">
                <a:solidFill>
                  <a:srgbClr val="FFFFFF">
                    <a:alpha val="99000"/>
                  </a:srgbClr>
                </a:solidFill>
                <a:latin typeface="Segoe UI"/>
                <a:cs typeface="Segoe UI" pitchFamily="34" charset="0"/>
              </a:rPr>
              <a:t>Replace – Update entire entity</a:t>
            </a:r>
            <a:endParaRPr lang="en-US" sz="1600" b="1" spc="-51" dirty="0">
              <a:solidFill>
                <a:srgbClr val="FFFFFF">
                  <a:alpha val="99000"/>
                </a:srgbClr>
              </a:solidFill>
              <a:latin typeface="Segoe UI"/>
              <a:cs typeface="Segoe UI" pitchFamily="34" charset="0"/>
            </a:endParaRPr>
          </a:p>
          <a:p>
            <a:pPr marL="3175" lvl="1" indent="0" defTabSz="914325">
              <a:lnSpc>
                <a:spcPct val="90000"/>
              </a:lnSpc>
              <a:spcBef>
                <a:spcPts val="0"/>
              </a:spcBef>
              <a:spcAft>
                <a:spcPts val="600"/>
              </a:spcAft>
              <a:buSzPct val="80000"/>
              <a:buNone/>
            </a:pPr>
            <a:r>
              <a:rPr lang="en-US" sz="2000" b="1" spc="-51" dirty="0" err="1">
                <a:solidFill>
                  <a:srgbClr val="FFFFFF">
                    <a:alpha val="99000"/>
                  </a:srgbClr>
                </a:solidFill>
                <a:latin typeface="Segoe UI"/>
                <a:cs typeface="Segoe UI" pitchFamily="34" charset="0"/>
              </a:rPr>
              <a:t>Upsert</a:t>
            </a:r>
            <a:endParaRPr lang="en-US" sz="2000" b="1" spc="-51" dirty="0">
              <a:solidFill>
                <a:srgbClr val="FFFFFF">
                  <a:alpha val="99000"/>
                </a:srgbClr>
              </a:solidFill>
              <a:latin typeface="Segoe UI"/>
              <a:cs typeface="Segoe UI" pitchFamily="34" charset="0"/>
            </a:endParaRPr>
          </a:p>
          <a:p>
            <a:pPr marL="3175" lvl="1" indent="0" defTabSz="914325">
              <a:lnSpc>
                <a:spcPct val="90000"/>
              </a:lnSpc>
              <a:spcBef>
                <a:spcPts val="0"/>
              </a:spcBef>
              <a:spcAft>
                <a:spcPts val="600"/>
              </a:spcAft>
              <a:buSzPct val="80000"/>
              <a:buNone/>
            </a:pPr>
            <a:r>
              <a:rPr lang="en-US" sz="2000" b="1" spc="-51" dirty="0">
                <a:solidFill>
                  <a:srgbClr val="FFFFFF">
                    <a:alpha val="99000"/>
                  </a:srgbClr>
                </a:solidFill>
                <a:latin typeface="Segoe UI"/>
                <a:cs typeface="Segoe UI" pitchFamily="34" charset="0"/>
              </a:rPr>
              <a:t>Delete</a:t>
            </a:r>
          </a:p>
          <a:p>
            <a:pPr marL="3175" lvl="1" indent="0" defTabSz="914325">
              <a:lnSpc>
                <a:spcPct val="90000"/>
              </a:lnSpc>
              <a:spcBef>
                <a:spcPts val="0"/>
              </a:spcBef>
              <a:spcAft>
                <a:spcPts val="600"/>
              </a:spcAft>
              <a:buSzPct val="80000"/>
              <a:buNone/>
            </a:pPr>
            <a:r>
              <a:rPr lang="en-US" sz="2000" b="1" spc="-51" dirty="0">
                <a:solidFill>
                  <a:srgbClr val="FFFFFF">
                    <a:alpha val="99000"/>
                  </a:srgbClr>
                </a:solidFill>
                <a:latin typeface="Segoe UI"/>
                <a:cs typeface="Segoe UI" pitchFamily="34" charset="0"/>
              </a:rPr>
              <a:t>Query</a:t>
            </a:r>
          </a:p>
          <a:p>
            <a:pPr marL="3175" lvl="1" indent="0" defTabSz="914325">
              <a:lnSpc>
                <a:spcPct val="90000"/>
              </a:lnSpc>
              <a:spcBef>
                <a:spcPts val="0"/>
              </a:spcBef>
              <a:spcAft>
                <a:spcPts val="600"/>
              </a:spcAft>
              <a:buSzPct val="80000"/>
              <a:buNone/>
            </a:pPr>
            <a:r>
              <a:rPr lang="en-US" sz="2000" spc="-51" dirty="0">
                <a:solidFill>
                  <a:srgbClr val="FFFFFF">
                    <a:alpha val="99000"/>
                  </a:srgbClr>
                </a:solidFill>
                <a:latin typeface="Segoe UI"/>
                <a:cs typeface="Segoe UI" pitchFamily="34" charset="0"/>
              </a:rPr>
              <a:t>Entity Group Transactions</a:t>
            </a:r>
          </a:p>
          <a:p>
            <a:pPr marL="3175" lvl="1" indent="0" defTabSz="914325">
              <a:lnSpc>
                <a:spcPct val="90000"/>
              </a:lnSpc>
              <a:spcBef>
                <a:spcPts val="0"/>
              </a:spcBef>
              <a:spcAft>
                <a:spcPts val="600"/>
              </a:spcAft>
              <a:buSzPct val="80000"/>
              <a:buNone/>
            </a:pPr>
            <a:r>
              <a:rPr lang="en-US" sz="1600" spc="-51" dirty="0">
                <a:solidFill>
                  <a:srgbClr val="FFFFFF">
                    <a:alpha val="99000"/>
                  </a:srgbClr>
                </a:solidFill>
                <a:latin typeface="Segoe UI"/>
                <a:cs typeface="Segoe UI" pitchFamily="34" charset="0"/>
              </a:rPr>
              <a:t>Multiple CUD Operations in a single atomic transaction</a:t>
            </a:r>
          </a:p>
        </p:txBody>
      </p:sp>
      <p:sp>
        <p:nvSpPr>
          <p:cNvPr id="15" name="Content Placeholder 2"/>
          <p:cNvSpPr txBox="1">
            <a:spLocks/>
          </p:cNvSpPr>
          <p:nvPr/>
        </p:nvSpPr>
        <p:spPr>
          <a:xfrm>
            <a:off x="4866054" y="1308101"/>
            <a:ext cx="6811597" cy="1526572"/>
          </a:xfrm>
          <a:prstGeom prst="rect">
            <a:avLst/>
          </a:prstGeom>
        </p:spPr>
        <p:txBody>
          <a:bodyPr vert="horz" lIns="121899" tIns="60949" rIns="121899" bIns="60949" rtlCol="0" anchor="ctr"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600"/>
              </a:spcAft>
              <a:buSzPct val="80000"/>
              <a:buNone/>
            </a:pPr>
            <a:r>
              <a:rPr lang="en-US" sz="2000" b="1" spc="-51" dirty="0">
                <a:solidFill>
                  <a:srgbClr val="FFFFFF">
                    <a:alpha val="99000"/>
                  </a:srgbClr>
                </a:solidFill>
                <a:latin typeface="Segoe UI"/>
                <a:cs typeface="Segoe UI" pitchFamily="34" charset="0"/>
              </a:rPr>
              <a:t>Create, Query, Delete</a:t>
            </a:r>
          </a:p>
          <a:p>
            <a:pPr marL="3175" lvl="1" indent="0" defTabSz="914325">
              <a:lnSpc>
                <a:spcPct val="90000"/>
              </a:lnSpc>
              <a:spcBef>
                <a:spcPts val="0"/>
              </a:spcBef>
              <a:spcAft>
                <a:spcPts val="600"/>
              </a:spcAft>
              <a:buSzPct val="80000"/>
              <a:buNone/>
            </a:pPr>
            <a:r>
              <a:rPr lang="en-US" sz="2000" spc="-51" dirty="0">
                <a:solidFill>
                  <a:srgbClr val="FFFFFF">
                    <a:alpha val="99000"/>
                  </a:srgbClr>
                </a:solidFill>
                <a:latin typeface="Segoe UI"/>
                <a:cs typeface="Segoe UI" pitchFamily="34" charset="0"/>
              </a:rPr>
              <a:t>Tables can have metadata</a:t>
            </a:r>
          </a:p>
        </p:txBody>
      </p:sp>
      <p:cxnSp>
        <p:nvCxnSpPr>
          <p:cNvPr id="22" name="Straight Connector 21"/>
          <p:cNvCxnSpPr/>
          <p:nvPr/>
        </p:nvCxnSpPr>
        <p:spPr>
          <a:xfrm>
            <a:off x="1589" y="2924473"/>
            <a:ext cx="12188825"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602272" y="1599367"/>
            <a:ext cx="3698943" cy="984885"/>
            <a:chOff x="600683" y="1599366"/>
            <a:chExt cx="3698943" cy="984885"/>
          </a:xfrm>
        </p:grpSpPr>
        <p:sp>
          <p:nvSpPr>
            <p:cNvPr id="20" name="TextBox 19"/>
            <p:cNvSpPr txBox="1"/>
            <p:nvPr/>
          </p:nvSpPr>
          <p:spPr>
            <a:xfrm>
              <a:off x="1650019" y="1599366"/>
              <a:ext cx="2649607" cy="984885"/>
            </a:xfrm>
            <a:prstGeom prst="rect">
              <a:avLst/>
            </a:prstGeom>
            <a:noFill/>
          </p:spPr>
          <p:txBody>
            <a:bodyPr wrap="square" lIns="0" tIns="0" rIns="0" bIns="0" rtlCol="0">
              <a:spAutoFit/>
            </a:bodyPr>
            <a:lstStyle/>
            <a:p>
              <a:pPr defTabSz="1218987"/>
              <a:r>
                <a:rPr lang="en-US" sz="3200" spc="-100" dirty="0">
                  <a:solidFill>
                    <a:srgbClr val="FFFFFF">
                      <a:alpha val="99000"/>
                    </a:srgbClr>
                  </a:solidFill>
                  <a:ea typeface="Segoe UI" pitchFamily="34" charset="0"/>
                  <a:cs typeface="Segoe UI" pitchFamily="34" charset="0"/>
                </a:rPr>
                <a:t>Not an RDBMS! </a:t>
              </a:r>
              <a:br>
                <a:rPr lang="en-US" sz="3200" spc="-100" dirty="0">
                  <a:solidFill>
                    <a:srgbClr val="FFFFFF">
                      <a:alpha val="99000"/>
                    </a:srgbClr>
                  </a:solidFill>
                  <a:ea typeface="Segoe UI" pitchFamily="34" charset="0"/>
                  <a:cs typeface="Segoe UI" pitchFamily="34" charset="0"/>
                </a:rPr>
              </a:br>
              <a:r>
                <a:rPr lang="en-US" sz="3200" spc="-100" dirty="0">
                  <a:solidFill>
                    <a:srgbClr val="FFFFFF">
                      <a:alpha val="99000"/>
                    </a:srgbClr>
                  </a:solidFill>
                  <a:ea typeface="Segoe UI" pitchFamily="34" charset="0"/>
                  <a:cs typeface="Segoe UI" pitchFamily="34" charset="0"/>
                </a:rPr>
                <a:t>Table</a:t>
              </a:r>
            </a:p>
          </p:txBody>
        </p:sp>
        <p:sp>
          <p:nvSpPr>
            <p:cNvPr id="23" name="Freeform 7"/>
            <p:cNvSpPr>
              <a:spLocks noEditPoints="1"/>
            </p:cNvSpPr>
            <p:nvPr/>
          </p:nvSpPr>
          <p:spPr bwMode="auto">
            <a:xfrm>
              <a:off x="600683" y="1754605"/>
              <a:ext cx="741734" cy="606008"/>
            </a:xfrm>
            <a:custGeom>
              <a:avLst/>
              <a:gdLst>
                <a:gd name="T0" fmla="*/ 1349 w 1388"/>
                <a:gd name="T1" fmla="*/ 967 h 1134"/>
                <a:gd name="T2" fmla="*/ 781 w 1388"/>
                <a:gd name="T3" fmla="*/ 49 h 1134"/>
                <a:gd name="T4" fmla="*/ 692 w 1388"/>
                <a:gd name="T5" fmla="*/ 0 h 1134"/>
                <a:gd name="T6" fmla="*/ 600 w 1388"/>
                <a:gd name="T7" fmla="*/ 48 h 1134"/>
                <a:gd name="T8" fmla="*/ 32 w 1388"/>
                <a:gd name="T9" fmla="*/ 962 h 1134"/>
                <a:gd name="T10" fmla="*/ 29 w 1388"/>
                <a:gd name="T11" fmla="*/ 1074 h 1134"/>
                <a:gd name="T12" fmla="*/ 115 w 1388"/>
                <a:gd name="T13" fmla="*/ 1128 h 1134"/>
                <a:gd name="T14" fmla="*/ 1263 w 1388"/>
                <a:gd name="T15" fmla="*/ 1128 h 1134"/>
                <a:gd name="T16" fmla="*/ 1348 w 1388"/>
                <a:gd name="T17" fmla="*/ 1081 h 1134"/>
                <a:gd name="T18" fmla="*/ 1349 w 1388"/>
                <a:gd name="T19" fmla="*/ 967 h 1134"/>
                <a:gd name="T20" fmla="*/ 769 w 1388"/>
                <a:gd name="T21" fmla="*/ 996 h 1134"/>
                <a:gd name="T22" fmla="*/ 614 w 1388"/>
                <a:gd name="T23" fmla="*/ 996 h 1134"/>
                <a:gd name="T24" fmla="*/ 614 w 1388"/>
                <a:gd name="T25" fmla="*/ 849 h 1134"/>
                <a:gd name="T26" fmla="*/ 769 w 1388"/>
                <a:gd name="T27" fmla="*/ 849 h 1134"/>
                <a:gd name="T28" fmla="*/ 769 w 1388"/>
                <a:gd name="T29" fmla="*/ 996 h 1134"/>
                <a:gd name="T30" fmla="*/ 769 w 1388"/>
                <a:gd name="T31" fmla="*/ 492 h 1134"/>
                <a:gd name="T32" fmla="*/ 730 w 1388"/>
                <a:gd name="T33" fmla="*/ 751 h 1134"/>
                <a:gd name="T34" fmla="*/ 655 w 1388"/>
                <a:gd name="T35" fmla="*/ 751 h 1134"/>
                <a:gd name="T36" fmla="*/ 614 w 1388"/>
                <a:gd name="T37" fmla="*/ 492 h 1134"/>
                <a:gd name="T38" fmla="*/ 614 w 1388"/>
                <a:gd name="T39" fmla="*/ 332 h 1134"/>
                <a:gd name="T40" fmla="*/ 769 w 1388"/>
                <a:gd name="T41" fmla="*/ 332 h 1134"/>
                <a:gd name="T42" fmla="*/ 769 w 1388"/>
                <a:gd name="T43" fmla="*/ 492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88" h="1134">
                  <a:moveTo>
                    <a:pt x="1349" y="967"/>
                  </a:moveTo>
                  <a:cubicBezTo>
                    <a:pt x="781" y="49"/>
                    <a:pt x="781" y="49"/>
                    <a:pt x="781" y="49"/>
                  </a:cubicBezTo>
                  <a:cubicBezTo>
                    <a:pt x="781" y="49"/>
                    <a:pt x="758" y="0"/>
                    <a:pt x="692" y="0"/>
                  </a:cubicBezTo>
                  <a:cubicBezTo>
                    <a:pt x="626" y="0"/>
                    <a:pt x="600" y="48"/>
                    <a:pt x="600" y="48"/>
                  </a:cubicBezTo>
                  <a:cubicBezTo>
                    <a:pt x="32" y="962"/>
                    <a:pt x="32" y="962"/>
                    <a:pt x="32" y="962"/>
                  </a:cubicBezTo>
                  <a:cubicBezTo>
                    <a:pt x="32" y="962"/>
                    <a:pt x="0" y="1021"/>
                    <a:pt x="29" y="1074"/>
                  </a:cubicBezTo>
                  <a:cubicBezTo>
                    <a:pt x="58" y="1127"/>
                    <a:pt x="115" y="1128"/>
                    <a:pt x="115" y="1128"/>
                  </a:cubicBezTo>
                  <a:cubicBezTo>
                    <a:pt x="1263" y="1128"/>
                    <a:pt x="1263" y="1128"/>
                    <a:pt x="1263" y="1128"/>
                  </a:cubicBezTo>
                  <a:cubicBezTo>
                    <a:pt x="1263" y="1128"/>
                    <a:pt x="1308" y="1134"/>
                    <a:pt x="1348" y="1081"/>
                  </a:cubicBezTo>
                  <a:cubicBezTo>
                    <a:pt x="1388" y="1028"/>
                    <a:pt x="1349" y="967"/>
                    <a:pt x="1349" y="967"/>
                  </a:cubicBezTo>
                  <a:close/>
                  <a:moveTo>
                    <a:pt x="769" y="996"/>
                  </a:moveTo>
                  <a:cubicBezTo>
                    <a:pt x="614" y="996"/>
                    <a:pt x="614" y="996"/>
                    <a:pt x="614" y="996"/>
                  </a:cubicBezTo>
                  <a:cubicBezTo>
                    <a:pt x="614" y="849"/>
                    <a:pt x="614" y="849"/>
                    <a:pt x="614" y="849"/>
                  </a:cubicBezTo>
                  <a:cubicBezTo>
                    <a:pt x="769" y="849"/>
                    <a:pt x="769" y="849"/>
                    <a:pt x="769" y="849"/>
                  </a:cubicBezTo>
                  <a:lnTo>
                    <a:pt x="769" y="996"/>
                  </a:lnTo>
                  <a:close/>
                  <a:moveTo>
                    <a:pt x="769" y="492"/>
                  </a:moveTo>
                  <a:cubicBezTo>
                    <a:pt x="730" y="751"/>
                    <a:pt x="730" y="751"/>
                    <a:pt x="730" y="751"/>
                  </a:cubicBezTo>
                  <a:cubicBezTo>
                    <a:pt x="655" y="751"/>
                    <a:pt x="655" y="751"/>
                    <a:pt x="655" y="751"/>
                  </a:cubicBezTo>
                  <a:cubicBezTo>
                    <a:pt x="614" y="492"/>
                    <a:pt x="614" y="492"/>
                    <a:pt x="614" y="492"/>
                  </a:cubicBezTo>
                  <a:cubicBezTo>
                    <a:pt x="614" y="332"/>
                    <a:pt x="614" y="332"/>
                    <a:pt x="614" y="332"/>
                  </a:cubicBezTo>
                  <a:cubicBezTo>
                    <a:pt x="769" y="332"/>
                    <a:pt x="769" y="332"/>
                    <a:pt x="769" y="332"/>
                  </a:cubicBezTo>
                  <a:lnTo>
                    <a:pt x="769" y="4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grpSp>
        <p:nvGrpSpPr>
          <p:cNvPr id="30" name="Group 29"/>
          <p:cNvGrpSpPr/>
          <p:nvPr/>
        </p:nvGrpSpPr>
        <p:grpSpPr>
          <a:xfrm>
            <a:off x="575166" y="4093317"/>
            <a:ext cx="2722363" cy="790728"/>
            <a:chOff x="573577" y="4093317"/>
            <a:chExt cx="2722363" cy="790728"/>
          </a:xfrm>
        </p:grpSpPr>
        <p:sp>
          <p:nvSpPr>
            <p:cNvPr id="17" name="TextBox 16"/>
            <p:cNvSpPr txBox="1"/>
            <p:nvPr/>
          </p:nvSpPr>
          <p:spPr>
            <a:xfrm>
              <a:off x="1650020" y="4292880"/>
              <a:ext cx="1645920" cy="393954"/>
            </a:xfrm>
            <a:prstGeom prst="rect">
              <a:avLst/>
            </a:prstGeom>
            <a:noFill/>
          </p:spPr>
          <p:txBody>
            <a:bodyPr wrap="square" lIns="0" tIns="0" rIns="0" bIns="0" rtlCol="0">
              <a:spAutoFit/>
            </a:bodyPr>
            <a:lstStyle/>
            <a:p>
              <a:pPr defTabSz="1218987">
                <a:lnSpc>
                  <a:spcPct val="80000"/>
                </a:lnSpc>
              </a:pPr>
              <a:r>
                <a:rPr lang="en-US" sz="3200" spc="-100" dirty="0">
                  <a:solidFill>
                    <a:srgbClr val="FFFFFF">
                      <a:alpha val="99000"/>
                    </a:srgbClr>
                  </a:solidFill>
                  <a:ea typeface="Segoe UI" pitchFamily="34" charset="0"/>
                  <a:cs typeface="Segoe UI" pitchFamily="34" charset="0"/>
                </a:rPr>
                <a:t>Entities</a:t>
              </a:r>
            </a:p>
          </p:txBody>
        </p:sp>
        <p:grpSp>
          <p:nvGrpSpPr>
            <p:cNvPr id="24" name="Group 23"/>
            <p:cNvGrpSpPr/>
            <p:nvPr/>
          </p:nvGrpSpPr>
          <p:grpSpPr>
            <a:xfrm>
              <a:off x="573577" y="4093317"/>
              <a:ext cx="873770" cy="790728"/>
              <a:chOff x="7871395" y="3393689"/>
              <a:chExt cx="2527474" cy="2287264"/>
            </a:xfrm>
            <a:solidFill>
              <a:schemeClr val="bg1"/>
            </a:solidFill>
          </p:grpSpPr>
          <p:sp>
            <p:nvSpPr>
              <p:cNvPr id="25" name="Freeform 73"/>
              <p:cNvSpPr>
                <a:spLocks noEditPoints="1"/>
              </p:cNvSpPr>
              <p:nvPr/>
            </p:nvSpPr>
            <p:spPr bwMode="black">
              <a:xfrm>
                <a:off x="7871395" y="3393689"/>
                <a:ext cx="2369328" cy="2287264"/>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grp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26" name="Freeform 22"/>
              <p:cNvSpPr>
                <a:spLocks noEditPoints="1"/>
              </p:cNvSpPr>
              <p:nvPr/>
            </p:nvSpPr>
            <p:spPr bwMode="black">
              <a:xfrm>
                <a:off x="9773063" y="4262998"/>
                <a:ext cx="625806" cy="625642"/>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27" name="Freeform 22"/>
              <p:cNvSpPr>
                <a:spLocks noEditPoints="1"/>
              </p:cNvSpPr>
              <p:nvPr/>
            </p:nvSpPr>
            <p:spPr bwMode="black">
              <a:xfrm>
                <a:off x="8489013" y="3713465"/>
                <a:ext cx="450706" cy="450588"/>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28" name="Freeform 22"/>
              <p:cNvSpPr>
                <a:spLocks noEditPoints="1"/>
              </p:cNvSpPr>
              <p:nvPr/>
            </p:nvSpPr>
            <p:spPr bwMode="black">
              <a:xfrm rot="21328346">
                <a:off x="8456924" y="5106580"/>
                <a:ext cx="431892" cy="431776"/>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grpSp>
    </p:spTree>
    <p:extLst>
      <p:ext uri="{BB962C8B-B14F-4D97-AF65-F5344CB8AC3E}">
        <p14:creationId xmlns:p14="http://schemas.microsoft.com/office/powerpoint/2010/main" val="2581538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980283" y="3084170"/>
            <a:ext cx="10237787" cy="997196"/>
          </a:xfrm>
        </p:spPr>
        <p:txBody>
          <a:bodyPr/>
          <a:lstStyle/>
          <a:p>
            <a:r>
              <a:rPr lang="en-US" dirty="0" smtClean="0">
                <a:gradFill>
                  <a:gsLst>
                    <a:gs pos="1250">
                      <a:srgbClr val="FFFFFF"/>
                    </a:gs>
                    <a:gs pos="100000">
                      <a:srgbClr val="FFFFFF"/>
                    </a:gs>
                  </a:gsLst>
                  <a:lin ang="5400000" scaled="0"/>
                </a:gradFill>
              </a:rPr>
              <a:t>Creating a table</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350204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1682527" y="2905073"/>
            <a:ext cx="9806640" cy="886397"/>
          </a:xfrm>
        </p:spPr>
        <p:txBody>
          <a:bodyPr/>
          <a:lstStyle/>
          <a:p>
            <a:r>
              <a:rPr lang="en-US" sz="3200" dirty="0" err="1" smtClean="0">
                <a:solidFill>
                  <a:schemeClr val="bg2">
                    <a:lumMod val="50000"/>
                    <a:alpha val="99000"/>
                  </a:schemeClr>
                </a:solidFill>
              </a:rPr>
              <a:t>table_service</a:t>
            </a:r>
            <a:r>
              <a:rPr lang="en-US" sz="3200" dirty="0" smtClean="0">
                <a:solidFill>
                  <a:schemeClr val="bg2">
                    <a:lumMod val="50000"/>
                    <a:alpha val="99000"/>
                  </a:schemeClr>
                </a:solidFill>
              </a:rPr>
              <a:t> </a:t>
            </a:r>
            <a:r>
              <a:rPr lang="en-US" sz="3200" dirty="0">
                <a:solidFill>
                  <a:schemeClr val="bg2">
                    <a:lumMod val="50000"/>
                    <a:alpha val="99000"/>
                  </a:schemeClr>
                </a:solidFill>
              </a:rPr>
              <a:t>= </a:t>
            </a:r>
            <a:r>
              <a:rPr lang="en-US" sz="3200" dirty="0" err="1" smtClean="0">
                <a:solidFill>
                  <a:schemeClr val="bg2">
                    <a:lumMod val="50000"/>
                    <a:alpha val="99000"/>
                  </a:schemeClr>
                </a:solidFill>
              </a:rPr>
              <a:t>TableService</a:t>
            </a:r>
            <a:r>
              <a:rPr lang="en-US" sz="3200" dirty="0" smtClean="0">
                <a:solidFill>
                  <a:schemeClr val="bg2">
                    <a:lumMod val="50000"/>
                    <a:alpha val="99000"/>
                  </a:schemeClr>
                </a:solidFill>
              </a:rPr>
              <a:t>(account</a:t>
            </a:r>
            <a:r>
              <a:rPr lang="en-US" sz="3200" dirty="0">
                <a:solidFill>
                  <a:schemeClr val="bg2">
                    <a:lumMod val="50000"/>
                    <a:alpha val="99000"/>
                  </a:schemeClr>
                </a:solidFill>
              </a:rPr>
              <a:t>, key) </a:t>
            </a:r>
            <a:r>
              <a:rPr lang="en-US" sz="3200" dirty="0" err="1" smtClean="0">
                <a:solidFill>
                  <a:schemeClr val="bg2">
                    <a:lumMod val="50000"/>
                    <a:alpha val="99000"/>
                  </a:schemeClr>
                </a:solidFill>
              </a:rPr>
              <a:t>table_service.create_table</a:t>
            </a:r>
            <a:r>
              <a:rPr lang="en-US" sz="3200" dirty="0" smtClean="0">
                <a:solidFill>
                  <a:schemeClr val="bg2">
                    <a:lumMod val="50000"/>
                    <a:alpha val="99000"/>
                  </a:schemeClr>
                </a:solidFill>
              </a:rPr>
              <a:t>(</a:t>
            </a:r>
            <a:r>
              <a:rPr lang="en-US" sz="3200" dirty="0" err="1" smtClean="0">
                <a:solidFill>
                  <a:schemeClr val="bg2">
                    <a:lumMod val="50000"/>
                    <a:alpha val="99000"/>
                  </a:schemeClr>
                </a:solidFill>
              </a:rPr>
              <a:t>table_name</a:t>
            </a:r>
            <a:r>
              <a:rPr lang="en-US" sz="3200" dirty="0">
                <a:solidFill>
                  <a:schemeClr val="bg2">
                    <a:lumMod val="50000"/>
                    <a:alpha val="99000"/>
                  </a:schemeClr>
                </a:solidFill>
              </a:rPr>
              <a:t>)</a:t>
            </a:r>
          </a:p>
        </p:txBody>
      </p:sp>
      <p:sp>
        <p:nvSpPr>
          <p:cNvPr id="4" name="Title 1"/>
          <p:cNvSpPr>
            <a:spLocks noGrp="1"/>
          </p:cNvSpPr>
          <p:nvPr>
            <p:ph type="title"/>
          </p:nvPr>
        </p:nvSpPr>
        <p:spPr>
          <a:xfrm>
            <a:off x="519248" y="228601"/>
            <a:ext cx="11151917" cy="747897"/>
          </a:xfrm>
        </p:spPr>
        <p:txBody>
          <a:bodyPr/>
          <a:lstStyle/>
          <a:p>
            <a:r>
              <a:rPr lang="en-US" dirty="0" smtClean="0"/>
              <a:t>Create table</a:t>
            </a:r>
            <a:endParaRPr lang="en-US" dirty="0"/>
          </a:p>
        </p:txBody>
      </p:sp>
    </p:spTree>
    <p:extLst>
      <p:ext uri="{BB962C8B-B14F-4D97-AF65-F5344CB8AC3E}">
        <p14:creationId xmlns:p14="http://schemas.microsoft.com/office/powerpoint/2010/main" val="2874936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980283" y="3084170"/>
            <a:ext cx="10237787" cy="997196"/>
          </a:xfrm>
        </p:spPr>
        <p:txBody>
          <a:bodyPr/>
          <a:lstStyle/>
          <a:p>
            <a:r>
              <a:rPr lang="en-US" dirty="0" smtClean="0">
                <a:gradFill>
                  <a:gsLst>
                    <a:gs pos="1250">
                      <a:srgbClr val="FFFFFF"/>
                    </a:gs>
                    <a:gs pos="100000">
                      <a:srgbClr val="FFFFFF"/>
                    </a:gs>
                  </a:gsLst>
                  <a:lin ang="5400000" scaled="0"/>
                </a:gradFill>
              </a:rPr>
              <a:t>Adding entities</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633641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Entity Properties</a:t>
            </a:r>
            <a:endParaRPr lang="en-US" dirty="0"/>
          </a:p>
        </p:txBody>
      </p:sp>
      <p:sp>
        <p:nvSpPr>
          <p:cNvPr id="3" name="Content Placeholder 2"/>
          <p:cNvSpPr>
            <a:spLocks noGrp="1"/>
          </p:cNvSpPr>
          <p:nvPr>
            <p:ph type="body" sz="quarter" idx="10"/>
          </p:nvPr>
        </p:nvSpPr>
        <p:spPr>
          <a:xfrm>
            <a:off x="520701" y="1163902"/>
            <a:ext cx="5575301" cy="4876720"/>
          </a:xfrm>
        </p:spPr>
        <p:txBody>
          <a:bodyPr/>
          <a:lstStyle/>
          <a:p>
            <a:r>
              <a:rPr lang="en-US" sz="2800" dirty="0">
                <a:solidFill>
                  <a:schemeClr val="accent3">
                    <a:alpha val="99000"/>
                  </a:schemeClr>
                </a:solidFill>
              </a:rPr>
              <a:t>Entity can have up to 255 properties</a:t>
            </a:r>
          </a:p>
          <a:p>
            <a:pPr lvl="1"/>
            <a:r>
              <a:rPr lang="en-US" dirty="0" smtClean="0"/>
              <a:t>Up to 1MB per entity</a:t>
            </a:r>
          </a:p>
          <a:p>
            <a:pPr lvl="1"/>
            <a:endParaRPr lang="en-US" sz="1800" dirty="0"/>
          </a:p>
          <a:p>
            <a:r>
              <a:rPr lang="en-US" sz="2800" dirty="0">
                <a:solidFill>
                  <a:schemeClr val="accent3">
                    <a:alpha val="99000"/>
                  </a:schemeClr>
                </a:solidFill>
              </a:rPr>
              <a:t>Mandatory Properties for every entity</a:t>
            </a:r>
          </a:p>
          <a:p>
            <a:pPr lvl="1"/>
            <a:r>
              <a:rPr lang="en-US" dirty="0" err="1" smtClean="0"/>
              <a:t>PartitionKey</a:t>
            </a:r>
            <a:r>
              <a:rPr lang="en-US" dirty="0" smtClean="0"/>
              <a:t> &amp; </a:t>
            </a:r>
            <a:r>
              <a:rPr lang="en-US" dirty="0" err="1" smtClean="0"/>
              <a:t>RowKey</a:t>
            </a:r>
            <a:r>
              <a:rPr lang="en-US" dirty="0" smtClean="0"/>
              <a:t> (only indexed properties)</a:t>
            </a:r>
          </a:p>
          <a:p>
            <a:pPr lvl="1"/>
            <a:r>
              <a:rPr lang="en-US" sz="1600" dirty="0"/>
              <a:t>Uniquely identifies an entity</a:t>
            </a:r>
          </a:p>
          <a:p>
            <a:pPr lvl="1">
              <a:spcAft>
                <a:spcPts val="1200"/>
              </a:spcAft>
            </a:pPr>
            <a:r>
              <a:rPr lang="en-US" sz="1600" dirty="0"/>
              <a:t>Defines the sort order</a:t>
            </a:r>
          </a:p>
          <a:p>
            <a:pPr lvl="1"/>
            <a:r>
              <a:rPr lang="en-US" dirty="0" smtClean="0"/>
              <a:t>Timestamp </a:t>
            </a:r>
          </a:p>
          <a:p>
            <a:pPr lvl="1"/>
            <a:r>
              <a:rPr lang="en-US" sz="1600" dirty="0"/>
              <a:t>Optimistic Concurrency</a:t>
            </a:r>
          </a:p>
          <a:p>
            <a:pPr lvl="1"/>
            <a:r>
              <a:rPr lang="en-US" sz="1600" dirty="0"/>
              <a:t>Exposed as an HTTP </a:t>
            </a:r>
            <a:r>
              <a:rPr lang="en-US" sz="1600" dirty="0" err="1"/>
              <a:t>Etag</a:t>
            </a:r>
            <a:endParaRPr lang="en-US" sz="1600" dirty="0"/>
          </a:p>
          <a:p>
            <a:pPr lvl="1"/>
            <a:endParaRPr lang="en-US" sz="1800" dirty="0"/>
          </a:p>
          <a:p>
            <a:r>
              <a:rPr lang="en-US" sz="2800" dirty="0">
                <a:solidFill>
                  <a:schemeClr val="accent3">
                    <a:alpha val="99000"/>
                  </a:schemeClr>
                </a:solidFill>
              </a:rPr>
              <a:t>No fixed schema for other properties</a:t>
            </a:r>
          </a:p>
          <a:p>
            <a:pPr lvl="1"/>
            <a:r>
              <a:rPr lang="en-US" sz="1800" dirty="0"/>
              <a:t>Each property is stored as a &lt;name, typed value&gt; pair</a:t>
            </a:r>
          </a:p>
          <a:p>
            <a:pPr lvl="1"/>
            <a:r>
              <a:rPr lang="en-US" sz="1800" dirty="0"/>
              <a:t>No schema stored for a table</a:t>
            </a:r>
          </a:p>
          <a:p>
            <a:pPr lvl="1"/>
            <a:r>
              <a:rPr lang="en-US" sz="1800" dirty="0"/>
              <a:t>Properties can be the standard .NET types </a:t>
            </a:r>
          </a:p>
          <a:p>
            <a:pPr lvl="1"/>
            <a:r>
              <a:rPr lang="en-US" sz="1800" dirty="0"/>
              <a:t>String, binary, </a:t>
            </a:r>
            <a:r>
              <a:rPr lang="en-US" sz="1800" dirty="0" err="1"/>
              <a:t>bool</a:t>
            </a:r>
            <a:r>
              <a:rPr lang="en-US" sz="1800" dirty="0"/>
              <a:t>, </a:t>
            </a:r>
            <a:r>
              <a:rPr lang="en-US" sz="1800" dirty="0" err="1"/>
              <a:t>DateTime</a:t>
            </a:r>
            <a:r>
              <a:rPr lang="en-US" sz="1800" dirty="0"/>
              <a:t>, GUID, </a:t>
            </a:r>
            <a:r>
              <a:rPr lang="en-US" sz="1800" dirty="0" err="1"/>
              <a:t>int</a:t>
            </a:r>
            <a:r>
              <a:rPr lang="en-US" sz="1800" dirty="0"/>
              <a:t>, int64, and double</a:t>
            </a:r>
          </a:p>
        </p:txBody>
      </p:sp>
      <p:grpSp>
        <p:nvGrpSpPr>
          <p:cNvPr id="10" name="Group 9"/>
          <p:cNvGrpSpPr/>
          <p:nvPr/>
        </p:nvGrpSpPr>
        <p:grpSpPr>
          <a:xfrm>
            <a:off x="7595266" y="2276531"/>
            <a:ext cx="3725963" cy="3371849"/>
            <a:chOff x="7871395" y="3393689"/>
            <a:chExt cx="2527474" cy="2287264"/>
          </a:xfrm>
        </p:grpSpPr>
        <p:sp>
          <p:nvSpPr>
            <p:cNvPr id="6" name="Freeform 73"/>
            <p:cNvSpPr>
              <a:spLocks noEditPoints="1"/>
            </p:cNvSpPr>
            <p:nvPr/>
          </p:nvSpPr>
          <p:spPr bwMode="black">
            <a:xfrm>
              <a:off x="7871395" y="3393689"/>
              <a:ext cx="2369328" cy="2287264"/>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7" name="Freeform 22"/>
            <p:cNvSpPr>
              <a:spLocks noEditPoints="1"/>
            </p:cNvSpPr>
            <p:nvPr/>
          </p:nvSpPr>
          <p:spPr bwMode="black">
            <a:xfrm>
              <a:off x="9773063" y="4262998"/>
              <a:ext cx="625806" cy="625642"/>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bg1"/>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8" name="Freeform 22"/>
            <p:cNvSpPr>
              <a:spLocks noEditPoints="1"/>
            </p:cNvSpPr>
            <p:nvPr/>
          </p:nvSpPr>
          <p:spPr bwMode="black">
            <a:xfrm>
              <a:off x="8489013" y="3713465"/>
              <a:ext cx="450706" cy="450588"/>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bg1"/>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9" name="Freeform 22"/>
            <p:cNvSpPr>
              <a:spLocks noEditPoints="1"/>
            </p:cNvSpPr>
            <p:nvPr/>
          </p:nvSpPr>
          <p:spPr bwMode="black">
            <a:xfrm rot="21328346">
              <a:off x="8456924" y="5106580"/>
              <a:ext cx="431892" cy="431776"/>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chemeClr val="bg1"/>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2744291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
          <p:cNvSpPr>
            <a:spLocks/>
          </p:cNvSpPr>
          <p:nvPr/>
        </p:nvSpPr>
        <p:spPr bwMode="auto">
          <a:xfrm>
            <a:off x="5410797" y="230189"/>
            <a:ext cx="5563591" cy="3728969"/>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pPr defTabSz="1218987"/>
            <a:endParaRPr lang="en-US" sz="1600" dirty="0">
              <a:solidFill>
                <a:srgbClr val="292929"/>
              </a:solidFill>
            </a:endParaRPr>
          </a:p>
        </p:txBody>
      </p:sp>
      <p:sp>
        <p:nvSpPr>
          <p:cNvPr id="4" name="Title 3"/>
          <p:cNvSpPr>
            <a:spLocks noGrp="1"/>
          </p:cNvSpPr>
          <p:nvPr>
            <p:ph type="title"/>
          </p:nvPr>
        </p:nvSpPr>
        <p:spPr/>
        <p:txBody>
          <a:bodyPr/>
          <a:lstStyle/>
          <a:p>
            <a:r>
              <a:rPr lang="en-NZ" smtClean="0"/>
              <a:t>No Fixed Schema</a:t>
            </a:r>
            <a:endParaRPr lang="en-NZ" dirty="0"/>
          </a:p>
        </p:txBody>
      </p:sp>
      <p:graphicFrame>
        <p:nvGraphicFramePr>
          <p:cNvPr id="12" name="Table 11"/>
          <p:cNvGraphicFramePr>
            <a:graphicFrameLocks noGrp="1"/>
          </p:cNvGraphicFramePr>
          <p:nvPr>
            <p:extLst>
              <p:ext uri="{D42A27DB-BD31-4B8C-83A1-F6EECF244321}">
                <p14:modId xmlns:p14="http://schemas.microsoft.com/office/powerpoint/2010/main" val="1619714599"/>
              </p:ext>
            </p:extLst>
          </p:nvPr>
        </p:nvGraphicFramePr>
        <p:xfrm>
          <a:off x="1182181" y="2360615"/>
          <a:ext cx="7000410" cy="3116059"/>
        </p:xfrm>
        <a:graphic>
          <a:graphicData uri="http://schemas.openxmlformats.org/drawingml/2006/table">
            <a:tbl>
              <a:tblPr firstRow="1" bandRow="1">
                <a:tableStyleId>{7DF18680-E054-41AD-8BC1-D1AEF772440D}</a:tableStyleId>
              </a:tblPr>
              <a:tblGrid>
                <a:gridCol w="1978569"/>
                <a:gridCol w="1978569"/>
                <a:gridCol w="1503813"/>
                <a:gridCol w="1539459"/>
              </a:tblGrid>
              <a:tr h="641542">
                <a:tc>
                  <a:txBody>
                    <a:bodyPr/>
                    <a:lstStyle/>
                    <a:p>
                      <a:endParaRPr lang="en-NZ" sz="1600" b="1" dirty="0">
                        <a:solidFill>
                          <a:schemeClr val="lt1">
                            <a:alpha val="99000"/>
                          </a:schemeClr>
                        </a:solidFill>
                      </a:endParaRPr>
                    </a:p>
                  </a:txBody>
                  <a:tcPr marL="182880" marR="182880" marT="91440" marB="9144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NZ" sz="1600" b="1" cap="all" baseline="0" dirty="0" smtClean="0">
                          <a:solidFill>
                            <a:schemeClr val="lt1">
                              <a:alpha val="99000"/>
                            </a:schemeClr>
                          </a:solidFill>
                        </a:rPr>
                        <a:t>FIRST</a:t>
                      </a:r>
                      <a:endParaRPr lang="en-NZ" sz="1600" b="1" cap="all" baseline="0" dirty="0">
                        <a:solidFill>
                          <a:schemeClr val="lt1">
                            <a:alpha val="99000"/>
                          </a:schemeClr>
                        </a:solidFill>
                      </a:endParaRPr>
                    </a:p>
                  </a:txBody>
                  <a:tcPr marL="182880" marR="182880" marT="91440" marB="91440" anchor="ctr">
                    <a:lnL w="12700" cmpd="sng">
                      <a:noFill/>
                    </a:lnL>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LAST</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BIRTHDATE</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Andy</a:t>
                      </a:r>
                    </a:p>
                  </a:txBody>
                  <a:tcPr marL="182880" marR="182880" marT="91440" marB="9144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Cross</a:t>
                      </a:r>
                    </a:p>
                  </a:txBody>
                  <a:tcPr marL="182880" marR="182880" marT="91440" marB="9144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2/2/1981</a:t>
                      </a:r>
                      <a:endParaRPr lang="en-US" sz="1400" kern="1200" dirty="0">
                        <a:solidFill>
                          <a:schemeClr val="tx2">
                            <a:lumMod val="75000"/>
                            <a:alpha val="99000"/>
                          </a:schemeClr>
                        </a:solidFill>
                        <a:latin typeface="+mn-lt"/>
                        <a:ea typeface="+mn-ea"/>
                        <a:cs typeface="+mn-cs"/>
                      </a:endParaRPr>
                    </a:p>
                  </a:txBody>
                  <a:tcPr marL="121888" marR="121888" anchor="ctr">
                    <a:lnT w="12700" cap="flat" cmpd="sng" algn="ctr">
                      <a:noFill/>
                      <a:prstDash val="solid"/>
                      <a:round/>
                      <a:headEnd type="none" w="med" len="med"/>
                      <a:tailEnd type="none" w="med" len="med"/>
                    </a:lnT>
                    <a:solidFill>
                      <a:schemeClr val="bg1">
                        <a:lumMod val="95000"/>
                      </a:schemeClr>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Richard</a:t>
                      </a:r>
                    </a:p>
                  </a:txBody>
                  <a:tcPr marL="182880" marR="182880" marT="91440" marB="9144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Conway</a:t>
                      </a:r>
                      <a:endParaRPr lang="en-US" sz="1400" kern="1200" dirty="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8/11/1974</a:t>
                      </a:r>
                      <a:endParaRPr lang="en-US" sz="1400" kern="1200" dirty="0">
                        <a:solidFill>
                          <a:schemeClr val="tx2">
                            <a:lumMod val="75000"/>
                            <a:alpha val="99000"/>
                          </a:schemeClr>
                        </a:solidFill>
                        <a:latin typeface="+mn-lt"/>
                        <a:ea typeface="+mn-ea"/>
                        <a:cs typeface="+mn-cs"/>
                      </a:endParaRPr>
                    </a:p>
                  </a:txBody>
                  <a:tcPr marL="121888" marR="121888" anchor="ctr">
                    <a:solidFill>
                      <a:schemeClr val="bg1">
                        <a:lumMod val="95000"/>
                      </a:schemeClr>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kern="1200" dirty="0" smtClean="0">
                          <a:solidFill>
                            <a:schemeClr val="tx2">
                              <a:lumMod val="75000"/>
                              <a:alpha val="99000"/>
                            </a:schemeClr>
                          </a:solidFill>
                          <a:latin typeface="+mn-lt"/>
                          <a:ea typeface="+mn-ea"/>
                          <a:cs typeface="+mn-cs"/>
                        </a:rPr>
                        <a:t>Isaac</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r>
                        <a:rPr lang="en-US" sz="1400" kern="1200" dirty="0" smtClean="0">
                          <a:solidFill>
                            <a:schemeClr val="tx2">
                              <a:lumMod val="75000"/>
                              <a:alpha val="99000"/>
                            </a:schemeClr>
                          </a:solidFill>
                          <a:latin typeface="+mn-lt"/>
                          <a:ea typeface="+mn-ea"/>
                          <a:cs typeface="+mn-cs"/>
                        </a:rPr>
                        <a:t>Abraham</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5/8/1977</a:t>
                      </a:r>
                      <a:endParaRPr lang="en-US" sz="1400" kern="1200" dirty="0">
                        <a:solidFill>
                          <a:schemeClr val="tx2">
                            <a:lumMod val="75000"/>
                            <a:alpha val="99000"/>
                          </a:schemeClr>
                        </a:solidFill>
                        <a:latin typeface="+mn-lt"/>
                        <a:ea typeface="+mn-ea"/>
                        <a:cs typeface="+mn-cs"/>
                      </a:endParaRPr>
                    </a:p>
                  </a:txBody>
                  <a:tcPr marL="121888" marR="121888" anchor="ctr">
                    <a:solidFill>
                      <a:schemeClr val="bg1">
                        <a:lumMod val="95000"/>
                      </a:schemeClr>
                    </a:solidFill>
                  </a:tcPr>
                </a:tc>
              </a:tr>
            </a:tbl>
          </a:graphicData>
        </a:graphic>
      </p:graphicFrame>
      <p:sp>
        <p:nvSpPr>
          <p:cNvPr id="17" name="Oval 16"/>
          <p:cNvSpPr/>
          <p:nvPr/>
        </p:nvSpPr>
        <p:spPr>
          <a:xfrm>
            <a:off x="6628815" y="4644858"/>
            <a:ext cx="1232722" cy="847928"/>
          </a:xfrm>
          <a:prstGeom prst="ellipse">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defTabSz="1218987"/>
            <a:endParaRPr lang="en-US" sz="2400" dirty="0">
              <a:solidFill>
                <a:srgbClr val="FFFFFF"/>
              </a:solidFill>
            </a:endParaRPr>
          </a:p>
        </p:txBody>
      </p:sp>
      <p:sp>
        <p:nvSpPr>
          <p:cNvPr id="18" name="Rectangle 17"/>
          <p:cNvSpPr/>
          <p:nvPr/>
        </p:nvSpPr>
        <p:spPr>
          <a:xfrm>
            <a:off x="8181183" y="2360614"/>
            <a:ext cx="1827291" cy="649287"/>
          </a:xfrm>
          <a:prstGeom prst="rect">
            <a:avLst/>
          </a:prstGeom>
          <a:solidFill>
            <a:srgbClr val="92D050"/>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0" tIns="45719" rIns="91436" bIns="45719" rtlCol="0" anchor="ctr" anchorCtr="0"/>
          <a:lstStyle/>
          <a:p>
            <a:pPr defTabSz="1218987"/>
            <a:r>
              <a:rPr lang="en-NZ" sz="1600" b="1" cap="all" dirty="0">
                <a:solidFill>
                  <a:srgbClr val="FFFFFF">
                    <a:alpha val="99000"/>
                  </a:srgbClr>
                </a:solidFill>
              </a:rPr>
              <a:t>FAV SPORT</a:t>
            </a:r>
            <a:endParaRPr lang="en-US" sz="1900" b="1" dirty="0">
              <a:solidFill>
                <a:srgbClr val="FFFFFF">
                  <a:alpha val="99000"/>
                </a:srgbClr>
              </a:solidFill>
            </a:endParaRPr>
          </a:p>
        </p:txBody>
      </p:sp>
      <p:sp>
        <p:nvSpPr>
          <p:cNvPr id="19" name="Rectangle 18"/>
          <p:cNvSpPr/>
          <p:nvPr/>
        </p:nvSpPr>
        <p:spPr>
          <a:xfrm>
            <a:off x="8178801" y="3827532"/>
            <a:ext cx="1828800" cy="824398"/>
          </a:xfrm>
          <a:prstGeom prst="rect">
            <a:avLst/>
          </a:prstGeom>
          <a:solidFill>
            <a:schemeClr val="bg1">
              <a:lumMod val="95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82880" tIns="45719" rIns="91436" bIns="45719" rtlCol="0" anchor="ctr" anchorCtr="0"/>
          <a:lstStyle/>
          <a:p>
            <a:pPr defTabSz="1218987"/>
            <a:r>
              <a:rPr lang="en-US" sz="1400" dirty="0" smtClean="0">
                <a:solidFill>
                  <a:srgbClr val="5F5F5F">
                    <a:lumMod val="75000"/>
                    <a:alpha val="99000"/>
                  </a:srgbClr>
                </a:solidFill>
              </a:rPr>
              <a:t>Kickboxing</a:t>
            </a:r>
            <a:endParaRPr lang="en-US" sz="1400" dirty="0">
              <a:solidFill>
                <a:srgbClr val="5F5F5F">
                  <a:lumMod val="75000"/>
                  <a:alpha val="99000"/>
                </a:srgbClr>
              </a:solidFill>
            </a:endParaRPr>
          </a:p>
        </p:txBody>
      </p:sp>
      <p:grpSp>
        <p:nvGrpSpPr>
          <p:cNvPr id="10" name="Group 9"/>
          <p:cNvGrpSpPr/>
          <p:nvPr/>
        </p:nvGrpSpPr>
        <p:grpSpPr>
          <a:xfrm>
            <a:off x="2253467" y="3104907"/>
            <a:ext cx="678646" cy="686022"/>
            <a:chOff x="2251879" y="3104907"/>
            <a:chExt cx="678646" cy="686022"/>
          </a:xfrm>
        </p:grpSpPr>
        <p:sp>
          <p:nvSpPr>
            <p:cNvPr id="25" name="Freeform 74"/>
            <p:cNvSpPr>
              <a:spLocks/>
            </p:cNvSpPr>
            <p:nvPr/>
          </p:nvSpPr>
          <p:spPr bwMode="auto">
            <a:xfrm>
              <a:off x="2251879" y="3336040"/>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26" name="Freeform 75"/>
            <p:cNvSpPr>
              <a:spLocks/>
            </p:cNvSpPr>
            <p:nvPr/>
          </p:nvSpPr>
          <p:spPr bwMode="auto">
            <a:xfrm>
              <a:off x="2726440" y="3336040"/>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27" name="Freeform 76"/>
            <p:cNvSpPr>
              <a:spLocks/>
            </p:cNvSpPr>
            <p:nvPr/>
          </p:nvSpPr>
          <p:spPr bwMode="auto">
            <a:xfrm>
              <a:off x="2389576" y="3353251"/>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28" name="Oval 77"/>
            <p:cNvSpPr>
              <a:spLocks noChangeArrowheads="1"/>
            </p:cNvSpPr>
            <p:nvPr/>
          </p:nvSpPr>
          <p:spPr bwMode="auto">
            <a:xfrm>
              <a:off x="2460882" y="3104907"/>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grpSp>
        <p:nvGrpSpPr>
          <p:cNvPr id="8" name="Group 7"/>
          <p:cNvGrpSpPr/>
          <p:nvPr/>
        </p:nvGrpSpPr>
        <p:grpSpPr>
          <a:xfrm>
            <a:off x="2253467" y="3897711"/>
            <a:ext cx="678646" cy="686022"/>
            <a:chOff x="2251879" y="3897711"/>
            <a:chExt cx="678646" cy="686022"/>
          </a:xfrm>
        </p:grpSpPr>
        <p:sp>
          <p:nvSpPr>
            <p:cNvPr id="30" name="Freeform 74"/>
            <p:cNvSpPr>
              <a:spLocks/>
            </p:cNvSpPr>
            <p:nvPr/>
          </p:nvSpPr>
          <p:spPr bwMode="auto">
            <a:xfrm>
              <a:off x="2251879" y="4128844"/>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31" name="Freeform 75"/>
            <p:cNvSpPr>
              <a:spLocks/>
            </p:cNvSpPr>
            <p:nvPr/>
          </p:nvSpPr>
          <p:spPr bwMode="auto">
            <a:xfrm>
              <a:off x="2726440" y="4128844"/>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32" name="Freeform 76"/>
            <p:cNvSpPr>
              <a:spLocks/>
            </p:cNvSpPr>
            <p:nvPr/>
          </p:nvSpPr>
          <p:spPr bwMode="auto">
            <a:xfrm>
              <a:off x="2389576" y="4146055"/>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33" name="Oval 77"/>
            <p:cNvSpPr>
              <a:spLocks noChangeArrowheads="1"/>
            </p:cNvSpPr>
            <p:nvPr/>
          </p:nvSpPr>
          <p:spPr bwMode="auto">
            <a:xfrm>
              <a:off x="2460882" y="3897711"/>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grpSp>
        <p:nvGrpSpPr>
          <p:cNvPr id="7" name="Group 6"/>
          <p:cNvGrpSpPr/>
          <p:nvPr/>
        </p:nvGrpSpPr>
        <p:grpSpPr>
          <a:xfrm>
            <a:off x="2253467" y="4690515"/>
            <a:ext cx="678646" cy="686022"/>
            <a:chOff x="2251879" y="4690515"/>
            <a:chExt cx="678646" cy="686022"/>
          </a:xfrm>
        </p:grpSpPr>
        <p:sp>
          <p:nvSpPr>
            <p:cNvPr id="35" name="Freeform 74"/>
            <p:cNvSpPr>
              <a:spLocks/>
            </p:cNvSpPr>
            <p:nvPr/>
          </p:nvSpPr>
          <p:spPr bwMode="auto">
            <a:xfrm>
              <a:off x="2251879" y="4921648"/>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36" name="Freeform 75"/>
            <p:cNvSpPr>
              <a:spLocks/>
            </p:cNvSpPr>
            <p:nvPr/>
          </p:nvSpPr>
          <p:spPr bwMode="auto">
            <a:xfrm>
              <a:off x="2726440" y="4921648"/>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37" name="Freeform 76"/>
            <p:cNvSpPr>
              <a:spLocks/>
            </p:cNvSpPr>
            <p:nvPr/>
          </p:nvSpPr>
          <p:spPr bwMode="auto">
            <a:xfrm>
              <a:off x="2389576" y="4938859"/>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38" name="Oval 77"/>
            <p:cNvSpPr>
              <a:spLocks noChangeArrowheads="1"/>
            </p:cNvSpPr>
            <p:nvPr/>
          </p:nvSpPr>
          <p:spPr bwMode="auto">
            <a:xfrm>
              <a:off x="2460882" y="4690515"/>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478373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20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980283" y="3084170"/>
            <a:ext cx="10237787" cy="997196"/>
          </a:xfrm>
        </p:spPr>
        <p:txBody>
          <a:bodyPr/>
          <a:lstStyle/>
          <a:p>
            <a:r>
              <a:rPr lang="en-US" dirty="0" smtClean="0">
                <a:gradFill>
                  <a:gsLst>
                    <a:gs pos="1250">
                      <a:srgbClr val="FFFFFF"/>
                    </a:gs>
                    <a:gs pos="100000">
                      <a:srgbClr val="FFFFFF"/>
                    </a:gs>
                  </a:gsLst>
                  <a:lin ang="5400000" scaled="0"/>
                </a:gradFill>
              </a:rPr>
              <a:t>Updating entities</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285455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6"/>
          <p:cNvSpPr>
            <a:spLocks/>
          </p:cNvSpPr>
          <p:nvPr/>
        </p:nvSpPr>
        <p:spPr bwMode="auto">
          <a:xfrm>
            <a:off x="5410797" y="230189"/>
            <a:ext cx="5563591" cy="3728969"/>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pPr defTabSz="1218987"/>
            <a:endParaRPr lang="en-US" sz="1600" dirty="0">
              <a:solidFill>
                <a:srgbClr val="292929"/>
              </a:solidFill>
            </a:endParaRPr>
          </a:p>
        </p:txBody>
      </p:sp>
      <p:sp>
        <p:nvSpPr>
          <p:cNvPr id="4" name="Title 3"/>
          <p:cNvSpPr>
            <a:spLocks noGrp="1"/>
          </p:cNvSpPr>
          <p:nvPr>
            <p:ph type="title"/>
          </p:nvPr>
        </p:nvSpPr>
        <p:spPr/>
        <p:txBody>
          <a:bodyPr/>
          <a:lstStyle/>
          <a:p>
            <a:r>
              <a:rPr lang="en-NZ" dirty="0"/>
              <a:t>Querying</a:t>
            </a:r>
          </a:p>
        </p:txBody>
      </p:sp>
      <p:graphicFrame>
        <p:nvGraphicFramePr>
          <p:cNvPr id="12" name="Table 11"/>
          <p:cNvGraphicFramePr>
            <a:graphicFrameLocks noGrp="1"/>
          </p:cNvGraphicFramePr>
          <p:nvPr>
            <p:extLst/>
          </p:nvPr>
        </p:nvGraphicFramePr>
        <p:xfrm>
          <a:off x="1182181" y="2360615"/>
          <a:ext cx="7000410" cy="3116059"/>
        </p:xfrm>
        <a:graphic>
          <a:graphicData uri="http://schemas.openxmlformats.org/drawingml/2006/table">
            <a:tbl>
              <a:tblPr firstRow="1" bandRow="1">
                <a:tableStyleId>{7DF18680-E054-41AD-8BC1-D1AEF772440D}</a:tableStyleId>
              </a:tblPr>
              <a:tblGrid>
                <a:gridCol w="1978569"/>
                <a:gridCol w="1978569"/>
                <a:gridCol w="1503813"/>
                <a:gridCol w="1539459"/>
              </a:tblGrid>
              <a:tr h="641542">
                <a:tc>
                  <a:txBody>
                    <a:bodyPr/>
                    <a:lstStyle/>
                    <a:p>
                      <a:endParaRPr lang="en-NZ" sz="1600" b="1" dirty="0">
                        <a:solidFill>
                          <a:schemeClr val="lt1">
                            <a:alpha val="99000"/>
                          </a:schemeClr>
                        </a:solidFill>
                      </a:endParaRPr>
                    </a:p>
                  </a:txBody>
                  <a:tcPr marL="182880" marR="182880" marT="91440" marB="91440" anchor="b">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NZ" sz="1600" b="1" cap="all" baseline="0" dirty="0" smtClean="0">
                          <a:solidFill>
                            <a:schemeClr val="lt1">
                              <a:alpha val="99000"/>
                            </a:schemeClr>
                          </a:solidFill>
                        </a:rPr>
                        <a:t>FIRST</a:t>
                      </a:r>
                      <a:endParaRPr lang="en-NZ" sz="1600" b="1" cap="all" baseline="0" dirty="0">
                        <a:solidFill>
                          <a:schemeClr val="lt1">
                            <a:alpha val="99000"/>
                          </a:schemeClr>
                        </a:solidFill>
                      </a:endParaRPr>
                    </a:p>
                  </a:txBody>
                  <a:tcPr marL="182880" marR="182880" marT="91440" marB="91440" anchor="ctr">
                    <a:lnL w="12700" cmpd="sng">
                      <a:noFill/>
                    </a:lnL>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LAST</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c>
                  <a:txBody>
                    <a:bodyPr/>
                    <a:lstStyle/>
                    <a:p>
                      <a:r>
                        <a:rPr lang="en-NZ" sz="1600" b="1" cap="all" baseline="0" dirty="0" smtClean="0">
                          <a:solidFill>
                            <a:schemeClr val="lt1">
                              <a:alpha val="99000"/>
                            </a:schemeClr>
                          </a:solidFill>
                        </a:rPr>
                        <a:t>BIRTHDATE</a:t>
                      </a:r>
                      <a:endParaRPr lang="en-NZ" sz="16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Andy</a:t>
                      </a:r>
                    </a:p>
                  </a:txBody>
                  <a:tcPr marL="182880" marR="182880" marT="91440" marB="9144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Cross</a:t>
                      </a:r>
                    </a:p>
                  </a:txBody>
                  <a:tcPr marL="182880" marR="182880" marT="91440" marB="9144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2/2/1981</a:t>
                      </a:r>
                      <a:endParaRPr lang="en-US" sz="1400" kern="1200" dirty="0">
                        <a:solidFill>
                          <a:schemeClr val="tx2">
                            <a:lumMod val="75000"/>
                            <a:alpha val="99000"/>
                          </a:schemeClr>
                        </a:solidFill>
                        <a:latin typeface="+mn-lt"/>
                        <a:ea typeface="+mn-ea"/>
                        <a:cs typeface="+mn-cs"/>
                      </a:endParaRPr>
                    </a:p>
                  </a:txBody>
                  <a:tcPr marL="121888" marR="121888" anchor="ctr">
                    <a:lnT w="12700" cap="flat" cmpd="sng" algn="ctr">
                      <a:noFill/>
                      <a:prstDash val="solid"/>
                      <a:round/>
                      <a:headEnd type="none" w="med" len="med"/>
                      <a:tailEnd type="none" w="med" len="med"/>
                    </a:lnT>
                    <a:solidFill>
                      <a:schemeClr val="bg1">
                        <a:lumMod val="95000"/>
                      </a:schemeClr>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Richard</a:t>
                      </a:r>
                    </a:p>
                  </a:txBody>
                  <a:tcPr marL="182880" marR="182880" marT="91440" marB="9144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Conway</a:t>
                      </a:r>
                      <a:endParaRPr lang="en-US" sz="1400" kern="1200" dirty="0">
                        <a:solidFill>
                          <a:schemeClr val="tx2">
                            <a:lumMod val="75000"/>
                            <a:alpha val="99000"/>
                          </a:schemeClr>
                        </a:solidFill>
                        <a:latin typeface="+mn-lt"/>
                        <a:ea typeface="+mn-ea"/>
                        <a:cs typeface="+mn-cs"/>
                      </a:endParaRPr>
                    </a:p>
                  </a:txBody>
                  <a:tcPr marL="182880" marR="182880" marT="91440" marB="91440" anchor="ctr">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8/11/1974</a:t>
                      </a:r>
                      <a:endParaRPr lang="en-US" sz="1400" kern="1200" dirty="0">
                        <a:solidFill>
                          <a:schemeClr val="tx2">
                            <a:lumMod val="75000"/>
                            <a:alpha val="99000"/>
                          </a:schemeClr>
                        </a:solidFill>
                        <a:latin typeface="+mn-lt"/>
                        <a:ea typeface="+mn-ea"/>
                        <a:cs typeface="+mn-cs"/>
                      </a:endParaRPr>
                    </a:p>
                  </a:txBody>
                  <a:tcPr marL="121888" marR="121888" anchor="ctr">
                    <a:solidFill>
                      <a:schemeClr val="bg1">
                        <a:lumMod val="95000"/>
                      </a:schemeClr>
                    </a:solidFill>
                  </a:tcPr>
                </a:tc>
              </a:tr>
              <a:tr h="824839">
                <a:tc>
                  <a:txBody>
                    <a:bodyPr/>
                    <a:lstStyle/>
                    <a:p>
                      <a:pPr algn="r"/>
                      <a:endParaRPr lang="en-NZ" sz="2400" dirty="0">
                        <a:solidFill>
                          <a:schemeClr val="tx1">
                            <a:lumMod val="50000"/>
                            <a:lumOff val="50000"/>
                            <a:alpha val="99000"/>
                          </a:schemeClr>
                        </a:solidFill>
                        <a:latin typeface="Segoe UI Light" pitchFamily="34" charset="0"/>
                      </a:endParaRPr>
                    </a:p>
                  </a:txBody>
                  <a:tcPr marL="182880" marR="182880" marT="91440" marB="9144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400" kern="1200" dirty="0" smtClean="0">
                          <a:solidFill>
                            <a:schemeClr val="tx2">
                              <a:lumMod val="75000"/>
                              <a:alpha val="99000"/>
                            </a:schemeClr>
                          </a:solidFill>
                          <a:latin typeface="+mn-lt"/>
                          <a:ea typeface="+mn-ea"/>
                          <a:cs typeface="+mn-cs"/>
                        </a:rPr>
                        <a:t>Isaac</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r>
                        <a:rPr lang="en-US" sz="1400" kern="1200" dirty="0" smtClean="0">
                          <a:solidFill>
                            <a:schemeClr val="tx2">
                              <a:lumMod val="75000"/>
                              <a:alpha val="99000"/>
                            </a:schemeClr>
                          </a:solidFill>
                          <a:latin typeface="+mn-lt"/>
                          <a:ea typeface="+mn-ea"/>
                          <a:cs typeface="+mn-cs"/>
                        </a:rPr>
                        <a:t>Abraham</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63" rtl="0" eaLnBrk="1" latinLnBrk="0" hangingPunct="1"/>
                      <a:r>
                        <a:rPr lang="en-US" sz="1400" kern="1200" dirty="0" smtClean="0">
                          <a:solidFill>
                            <a:schemeClr val="tx2">
                              <a:lumMod val="75000"/>
                              <a:alpha val="99000"/>
                            </a:schemeClr>
                          </a:solidFill>
                          <a:latin typeface="+mn-lt"/>
                          <a:ea typeface="+mn-ea"/>
                          <a:cs typeface="+mn-cs"/>
                        </a:rPr>
                        <a:t>5/8/1977</a:t>
                      </a:r>
                      <a:endParaRPr lang="en-US" sz="1400" kern="1200" dirty="0">
                        <a:solidFill>
                          <a:schemeClr val="tx2">
                            <a:lumMod val="75000"/>
                            <a:alpha val="99000"/>
                          </a:schemeClr>
                        </a:solidFill>
                        <a:latin typeface="+mn-lt"/>
                        <a:ea typeface="+mn-ea"/>
                        <a:cs typeface="+mn-cs"/>
                      </a:endParaRPr>
                    </a:p>
                  </a:txBody>
                  <a:tcPr marL="121888" marR="121888" anchor="ctr">
                    <a:solidFill>
                      <a:schemeClr val="bg1">
                        <a:lumMod val="95000"/>
                      </a:schemeClr>
                    </a:solidFill>
                  </a:tcPr>
                </a:tc>
              </a:tr>
            </a:tbl>
          </a:graphicData>
        </a:graphic>
      </p:graphicFrame>
      <p:sp>
        <p:nvSpPr>
          <p:cNvPr id="17" name="Rounded Rectangle 16"/>
          <p:cNvSpPr/>
          <p:nvPr/>
        </p:nvSpPr>
        <p:spPr>
          <a:xfrm>
            <a:off x="1995760" y="3005036"/>
            <a:ext cx="6196518" cy="847928"/>
          </a:xfrm>
          <a:prstGeom prst="roundRect">
            <a:avLst>
              <a:gd name="adj" fmla="val 10931"/>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defTabSz="1218987"/>
            <a:endParaRPr lang="en-US" sz="2400" dirty="0">
              <a:solidFill>
                <a:srgbClr val="FFFFFF"/>
              </a:solidFill>
            </a:endParaRPr>
          </a:p>
        </p:txBody>
      </p:sp>
      <p:grpSp>
        <p:nvGrpSpPr>
          <p:cNvPr id="10" name="Group 9"/>
          <p:cNvGrpSpPr/>
          <p:nvPr/>
        </p:nvGrpSpPr>
        <p:grpSpPr>
          <a:xfrm>
            <a:off x="2253467" y="3104907"/>
            <a:ext cx="678646" cy="686022"/>
            <a:chOff x="2251879" y="3104907"/>
            <a:chExt cx="678646" cy="686022"/>
          </a:xfrm>
        </p:grpSpPr>
        <p:sp>
          <p:nvSpPr>
            <p:cNvPr id="25" name="Freeform 74"/>
            <p:cNvSpPr>
              <a:spLocks/>
            </p:cNvSpPr>
            <p:nvPr/>
          </p:nvSpPr>
          <p:spPr bwMode="auto">
            <a:xfrm>
              <a:off x="2251879" y="3336040"/>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26" name="Freeform 75"/>
            <p:cNvSpPr>
              <a:spLocks/>
            </p:cNvSpPr>
            <p:nvPr/>
          </p:nvSpPr>
          <p:spPr bwMode="auto">
            <a:xfrm>
              <a:off x="2726440" y="3336040"/>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27" name="Freeform 76"/>
            <p:cNvSpPr>
              <a:spLocks/>
            </p:cNvSpPr>
            <p:nvPr/>
          </p:nvSpPr>
          <p:spPr bwMode="auto">
            <a:xfrm>
              <a:off x="2389576" y="3353251"/>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28" name="Oval 77"/>
            <p:cNvSpPr>
              <a:spLocks noChangeArrowheads="1"/>
            </p:cNvSpPr>
            <p:nvPr/>
          </p:nvSpPr>
          <p:spPr bwMode="auto">
            <a:xfrm>
              <a:off x="2460882" y="3104907"/>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grpSp>
        <p:nvGrpSpPr>
          <p:cNvPr id="8" name="Group 7"/>
          <p:cNvGrpSpPr/>
          <p:nvPr/>
        </p:nvGrpSpPr>
        <p:grpSpPr>
          <a:xfrm>
            <a:off x="2253467" y="3897711"/>
            <a:ext cx="678646" cy="686022"/>
            <a:chOff x="2251879" y="3897711"/>
            <a:chExt cx="678646" cy="686022"/>
          </a:xfrm>
        </p:grpSpPr>
        <p:sp>
          <p:nvSpPr>
            <p:cNvPr id="30" name="Freeform 74"/>
            <p:cNvSpPr>
              <a:spLocks/>
            </p:cNvSpPr>
            <p:nvPr/>
          </p:nvSpPr>
          <p:spPr bwMode="auto">
            <a:xfrm>
              <a:off x="2251879" y="4128844"/>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31" name="Freeform 75"/>
            <p:cNvSpPr>
              <a:spLocks/>
            </p:cNvSpPr>
            <p:nvPr/>
          </p:nvSpPr>
          <p:spPr bwMode="auto">
            <a:xfrm>
              <a:off x="2726440" y="4128844"/>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32" name="Freeform 76"/>
            <p:cNvSpPr>
              <a:spLocks/>
            </p:cNvSpPr>
            <p:nvPr/>
          </p:nvSpPr>
          <p:spPr bwMode="auto">
            <a:xfrm>
              <a:off x="2389576" y="4146055"/>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33" name="Oval 77"/>
            <p:cNvSpPr>
              <a:spLocks noChangeArrowheads="1"/>
            </p:cNvSpPr>
            <p:nvPr/>
          </p:nvSpPr>
          <p:spPr bwMode="auto">
            <a:xfrm>
              <a:off x="2460882" y="3897711"/>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grpSp>
        <p:nvGrpSpPr>
          <p:cNvPr id="7" name="Group 6"/>
          <p:cNvGrpSpPr/>
          <p:nvPr/>
        </p:nvGrpSpPr>
        <p:grpSpPr>
          <a:xfrm>
            <a:off x="2253467" y="4690515"/>
            <a:ext cx="678646" cy="686022"/>
            <a:chOff x="2251879" y="4690515"/>
            <a:chExt cx="678646" cy="686022"/>
          </a:xfrm>
        </p:grpSpPr>
        <p:sp>
          <p:nvSpPr>
            <p:cNvPr id="35" name="Freeform 74"/>
            <p:cNvSpPr>
              <a:spLocks/>
            </p:cNvSpPr>
            <p:nvPr/>
          </p:nvSpPr>
          <p:spPr bwMode="auto">
            <a:xfrm>
              <a:off x="2251879" y="4921648"/>
              <a:ext cx="201627" cy="314734"/>
            </a:xfrm>
            <a:custGeom>
              <a:avLst/>
              <a:gdLst>
                <a:gd name="T0" fmla="*/ 35 w 35"/>
                <a:gd name="T1" fmla="*/ 0 h 54"/>
                <a:gd name="T2" fmla="*/ 35 w 35"/>
                <a:gd name="T3" fmla="*/ 0 h 54"/>
                <a:gd name="T4" fmla="*/ 9 w 35"/>
                <a:gd name="T5" fmla="*/ 26 h 54"/>
                <a:gd name="T6" fmla="*/ 18 w 35"/>
                <a:gd name="T7" fmla="*/ 53 h 54"/>
                <a:gd name="T8" fmla="*/ 18 w 35"/>
                <a:gd name="T9" fmla="*/ 34 h 54"/>
                <a:gd name="T10" fmla="*/ 35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35" y="0"/>
                  </a:moveTo>
                  <a:cubicBezTo>
                    <a:pt x="35" y="0"/>
                    <a:pt x="35" y="0"/>
                    <a:pt x="35" y="0"/>
                  </a:cubicBezTo>
                  <a:cubicBezTo>
                    <a:pt x="29" y="2"/>
                    <a:pt x="17" y="7"/>
                    <a:pt x="9" y="26"/>
                  </a:cubicBezTo>
                  <a:cubicBezTo>
                    <a:pt x="0" y="44"/>
                    <a:pt x="10" y="54"/>
                    <a:pt x="18" y="53"/>
                  </a:cubicBezTo>
                  <a:cubicBezTo>
                    <a:pt x="18" y="34"/>
                    <a:pt x="18" y="34"/>
                    <a:pt x="18" y="34"/>
                  </a:cubicBezTo>
                  <a:cubicBezTo>
                    <a:pt x="18" y="20"/>
                    <a:pt x="25" y="7"/>
                    <a:pt x="35"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36" name="Freeform 75"/>
            <p:cNvSpPr>
              <a:spLocks/>
            </p:cNvSpPr>
            <p:nvPr/>
          </p:nvSpPr>
          <p:spPr bwMode="auto">
            <a:xfrm>
              <a:off x="2726440" y="4921648"/>
              <a:ext cx="204085" cy="314734"/>
            </a:xfrm>
            <a:custGeom>
              <a:avLst/>
              <a:gdLst>
                <a:gd name="T0" fmla="*/ 0 w 35"/>
                <a:gd name="T1" fmla="*/ 0 h 54"/>
                <a:gd name="T2" fmla="*/ 0 w 35"/>
                <a:gd name="T3" fmla="*/ 0 h 54"/>
                <a:gd name="T4" fmla="*/ 26 w 35"/>
                <a:gd name="T5" fmla="*/ 26 h 54"/>
                <a:gd name="T6" fmla="*/ 17 w 35"/>
                <a:gd name="T7" fmla="*/ 53 h 54"/>
                <a:gd name="T8" fmla="*/ 17 w 35"/>
                <a:gd name="T9" fmla="*/ 34 h 54"/>
                <a:gd name="T10" fmla="*/ 0 w 35"/>
                <a:gd name="T11" fmla="*/ 0 h 54"/>
              </a:gdLst>
              <a:ahLst/>
              <a:cxnLst>
                <a:cxn ang="0">
                  <a:pos x="T0" y="T1"/>
                </a:cxn>
                <a:cxn ang="0">
                  <a:pos x="T2" y="T3"/>
                </a:cxn>
                <a:cxn ang="0">
                  <a:pos x="T4" y="T5"/>
                </a:cxn>
                <a:cxn ang="0">
                  <a:pos x="T6" y="T7"/>
                </a:cxn>
                <a:cxn ang="0">
                  <a:pos x="T8" y="T9"/>
                </a:cxn>
                <a:cxn ang="0">
                  <a:pos x="T10" y="T11"/>
                </a:cxn>
              </a:cxnLst>
              <a:rect l="0" t="0" r="r" b="b"/>
              <a:pathLst>
                <a:path w="35" h="54">
                  <a:moveTo>
                    <a:pt x="0" y="0"/>
                  </a:moveTo>
                  <a:cubicBezTo>
                    <a:pt x="0" y="0"/>
                    <a:pt x="0" y="0"/>
                    <a:pt x="0" y="0"/>
                  </a:cubicBezTo>
                  <a:cubicBezTo>
                    <a:pt x="6" y="2"/>
                    <a:pt x="18" y="7"/>
                    <a:pt x="26" y="26"/>
                  </a:cubicBezTo>
                  <a:cubicBezTo>
                    <a:pt x="35" y="44"/>
                    <a:pt x="25" y="54"/>
                    <a:pt x="17" y="53"/>
                  </a:cubicBezTo>
                  <a:cubicBezTo>
                    <a:pt x="17" y="34"/>
                    <a:pt x="17" y="34"/>
                    <a:pt x="17" y="34"/>
                  </a:cubicBezTo>
                  <a:cubicBezTo>
                    <a:pt x="17" y="20"/>
                    <a:pt x="10" y="7"/>
                    <a:pt x="0" y="0"/>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sp>
          <p:nvSpPr>
            <p:cNvPr id="37" name="Freeform 76"/>
            <p:cNvSpPr>
              <a:spLocks/>
            </p:cNvSpPr>
            <p:nvPr/>
          </p:nvSpPr>
          <p:spPr bwMode="auto">
            <a:xfrm>
              <a:off x="2389576" y="4938859"/>
              <a:ext cx="400795" cy="437678"/>
            </a:xfrm>
            <a:custGeom>
              <a:avLst/>
              <a:gdLst>
                <a:gd name="T0" fmla="*/ 69 w 69"/>
                <a:gd name="T1" fmla="*/ 29 h 75"/>
                <a:gd name="T2" fmla="*/ 58 w 69"/>
                <a:gd name="T3" fmla="*/ 0 h 75"/>
                <a:gd name="T4" fmla="*/ 35 w 69"/>
                <a:gd name="T5" fmla="*/ 10 h 75"/>
                <a:gd name="T6" fmla="*/ 13 w 69"/>
                <a:gd name="T7" fmla="*/ 0 h 75"/>
                <a:gd name="T8" fmla="*/ 0 w 69"/>
                <a:gd name="T9" fmla="*/ 29 h 75"/>
                <a:gd name="T10" fmla="*/ 0 w 69"/>
                <a:gd name="T11" fmla="*/ 59 h 75"/>
                <a:gd name="T12" fmla="*/ 14 w 69"/>
                <a:gd name="T13" fmla="*/ 75 h 75"/>
                <a:gd name="T14" fmla="*/ 57 w 69"/>
                <a:gd name="T15" fmla="*/ 75 h 75"/>
                <a:gd name="T16" fmla="*/ 57 w 69"/>
                <a:gd name="T17" fmla="*/ 75 h 75"/>
                <a:gd name="T18" fmla="*/ 69 w 69"/>
                <a:gd name="T19" fmla="*/ 37 h 75"/>
                <a:gd name="T20" fmla="*/ 69 w 69"/>
                <a:gd name="T21" fmla="*/ 29 h 75"/>
                <a:gd name="T22" fmla="*/ 69 w 69"/>
                <a:gd name="T23" fmla="*/ 29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75">
                  <a:moveTo>
                    <a:pt x="69" y="29"/>
                  </a:moveTo>
                  <a:cubicBezTo>
                    <a:pt x="69" y="18"/>
                    <a:pt x="65" y="7"/>
                    <a:pt x="58" y="0"/>
                  </a:cubicBezTo>
                  <a:cubicBezTo>
                    <a:pt x="52" y="6"/>
                    <a:pt x="44" y="10"/>
                    <a:pt x="35" y="10"/>
                  </a:cubicBezTo>
                  <a:cubicBezTo>
                    <a:pt x="26" y="10"/>
                    <a:pt x="18" y="6"/>
                    <a:pt x="13" y="0"/>
                  </a:cubicBezTo>
                  <a:cubicBezTo>
                    <a:pt x="5" y="7"/>
                    <a:pt x="0" y="18"/>
                    <a:pt x="0" y="29"/>
                  </a:cubicBezTo>
                  <a:cubicBezTo>
                    <a:pt x="0" y="59"/>
                    <a:pt x="0" y="59"/>
                    <a:pt x="0" y="59"/>
                  </a:cubicBezTo>
                  <a:cubicBezTo>
                    <a:pt x="0" y="68"/>
                    <a:pt x="7" y="75"/>
                    <a:pt x="14" y="75"/>
                  </a:cubicBezTo>
                  <a:cubicBezTo>
                    <a:pt x="57" y="75"/>
                    <a:pt x="57" y="75"/>
                    <a:pt x="57" y="75"/>
                  </a:cubicBezTo>
                  <a:cubicBezTo>
                    <a:pt x="57" y="75"/>
                    <a:pt x="57" y="75"/>
                    <a:pt x="57" y="75"/>
                  </a:cubicBezTo>
                  <a:cubicBezTo>
                    <a:pt x="64" y="75"/>
                    <a:pt x="69" y="71"/>
                    <a:pt x="69" y="37"/>
                  </a:cubicBezTo>
                  <a:cubicBezTo>
                    <a:pt x="69" y="29"/>
                    <a:pt x="69" y="29"/>
                    <a:pt x="69" y="29"/>
                  </a:cubicBezTo>
                  <a:cubicBezTo>
                    <a:pt x="69" y="29"/>
                    <a:pt x="69" y="29"/>
                    <a:pt x="69" y="29"/>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
          <p:nvSpPr>
            <p:cNvPr id="38" name="Oval 77"/>
            <p:cNvSpPr>
              <a:spLocks noChangeArrowheads="1"/>
            </p:cNvSpPr>
            <p:nvPr/>
          </p:nvSpPr>
          <p:spPr bwMode="auto">
            <a:xfrm>
              <a:off x="2460882" y="4690515"/>
              <a:ext cx="265558" cy="265557"/>
            </a:xfrm>
            <a:prstGeom prst="ellipse">
              <a:avLst/>
            </a:prstGeom>
            <a:solidFill>
              <a:srgbClr val="595959"/>
            </a:solidFill>
            <a:ln>
              <a:noFill/>
            </a:ln>
            <a:extLst/>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sp>
        <p:nvSpPr>
          <p:cNvPr id="23" name="TextBox 15"/>
          <p:cNvSpPr txBox="1"/>
          <p:nvPr/>
        </p:nvSpPr>
        <p:spPr>
          <a:xfrm>
            <a:off x="6143963" y="1375433"/>
            <a:ext cx="3954921" cy="461663"/>
          </a:xfrm>
          <a:prstGeom prst="rect">
            <a:avLst/>
          </a:prstGeom>
        </p:spPr>
        <p:txBody>
          <a:bodyPr wrap="none" lIns="91436" tIns="45719" rIns="91436" bIns="45719"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spc="-100" dirty="0">
                <a:solidFill>
                  <a:srgbClr val="FFFFFF">
                    <a:alpha val="99000"/>
                  </a:srgbClr>
                </a:solidFill>
                <a:latin typeface="Consolas" pitchFamily="49" charset="0"/>
                <a:cs typeface="Consolas" pitchFamily="49" charset="0"/>
              </a:rPr>
              <a:t>?$filter=Last </a:t>
            </a:r>
            <a:r>
              <a:rPr lang="en-US" sz="2400" spc="-100" dirty="0" err="1">
                <a:solidFill>
                  <a:srgbClr val="FFFFFF">
                    <a:alpha val="99000"/>
                  </a:srgbClr>
                </a:solidFill>
                <a:latin typeface="Consolas" pitchFamily="49" charset="0"/>
                <a:cs typeface="Consolas" pitchFamily="49" charset="0"/>
              </a:rPr>
              <a:t>eq</a:t>
            </a:r>
            <a:r>
              <a:rPr lang="en-US" sz="2400" spc="-100" dirty="0">
                <a:solidFill>
                  <a:srgbClr val="FFFFFF">
                    <a:alpha val="99000"/>
                  </a:srgbClr>
                </a:solidFill>
                <a:latin typeface="Consolas" pitchFamily="49" charset="0"/>
                <a:cs typeface="Consolas" pitchFamily="49" charset="0"/>
              </a:rPr>
              <a:t> </a:t>
            </a:r>
            <a:r>
              <a:rPr lang="en-US" sz="2400" spc="-100" dirty="0" smtClean="0">
                <a:solidFill>
                  <a:srgbClr val="FFFFFF">
                    <a:alpha val="99000"/>
                  </a:srgbClr>
                </a:solidFill>
                <a:latin typeface="Consolas" pitchFamily="49" charset="0"/>
                <a:cs typeface="Consolas" pitchFamily="49" charset="0"/>
              </a:rPr>
              <a:t>‘Cross’</a:t>
            </a:r>
            <a:endParaRPr lang="en-US" sz="2400" spc="-100" dirty="0">
              <a:solidFill>
                <a:srgbClr val="FFFFFF">
                  <a:alpha val="99000"/>
                </a:srgbClr>
              </a:solidFill>
              <a:latin typeface="Consolas" pitchFamily="49" charset="0"/>
              <a:cs typeface="Consolas" pitchFamily="49" charset="0"/>
            </a:endParaRPr>
          </a:p>
        </p:txBody>
      </p:sp>
    </p:spTree>
    <p:extLst>
      <p:ext uri="{BB962C8B-B14F-4D97-AF65-F5344CB8AC3E}">
        <p14:creationId xmlns:p14="http://schemas.microsoft.com/office/powerpoint/2010/main" val="2027159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3"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1589" y="2455231"/>
            <a:ext cx="9415015" cy="2104837"/>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solidFill>
                <a:srgbClr val="00AEEF">
                  <a:alpha val="99000"/>
                </a:srgbClr>
              </a:solidFill>
            </a:endParaRPr>
          </a:p>
        </p:txBody>
      </p:sp>
      <p:sp>
        <p:nvSpPr>
          <p:cNvPr id="2" name="Title 1"/>
          <p:cNvSpPr>
            <a:spLocks noGrp="1"/>
          </p:cNvSpPr>
          <p:nvPr>
            <p:ph type="title"/>
          </p:nvPr>
        </p:nvSpPr>
        <p:spPr>
          <a:xfrm>
            <a:off x="413558" y="3009050"/>
            <a:ext cx="10237787" cy="997196"/>
          </a:xfrm>
        </p:spPr>
        <p:txBody>
          <a:bodyPr/>
          <a:lstStyle/>
          <a:p>
            <a:r>
              <a:rPr lang="en-US" dirty="0" smtClean="0"/>
              <a:t>Listing table entities</a:t>
            </a:r>
            <a:endParaRPr lang="en-US" dirty="0"/>
          </a:p>
        </p:txBody>
      </p:sp>
      <p:grpSp>
        <p:nvGrpSpPr>
          <p:cNvPr id="4" name="Group 3"/>
          <p:cNvGrpSpPr/>
          <p:nvPr/>
        </p:nvGrpSpPr>
        <p:grpSpPr>
          <a:xfrm>
            <a:off x="9404770" y="1447801"/>
            <a:ext cx="17330318" cy="4119696"/>
            <a:chOff x="7466012" y="1821191"/>
            <a:chExt cx="17330318" cy="4119696"/>
          </a:xfrm>
        </p:grpSpPr>
        <p:sp>
          <p:nvSpPr>
            <p:cNvPr id="16" name="Rectangle 15"/>
            <p:cNvSpPr/>
            <p:nvPr/>
          </p:nvSpPr>
          <p:spPr bwMode="auto">
            <a:xfrm>
              <a:off x="9643642" y="1821191"/>
              <a:ext cx="15152688" cy="411969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7466012" y="2828620"/>
              <a:ext cx="2253803" cy="210483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0" rIns="91436" bIns="91440" numCol="1" rtlCol="0" anchor="b" anchorCtr="0" compatLnSpc="1">
              <a:prstTxWarp prst="textNoShape">
                <a:avLst/>
              </a:prstTxWarp>
            </a:bodyPr>
            <a:lstStyle/>
            <a:p>
              <a:pPr defTabSz="914099" fontAlgn="base">
                <a:spcBef>
                  <a:spcPct val="0"/>
                </a:spcBef>
                <a:spcAft>
                  <a:spcPct val="0"/>
                </a:spcAft>
              </a:pPr>
              <a:r>
                <a:rPr lang="en-US" sz="2200" dirty="0">
                  <a:solidFill>
                    <a:srgbClr val="00AEEF">
                      <a:alpha val="99000"/>
                    </a:srgbClr>
                  </a:solidFill>
                </a:rPr>
                <a:t>Demo</a:t>
              </a:r>
            </a:p>
          </p:txBody>
        </p:sp>
        <p:sp>
          <p:nvSpPr>
            <p:cNvPr id="10" name="Rounded Rectangle 29"/>
            <p:cNvSpPr/>
            <p:nvPr/>
          </p:nvSpPr>
          <p:spPr bwMode="black">
            <a:xfrm>
              <a:off x="8295284" y="3274791"/>
              <a:ext cx="595259" cy="121249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796924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fill="hold"/>
                                        <p:tgtEl>
                                          <p:spTgt spid="4"/>
                                        </p:tgtEl>
                                        <p:attrNameLst>
                                          <p:attrName>ppt_x</p:attrName>
                                        </p:attrNameLst>
                                      </p:cBhvr>
                                      <p:tavLst>
                                        <p:tav tm="0">
                                          <p:val>
                                            <p:strVal val="0-#ppt_w/2"/>
                                          </p:val>
                                        </p:tav>
                                        <p:tav tm="100000">
                                          <p:val>
                                            <p:strVal val="#ppt_x"/>
                                          </p:val>
                                        </p:tav>
                                      </p:tavLst>
                                    </p:anim>
                                    <p:anim calcmode="lin" valueType="num">
                                      <p:cBhvr additive="base">
                                        <p:cTn id="8" dur="125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2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520701" y="228601"/>
            <a:ext cx="11149013" cy="1246495"/>
          </a:xfrm>
        </p:spPr>
        <p:txBody>
          <a:bodyPr/>
          <a:lstStyle/>
          <a:p>
            <a:r>
              <a:rPr lang="en-US" dirty="0" smtClean="0"/>
              <a:t>Windows Azure </a:t>
            </a:r>
            <a:r>
              <a:rPr lang="en-US" dirty="0"/>
              <a:t>Storage Account</a:t>
            </a:r>
            <a:br>
              <a:rPr lang="en-US" dirty="0"/>
            </a:br>
            <a:r>
              <a:rPr lang="en-US" sz="3600" dirty="0">
                <a:solidFill>
                  <a:schemeClr val="tx1">
                    <a:lumMod val="90000"/>
                    <a:lumOff val="10000"/>
                    <a:alpha val="99000"/>
                  </a:schemeClr>
                </a:solidFill>
              </a:rPr>
              <a:t>User specified globally unique account name</a:t>
            </a:r>
          </a:p>
        </p:txBody>
      </p:sp>
      <p:pic>
        <p:nvPicPr>
          <p:cNvPr id="24" name="Picture 6" descr="\\server3\InternalBin\Resource DVD\DVD_ART36\Artwork_Imagery\Icons - Illustrations\Maps Globes\world map Transparent blue.png"/>
          <p:cNvPicPr>
            <a:picLocks noChangeAspect="1" noChangeArrowheads="1"/>
          </p:cNvPicPr>
          <p:nvPr/>
        </p:nvPicPr>
        <p:blipFill>
          <a:blip r:embed="rId3" cstate="screen">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a:ext>
            </a:extLst>
          </a:blip>
          <a:srcRect/>
          <a:stretch>
            <a:fillRect/>
          </a:stretch>
        </p:blipFill>
        <p:spPr bwMode="auto">
          <a:xfrm>
            <a:off x="1592" y="2736321"/>
            <a:ext cx="4799013" cy="3878227"/>
          </a:xfrm>
          <a:prstGeom prst="rect">
            <a:avLst/>
          </a:prstGeom>
          <a:noFill/>
        </p:spPr>
      </p:pic>
      <p:pic>
        <p:nvPicPr>
          <p:cNvPr id="25" name="Picture 24" descr="\\server3\InternalBin\Resource DVD\DVD_ART36\Artwork_Imagery\Icons - Illustrations\Maps Globes\world map Transparent blue.png"/>
          <p:cNvPicPr>
            <a:picLocks noChangeAspect="1" noChangeArrowheads="1"/>
          </p:cNvPicPr>
          <p:nvPr/>
        </p:nvPicPr>
        <p:blipFill>
          <a:blip r:embed="rId5" cstate="screen">
            <a:duotone>
              <a:prstClr val="black"/>
              <a:schemeClr val="tx2">
                <a:tint val="45000"/>
                <a:satMod val="400000"/>
              </a:schemeClr>
            </a:duotone>
            <a:extLst>
              <a:ext uri="{BEBA8EAE-BF5A-486C-A8C5-ECC9F3942E4B}">
                <a14:imgProps xmlns:a14="http://schemas.microsoft.com/office/drawing/2010/main">
                  <a14:imgLayer r:embed="rId6">
                    <a14:imgEffect>
                      <a14:colorTemperature colorTemp="11200"/>
                    </a14:imgEffect>
                    <a14:imgEffect>
                      <a14:saturation sat="400000"/>
                    </a14:imgEffect>
                  </a14:imgLayer>
                </a14:imgProps>
              </a:ext>
              <a:ext uri="{28A0092B-C50C-407E-A947-70E740481C1C}">
                <a14:useLocalDpi xmlns:a14="http://schemas.microsoft.com/office/drawing/2010/main"/>
              </a:ext>
            </a:extLst>
          </a:blip>
          <a:srcRect/>
          <a:stretch>
            <a:fillRect/>
          </a:stretch>
        </p:blipFill>
        <p:spPr bwMode="auto">
          <a:xfrm>
            <a:off x="4811714" y="2745846"/>
            <a:ext cx="2590800" cy="3878227"/>
          </a:xfrm>
          <a:prstGeom prst="rect">
            <a:avLst/>
          </a:prstGeom>
          <a:noFill/>
        </p:spPr>
      </p:pic>
      <p:pic>
        <p:nvPicPr>
          <p:cNvPr id="26" name="Picture 6" descr="\\server3\InternalBin\Resource DVD\DVD_ART36\Artwork_Imagery\Icons - Illustrations\Maps Globes\world map Transparent blue.png"/>
          <p:cNvPicPr>
            <a:picLocks noChangeAspect="1" noChangeArrowheads="1"/>
          </p:cNvPicPr>
          <p:nvPr/>
        </p:nvPicPr>
        <p:blipFill>
          <a:blip r:embed="rId7" cstate="screen">
            <a:extLst>
              <a:ext uri="{BEBA8EAE-BF5A-486C-A8C5-ECC9F3942E4B}">
                <a14:imgProps xmlns:a14="http://schemas.microsoft.com/office/drawing/2010/main">
                  <a14:imgLayer r:embed="rId8">
                    <a14:imgEffect>
                      <a14:brightnessContrast bright="-40000"/>
                    </a14:imgEffect>
                  </a14:imgLayer>
                </a14:imgProps>
              </a:ext>
              <a:ext uri="{28A0092B-C50C-407E-A947-70E740481C1C}">
                <a14:useLocalDpi xmlns:a14="http://schemas.microsoft.com/office/drawing/2010/main"/>
              </a:ext>
            </a:extLst>
          </a:blip>
          <a:srcRect r="-1748"/>
          <a:stretch>
            <a:fillRect/>
          </a:stretch>
        </p:blipFill>
        <p:spPr bwMode="auto">
          <a:xfrm>
            <a:off x="7412042" y="2745846"/>
            <a:ext cx="4778375" cy="3878227"/>
          </a:xfrm>
          <a:prstGeom prst="rect">
            <a:avLst/>
          </a:prstGeom>
          <a:noFill/>
        </p:spPr>
      </p:pic>
      <p:cxnSp>
        <p:nvCxnSpPr>
          <p:cNvPr id="27" name="Straight Connector 26"/>
          <p:cNvCxnSpPr/>
          <p:nvPr/>
        </p:nvCxnSpPr>
        <p:spPr>
          <a:xfrm>
            <a:off x="4811714" y="2409227"/>
            <a:ext cx="0" cy="4114800"/>
          </a:xfrm>
          <a:prstGeom prst="line">
            <a:avLst/>
          </a:prstGeom>
          <a:ln>
            <a:solidFill>
              <a:schemeClr val="tx1">
                <a:lumMod val="10000"/>
                <a:lumOff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7391400" y="2409227"/>
            <a:ext cx="0" cy="4114800"/>
          </a:xfrm>
          <a:prstGeom prst="line">
            <a:avLst/>
          </a:prstGeom>
          <a:ln>
            <a:solidFill>
              <a:schemeClr val="tx1">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bwMode="auto">
          <a:xfrm>
            <a:off x="1591" y="4317474"/>
            <a:ext cx="12188824" cy="3076575"/>
          </a:xfrm>
          <a:prstGeom prst="rect">
            <a:avLst/>
          </a:prstGeom>
          <a:gradFill flip="none" rotWithShape="1">
            <a:gsLst>
              <a:gs pos="0">
                <a:schemeClr val="bg1">
                  <a:alpha val="0"/>
                </a:schemeClr>
              </a:gs>
              <a:gs pos="46000">
                <a:schemeClr val="bg1">
                  <a:alpha val="20000"/>
                </a:schemeClr>
              </a:gs>
              <a:gs pos="100000">
                <a:schemeClr val="bg1">
                  <a:alpha val="45000"/>
                </a:schemeClr>
              </a:gs>
            </a:gsLst>
            <a:lin ang="5400000" scaled="0"/>
            <a:tileRect/>
          </a:gradFill>
          <a:ln>
            <a:headEnd type="none" w="med" len="med"/>
            <a:tailEnd type="none" w="med" len="med"/>
          </a:ln>
          <a:effectLst>
            <a:innerShdw blurRad="127000" dir="11220000">
              <a:prstClr val="black">
                <a:alpha val="50000"/>
              </a:prstClr>
            </a:innerShdw>
          </a:effectLst>
          <a:scene3d>
            <a:camera prst="orthographicFront">
              <a:rot lat="0" lon="0" rev="0"/>
            </a:camera>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121888" tIns="60944" rIns="121888" bIns="60944" numCol="1" rtlCol="0" anchor="ctr" anchorCtr="0" compatLnSpc="1">
            <a:prstTxWarp prst="textNoShape">
              <a:avLst/>
            </a:prstTxWarp>
          </a:bodyPr>
          <a:lstStyle/>
          <a:p>
            <a:pPr algn="ctr" defTabSz="1218535"/>
            <a:endParaRPr lang="en-US" sz="3200" spc="-67" dirty="0">
              <a:gradFill>
                <a:gsLst>
                  <a:gs pos="0">
                    <a:srgbClr val="000000"/>
                  </a:gs>
                  <a:gs pos="100000">
                    <a:srgbClr val="000000"/>
                  </a:gs>
                </a:gsLst>
                <a:lin ang="5400000" scaled="0"/>
              </a:gradFill>
            </a:endParaRPr>
          </a:p>
        </p:txBody>
      </p:sp>
      <p:grpSp>
        <p:nvGrpSpPr>
          <p:cNvPr id="34" name="Group 33"/>
          <p:cNvGrpSpPr/>
          <p:nvPr/>
        </p:nvGrpSpPr>
        <p:grpSpPr>
          <a:xfrm>
            <a:off x="2053218" y="3424850"/>
            <a:ext cx="1786840" cy="536697"/>
            <a:chOff x="8718270" y="3152204"/>
            <a:chExt cx="2762610" cy="829780"/>
          </a:xfrm>
          <a:effectLst>
            <a:outerShdw blurRad="76200" dir="18900000" sy="23000" kx="-1200000" algn="bl" rotWithShape="0">
              <a:prstClr val="black">
                <a:alpha val="20000"/>
              </a:prstClr>
            </a:outerShdw>
          </a:effectLst>
        </p:grpSpPr>
        <p:grpSp>
          <p:nvGrpSpPr>
            <p:cNvPr id="41" name="Group 40"/>
            <p:cNvGrpSpPr/>
            <p:nvPr/>
          </p:nvGrpSpPr>
          <p:grpSpPr>
            <a:xfrm>
              <a:off x="8718270" y="3152204"/>
              <a:ext cx="2762610" cy="829780"/>
              <a:chOff x="8069942" y="-247775"/>
              <a:chExt cx="2762610" cy="829780"/>
            </a:xfrm>
          </p:grpSpPr>
          <p:sp>
            <p:nvSpPr>
              <p:cNvPr id="43" name="Rectangle 42"/>
              <p:cNvSpPr/>
              <p:nvPr/>
            </p:nvSpPr>
            <p:spPr bwMode="auto">
              <a:xfrm>
                <a:off x="8072519" y="-247775"/>
                <a:ext cx="2760033"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44" name="Isosceles Triangle 43"/>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42" name="TextBox 41"/>
            <p:cNvSpPr txBox="1"/>
            <p:nvPr/>
          </p:nvSpPr>
          <p:spPr>
            <a:xfrm>
              <a:off x="8874018" y="3266409"/>
              <a:ext cx="2092349" cy="299785"/>
            </a:xfrm>
            <a:prstGeom prst="rect">
              <a:avLst/>
            </a:prstGeom>
            <a:noFill/>
          </p:spPr>
          <p:txBody>
            <a:bodyPr wrap="none" lIns="0" tIns="0" rIns="0" bIns="0" rtlCol="0">
              <a:spAutoFit/>
            </a:bodyPr>
            <a:lstStyle/>
            <a:p>
              <a:pPr defTabSz="1218987">
                <a:lnSpc>
                  <a:spcPct val="90000"/>
                </a:lnSpc>
                <a:spcBef>
                  <a:spcPct val="20000"/>
                </a:spcBef>
                <a:buSzPct val="80000"/>
              </a:pPr>
              <a:r>
                <a:rPr lang="en-US" sz="1400" dirty="0">
                  <a:solidFill>
                    <a:srgbClr val="FFFFFF">
                      <a:alpha val="99000"/>
                    </a:srgbClr>
                  </a:solidFill>
                </a:rPr>
                <a:t>North Central US</a:t>
              </a:r>
            </a:p>
          </p:txBody>
        </p:sp>
      </p:grpSp>
      <p:grpSp>
        <p:nvGrpSpPr>
          <p:cNvPr id="50" name="Group 49"/>
          <p:cNvGrpSpPr/>
          <p:nvPr/>
        </p:nvGrpSpPr>
        <p:grpSpPr>
          <a:xfrm>
            <a:off x="5603635" y="3315253"/>
            <a:ext cx="1785173" cy="536697"/>
            <a:chOff x="8720847" y="3152204"/>
            <a:chExt cx="2760033" cy="829780"/>
          </a:xfrm>
          <a:effectLst>
            <a:outerShdw blurRad="76200" dir="18900000" sy="23000" kx="-1200000" algn="bl" rotWithShape="0">
              <a:prstClr val="black">
                <a:alpha val="20000"/>
              </a:prstClr>
            </a:outerShdw>
          </a:effectLst>
        </p:grpSpPr>
        <p:grpSp>
          <p:nvGrpSpPr>
            <p:cNvPr id="51" name="Group 50"/>
            <p:cNvGrpSpPr/>
            <p:nvPr/>
          </p:nvGrpSpPr>
          <p:grpSpPr>
            <a:xfrm>
              <a:off x="8720847" y="3152204"/>
              <a:ext cx="2760033" cy="829780"/>
              <a:chOff x="8072519" y="-247775"/>
              <a:chExt cx="2760033" cy="829780"/>
            </a:xfrm>
          </p:grpSpPr>
          <p:sp>
            <p:nvSpPr>
              <p:cNvPr id="53" name="Rectangle 52"/>
              <p:cNvSpPr/>
              <p:nvPr/>
            </p:nvSpPr>
            <p:spPr bwMode="auto">
              <a:xfrm>
                <a:off x="8072519" y="-247775"/>
                <a:ext cx="2760033" cy="549224"/>
              </a:xfrm>
              <a:prstGeom prst="rect">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4" name="Isosceles Triangle 53"/>
              <p:cNvSpPr/>
              <p:nvPr/>
            </p:nvSpPr>
            <p:spPr bwMode="auto">
              <a:xfrm rot="5400000">
                <a:off x="7866930" y="64918"/>
                <a:ext cx="722676" cy="311498"/>
              </a:xfrm>
              <a:prstGeom prst="triangl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52" name="TextBox 51"/>
            <p:cNvSpPr txBox="1"/>
            <p:nvPr/>
          </p:nvSpPr>
          <p:spPr>
            <a:xfrm>
              <a:off x="8874018" y="3266409"/>
              <a:ext cx="2065881" cy="299785"/>
            </a:xfrm>
            <a:prstGeom prst="rect">
              <a:avLst/>
            </a:prstGeom>
            <a:noFill/>
          </p:spPr>
          <p:txBody>
            <a:bodyPr wrap="none" lIns="0" tIns="0" rIns="0" bIns="0" rtlCol="0">
              <a:spAutoFit/>
            </a:bodyPr>
            <a:lstStyle/>
            <a:p>
              <a:pPr defTabSz="1218987">
                <a:lnSpc>
                  <a:spcPct val="90000"/>
                </a:lnSpc>
                <a:spcBef>
                  <a:spcPct val="20000"/>
                </a:spcBef>
                <a:buSzPct val="80000"/>
              </a:pPr>
              <a:r>
                <a:rPr lang="en-US" sz="1400" dirty="0">
                  <a:solidFill>
                    <a:srgbClr val="FFFFFF">
                      <a:alpha val="99000"/>
                    </a:srgbClr>
                  </a:solidFill>
                </a:rPr>
                <a:t>Northern Europe</a:t>
              </a:r>
            </a:p>
          </p:txBody>
        </p:sp>
      </p:grpSp>
      <p:grpSp>
        <p:nvGrpSpPr>
          <p:cNvPr id="55" name="Group 54"/>
          <p:cNvGrpSpPr/>
          <p:nvPr/>
        </p:nvGrpSpPr>
        <p:grpSpPr>
          <a:xfrm>
            <a:off x="6142054" y="3703048"/>
            <a:ext cx="1786840" cy="536697"/>
            <a:chOff x="8718270" y="3152204"/>
            <a:chExt cx="2762610" cy="829780"/>
          </a:xfrm>
          <a:effectLst>
            <a:outerShdw blurRad="76200" dir="18900000" sy="23000" kx="-1200000" algn="bl" rotWithShape="0">
              <a:prstClr val="black">
                <a:alpha val="20000"/>
              </a:prstClr>
            </a:outerShdw>
          </a:effectLst>
        </p:grpSpPr>
        <p:grpSp>
          <p:nvGrpSpPr>
            <p:cNvPr id="56" name="Group 55"/>
            <p:cNvGrpSpPr/>
            <p:nvPr/>
          </p:nvGrpSpPr>
          <p:grpSpPr>
            <a:xfrm>
              <a:off x="8718270" y="3152204"/>
              <a:ext cx="2762610" cy="829780"/>
              <a:chOff x="8069942" y="-247775"/>
              <a:chExt cx="2762610" cy="829780"/>
            </a:xfrm>
          </p:grpSpPr>
          <p:sp>
            <p:nvSpPr>
              <p:cNvPr id="58" name="Rectangle 57"/>
              <p:cNvSpPr/>
              <p:nvPr/>
            </p:nvSpPr>
            <p:spPr bwMode="auto">
              <a:xfrm>
                <a:off x="8072519" y="-247775"/>
                <a:ext cx="2760033" cy="549224"/>
              </a:xfrm>
              <a:prstGeom prst="rect">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9" name="Isosceles Triangle 58"/>
              <p:cNvSpPr/>
              <p:nvPr/>
            </p:nvSpPr>
            <p:spPr bwMode="auto">
              <a:xfrm rot="5400000">
                <a:off x="7864352" y="64918"/>
                <a:ext cx="722677" cy="311498"/>
              </a:xfrm>
              <a:prstGeom prst="triangl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57" name="TextBox 56"/>
            <p:cNvSpPr txBox="1"/>
            <p:nvPr/>
          </p:nvSpPr>
          <p:spPr>
            <a:xfrm>
              <a:off x="8874018" y="3266409"/>
              <a:ext cx="1949892" cy="299785"/>
            </a:xfrm>
            <a:prstGeom prst="rect">
              <a:avLst/>
            </a:prstGeom>
            <a:noFill/>
          </p:spPr>
          <p:txBody>
            <a:bodyPr wrap="none" lIns="0" tIns="0" rIns="0" bIns="0" rtlCol="0">
              <a:spAutoFit/>
            </a:bodyPr>
            <a:lstStyle/>
            <a:p>
              <a:pPr defTabSz="1218987">
                <a:lnSpc>
                  <a:spcPct val="90000"/>
                </a:lnSpc>
                <a:spcBef>
                  <a:spcPct val="20000"/>
                </a:spcBef>
                <a:buSzPct val="80000"/>
              </a:pPr>
              <a:r>
                <a:rPr lang="en-US" sz="1400" dirty="0">
                  <a:solidFill>
                    <a:srgbClr val="FFFFFF">
                      <a:alpha val="99000"/>
                    </a:srgbClr>
                  </a:solidFill>
                </a:rPr>
                <a:t>Western Europe</a:t>
              </a:r>
            </a:p>
          </p:txBody>
        </p:sp>
      </p:grpSp>
      <p:grpSp>
        <p:nvGrpSpPr>
          <p:cNvPr id="60" name="Group 59"/>
          <p:cNvGrpSpPr/>
          <p:nvPr/>
        </p:nvGrpSpPr>
        <p:grpSpPr>
          <a:xfrm>
            <a:off x="9128326" y="3789934"/>
            <a:ext cx="1785173" cy="536697"/>
            <a:chOff x="8720847" y="3152204"/>
            <a:chExt cx="2760033" cy="829780"/>
          </a:xfrm>
          <a:effectLst>
            <a:outerShdw blurRad="76200" dir="18900000" sy="23000" kx="-1200000" algn="bl" rotWithShape="0">
              <a:prstClr val="black">
                <a:alpha val="20000"/>
              </a:prstClr>
            </a:outerShdw>
          </a:effectLst>
        </p:grpSpPr>
        <p:grpSp>
          <p:nvGrpSpPr>
            <p:cNvPr id="61" name="Group 60"/>
            <p:cNvGrpSpPr/>
            <p:nvPr/>
          </p:nvGrpSpPr>
          <p:grpSpPr>
            <a:xfrm>
              <a:off x="8720847" y="3152204"/>
              <a:ext cx="2760033" cy="829780"/>
              <a:chOff x="8072519" y="-247775"/>
              <a:chExt cx="2760033" cy="829780"/>
            </a:xfrm>
          </p:grpSpPr>
          <p:sp>
            <p:nvSpPr>
              <p:cNvPr id="63" name="Rectangle 62"/>
              <p:cNvSpPr/>
              <p:nvPr/>
            </p:nvSpPr>
            <p:spPr bwMode="auto">
              <a:xfrm>
                <a:off x="8072519" y="-247775"/>
                <a:ext cx="2760033" cy="549224"/>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4" name="Isosceles Triangle 63"/>
              <p:cNvSpPr/>
              <p:nvPr/>
            </p:nvSpPr>
            <p:spPr bwMode="auto">
              <a:xfrm rot="5400000">
                <a:off x="7866930" y="64918"/>
                <a:ext cx="722676" cy="311498"/>
              </a:xfrm>
              <a:prstGeom prst="triangl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62" name="TextBox 61"/>
            <p:cNvSpPr txBox="1"/>
            <p:nvPr/>
          </p:nvSpPr>
          <p:spPr>
            <a:xfrm>
              <a:off x="8874018" y="3266409"/>
              <a:ext cx="1078097" cy="299785"/>
            </a:xfrm>
            <a:prstGeom prst="rect">
              <a:avLst/>
            </a:prstGeom>
            <a:noFill/>
          </p:spPr>
          <p:txBody>
            <a:bodyPr wrap="none" lIns="0" tIns="0" rIns="0" bIns="0" rtlCol="0">
              <a:spAutoFit/>
            </a:bodyPr>
            <a:lstStyle/>
            <a:p>
              <a:pPr defTabSz="1218987">
                <a:lnSpc>
                  <a:spcPct val="90000"/>
                </a:lnSpc>
                <a:spcBef>
                  <a:spcPct val="20000"/>
                </a:spcBef>
                <a:buSzPct val="80000"/>
              </a:pPr>
              <a:r>
                <a:rPr lang="en-US" sz="1400" dirty="0">
                  <a:solidFill>
                    <a:srgbClr val="FFFFFF">
                      <a:alpha val="99000"/>
                    </a:srgbClr>
                  </a:solidFill>
                </a:rPr>
                <a:t>East Asia</a:t>
              </a:r>
            </a:p>
          </p:txBody>
        </p:sp>
      </p:grpSp>
      <p:grpSp>
        <p:nvGrpSpPr>
          <p:cNvPr id="65" name="Group 64"/>
          <p:cNvGrpSpPr/>
          <p:nvPr/>
        </p:nvGrpSpPr>
        <p:grpSpPr>
          <a:xfrm>
            <a:off x="8941577" y="4349342"/>
            <a:ext cx="1786840" cy="536697"/>
            <a:chOff x="8718270" y="3152204"/>
            <a:chExt cx="2762610" cy="829780"/>
          </a:xfrm>
          <a:effectLst>
            <a:outerShdw blurRad="76200" dir="18900000" sy="23000" kx="-1200000" algn="bl" rotWithShape="0">
              <a:prstClr val="black">
                <a:alpha val="20000"/>
              </a:prstClr>
            </a:outerShdw>
          </a:effectLst>
        </p:grpSpPr>
        <p:grpSp>
          <p:nvGrpSpPr>
            <p:cNvPr id="66" name="Group 65"/>
            <p:cNvGrpSpPr/>
            <p:nvPr/>
          </p:nvGrpSpPr>
          <p:grpSpPr>
            <a:xfrm>
              <a:off x="8718270" y="3152204"/>
              <a:ext cx="2762610" cy="829780"/>
              <a:chOff x="8069942" y="-247775"/>
              <a:chExt cx="2762610" cy="829780"/>
            </a:xfrm>
          </p:grpSpPr>
          <p:sp>
            <p:nvSpPr>
              <p:cNvPr id="68" name="Rectangle 67"/>
              <p:cNvSpPr/>
              <p:nvPr/>
            </p:nvSpPr>
            <p:spPr bwMode="auto">
              <a:xfrm>
                <a:off x="8072519" y="-247775"/>
                <a:ext cx="2760033" cy="549224"/>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9" name="Isosceles Triangle 68"/>
              <p:cNvSpPr/>
              <p:nvPr/>
            </p:nvSpPr>
            <p:spPr bwMode="auto">
              <a:xfrm rot="5400000">
                <a:off x="7864352" y="64918"/>
                <a:ext cx="722677" cy="311498"/>
              </a:xfrm>
              <a:prstGeom prst="triangl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67" name="TextBox 66"/>
            <p:cNvSpPr txBox="1"/>
            <p:nvPr/>
          </p:nvSpPr>
          <p:spPr>
            <a:xfrm>
              <a:off x="8874018" y="3266409"/>
              <a:ext cx="1873656" cy="299785"/>
            </a:xfrm>
            <a:prstGeom prst="rect">
              <a:avLst/>
            </a:prstGeom>
            <a:noFill/>
          </p:spPr>
          <p:txBody>
            <a:bodyPr wrap="none" lIns="0" tIns="0" rIns="0" bIns="0" rtlCol="0">
              <a:spAutoFit/>
            </a:bodyPr>
            <a:lstStyle/>
            <a:p>
              <a:pPr defTabSz="1218987">
                <a:lnSpc>
                  <a:spcPct val="90000"/>
                </a:lnSpc>
                <a:spcBef>
                  <a:spcPct val="20000"/>
                </a:spcBef>
                <a:buSzPct val="80000"/>
              </a:pPr>
              <a:r>
                <a:rPr lang="en-US" sz="1400" dirty="0">
                  <a:solidFill>
                    <a:srgbClr val="FFFFFF">
                      <a:alpha val="99000"/>
                    </a:srgbClr>
                  </a:solidFill>
                </a:rPr>
                <a:t>South East Asia</a:t>
              </a:r>
            </a:p>
          </p:txBody>
        </p:sp>
      </p:grpSp>
      <p:sp>
        <p:nvSpPr>
          <p:cNvPr id="75" name="TextBox 74"/>
          <p:cNvSpPr txBox="1">
            <a:spLocks noChangeArrowheads="1"/>
          </p:cNvSpPr>
          <p:nvPr/>
        </p:nvSpPr>
        <p:spPr bwMode="auto">
          <a:xfrm>
            <a:off x="284631" y="5976347"/>
            <a:ext cx="4460196" cy="492416"/>
          </a:xfrm>
          <a:prstGeom prst="rect">
            <a:avLst/>
          </a:prstGeom>
          <a:noFill/>
          <a:ln w="9525">
            <a:noFill/>
            <a:miter lim="800000"/>
            <a:headEnd/>
            <a:tailEnd/>
          </a:ln>
        </p:spPr>
        <p:txBody>
          <a:bodyPr wrap="square" lIns="121893" tIns="60947" rIns="121893" bIns="60947">
            <a:spAutoFit/>
          </a:bodyPr>
          <a:lstStyle/>
          <a:p>
            <a:pPr algn="ctr" defTabSz="1218987" eaLnBrk="0" hangingPunct="0"/>
            <a:r>
              <a:rPr lang="en-US" sz="2400" dirty="0">
                <a:solidFill>
                  <a:srgbClr val="00B0F0">
                    <a:alpha val="98824"/>
                  </a:srgbClr>
                </a:solidFill>
                <a:latin typeface="Segoe UI Light" pitchFamily="34" charset="0"/>
              </a:rPr>
              <a:t>US</a:t>
            </a:r>
          </a:p>
        </p:txBody>
      </p:sp>
      <p:sp>
        <p:nvSpPr>
          <p:cNvPr id="76" name="TextBox 9"/>
          <p:cNvSpPr txBox="1">
            <a:spLocks noChangeArrowheads="1"/>
          </p:cNvSpPr>
          <p:nvPr/>
        </p:nvSpPr>
        <p:spPr bwMode="auto">
          <a:xfrm>
            <a:off x="4641795" y="5984817"/>
            <a:ext cx="2862092" cy="492416"/>
          </a:xfrm>
          <a:prstGeom prst="rect">
            <a:avLst/>
          </a:prstGeom>
          <a:noFill/>
          <a:ln w="9525">
            <a:noFill/>
            <a:miter lim="800000"/>
            <a:headEnd/>
            <a:tailEnd/>
          </a:ln>
        </p:spPr>
        <p:txBody>
          <a:bodyPr wrap="square" lIns="121893" tIns="60947" rIns="121893" bIns="60947">
            <a:spAutoFit/>
          </a:bodyPr>
          <a:lstStyle/>
          <a:p>
            <a:pPr algn="ctr" defTabSz="1218987" eaLnBrk="0" hangingPunct="0"/>
            <a:r>
              <a:rPr lang="en-US" sz="2400" dirty="0">
                <a:solidFill>
                  <a:srgbClr val="910091">
                    <a:alpha val="98824"/>
                  </a:srgbClr>
                </a:solidFill>
                <a:latin typeface="Segoe UI Light" pitchFamily="34" charset="0"/>
              </a:rPr>
              <a:t>Europe</a:t>
            </a:r>
          </a:p>
        </p:txBody>
      </p:sp>
      <p:sp>
        <p:nvSpPr>
          <p:cNvPr id="77" name="TextBox 9"/>
          <p:cNvSpPr txBox="1">
            <a:spLocks noChangeArrowheads="1"/>
          </p:cNvSpPr>
          <p:nvPr/>
        </p:nvSpPr>
        <p:spPr bwMode="auto">
          <a:xfrm>
            <a:off x="7857695" y="6017752"/>
            <a:ext cx="3663010" cy="492416"/>
          </a:xfrm>
          <a:prstGeom prst="rect">
            <a:avLst/>
          </a:prstGeom>
          <a:noFill/>
          <a:ln w="9525">
            <a:noFill/>
            <a:miter lim="800000"/>
            <a:headEnd/>
            <a:tailEnd/>
          </a:ln>
        </p:spPr>
        <p:txBody>
          <a:bodyPr wrap="square" lIns="121893" tIns="60947" rIns="121893" bIns="60947">
            <a:spAutoFit/>
          </a:bodyPr>
          <a:lstStyle/>
          <a:p>
            <a:pPr algn="ctr" defTabSz="1218987" eaLnBrk="0" hangingPunct="0"/>
            <a:r>
              <a:rPr lang="en-US" sz="2400" dirty="0">
                <a:solidFill>
                  <a:srgbClr val="92D050">
                    <a:alpha val="98824"/>
                  </a:srgbClr>
                </a:solidFill>
                <a:latin typeface="Segoe UI Light" pitchFamily="34" charset="0"/>
              </a:rPr>
              <a:t>Asia</a:t>
            </a:r>
          </a:p>
        </p:txBody>
      </p:sp>
      <p:sp>
        <p:nvSpPr>
          <p:cNvPr id="3" name="TextBox 2"/>
          <p:cNvSpPr txBox="1"/>
          <p:nvPr/>
        </p:nvSpPr>
        <p:spPr>
          <a:xfrm>
            <a:off x="520701" y="1686910"/>
            <a:ext cx="9435999" cy="443198"/>
          </a:xfrm>
          <a:prstGeom prst="rect">
            <a:avLst/>
          </a:prstGeom>
          <a:noFill/>
        </p:spPr>
        <p:txBody>
          <a:bodyPr wrap="square" lIns="0" tIns="0" rIns="0" bIns="0" rtlCol="0">
            <a:spAutoFit/>
          </a:bodyPr>
          <a:lstStyle/>
          <a:p>
            <a:pPr defTabSz="1218987">
              <a:lnSpc>
                <a:spcPct val="90000"/>
              </a:lnSpc>
              <a:spcBef>
                <a:spcPct val="20000"/>
              </a:spcBef>
              <a:buSzPct val="80000"/>
            </a:pPr>
            <a:r>
              <a:rPr lang="en-US" sz="3200" dirty="0">
                <a:solidFill>
                  <a:srgbClr val="00AEEF">
                    <a:alpha val="99000"/>
                  </a:srgbClr>
                </a:solidFill>
                <a:latin typeface="Segoe UI Light" pitchFamily="34" charset="0"/>
              </a:rPr>
              <a:t>Can choose geo-location to host storage account:</a:t>
            </a:r>
          </a:p>
        </p:txBody>
      </p:sp>
      <p:grpSp>
        <p:nvGrpSpPr>
          <p:cNvPr id="70" name="Group 69"/>
          <p:cNvGrpSpPr/>
          <p:nvPr/>
        </p:nvGrpSpPr>
        <p:grpSpPr>
          <a:xfrm>
            <a:off x="2065105" y="4384492"/>
            <a:ext cx="1836849" cy="394918"/>
            <a:chOff x="8495792" y="3059628"/>
            <a:chExt cx="2985088" cy="641789"/>
          </a:xfrm>
          <a:effectLst>
            <a:outerShdw blurRad="76200" dir="18900000" sy="23000" kx="-1200000" algn="bl" rotWithShape="0">
              <a:prstClr val="black">
                <a:alpha val="20000"/>
              </a:prstClr>
            </a:outerShdw>
          </a:effectLst>
        </p:grpSpPr>
        <p:grpSp>
          <p:nvGrpSpPr>
            <p:cNvPr id="71" name="Group 70"/>
            <p:cNvGrpSpPr/>
            <p:nvPr/>
          </p:nvGrpSpPr>
          <p:grpSpPr>
            <a:xfrm>
              <a:off x="8495792" y="3059628"/>
              <a:ext cx="2985088" cy="641789"/>
              <a:chOff x="7847464" y="-340351"/>
              <a:chExt cx="2985088" cy="641789"/>
            </a:xfrm>
          </p:grpSpPr>
          <p:sp>
            <p:nvSpPr>
              <p:cNvPr id="73" name="Rectangle 72"/>
              <p:cNvSpPr/>
              <p:nvPr/>
            </p:nvSpPr>
            <p:spPr bwMode="auto">
              <a:xfrm>
                <a:off x="8072519" y="-247784"/>
                <a:ext cx="2760033" cy="54922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74" name="Isosceles Triangle 73"/>
              <p:cNvSpPr/>
              <p:nvPr/>
            </p:nvSpPr>
            <p:spPr bwMode="auto">
              <a:xfrm rot="12893492">
                <a:off x="7847464" y="-340351"/>
                <a:ext cx="722678" cy="311500"/>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grpSp>
        <p:sp>
          <p:nvSpPr>
            <p:cNvPr id="72" name="TextBox 71"/>
            <p:cNvSpPr txBox="1"/>
            <p:nvPr/>
          </p:nvSpPr>
          <p:spPr>
            <a:xfrm>
              <a:off x="8874018" y="3266408"/>
              <a:ext cx="1870434" cy="270093"/>
            </a:xfrm>
            <a:prstGeom prst="rect">
              <a:avLst/>
            </a:prstGeom>
            <a:noFill/>
          </p:spPr>
          <p:txBody>
            <a:bodyPr wrap="none" lIns="0" tIns="0" rIns="0" bIns="0" rtlCol="0">
              <a:spAutoFit/>
            </a:bodyPr>
            <a:lstStyle/>
            <a:p>
              <a:pPr defTabSz="1218987">
                <a:lnSpc>
                  <a:spcPct val="90000"/>
                </a:lnSpc>
                <a:spcBef>
                  <a:spcPct val="20000"/>
                </a:spcBef>
                <a:buSzPct val="80000"/>
              </a:pPr>
              <a:r>
                <a:rPr lang="en-US" sz="1200" dirty="0">
                  <a:solidFill>
                    <a:srgbClr val="FFFFFF"/>
                  </a:solidFill>
                </a:rPr>
                <a:t>South Central US</a:t>
              </a:r>
            </a:p>
          </p:txBody>
        </p:sp>
      </p:grpSp>
      <p:grpSp>
        <p:nvGrpSpPr>
          <p:cNvPr id="78" name="Group 77"/>
          <p:cNvGrpSpPr/>
          <p:nvPr/>
        </p:nvGrpSpPr>
        <p:grpSpPr>
          <a:xfrm>
            <a:off x="1305542" y="3783682"/>
            <a:ext cx="698329" cy="510598"/>
            <a:chOff x="8718270" y="3152204"/>
            <a:chExt cx="1134864" cy="829780"/>
          </a:xfrm>
          <a:effectLst>
            <a:outerShdw blurRad="76200" dir="18900000" sy="23000" kx="-1200000" algn="bl" rotWithShape="0">
              <a:prstClr val="black">
                <a:alpha val="20000"/>
              </a:prstClr>
            </a:outerShdw>
          </a:effectLst>
        </p:grpSpPr>
        <p:grpSp>
          <p:nvGrpSpPr>
            <p:cNvPr id="79" name="Group 78"/>
            <p:cNvGrpSpPr/>
            <p:nvPr/>
          </p:nvGrpSpPr>
          <p:grpSpPr>
            <a:xfrm>
              <a:off x="8718270" y="3152204"/>
              <a:ext cx="1134864" cy="829780"/>
              <a:chOff x="8069942" y="-247775"/>
              <a:chExt cx="1134864" cy="829780"/>
            </a:xfrm>
          </p:grpSpPr>
          <p:sp>
            <p:nvSpPr>
              <p:cNvPr id="81" name="Rectangle 80"/>
              <p:cNvSpPr/>
              <p:nvPr/>
            </p:nvSpPr>
            <p:spPr bwMode="auto">
              <a:xfrm>
                <a:off x="8072521" y="-247775"/>
                <a:ext cx="1132285"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82" name="Isosceles Triangle 81"/>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grpSp>
        <p:sp>
          <p:nvSpPr>
            <p:cNvPr id="80" name="TextBox 79"/>
            <p:cNvSpPr txBox="1"/>
            <p:nvPr/>
          </p:nvSpPr>
          <p:spPr>
            <a:xfrm>
              <a:off x="8874018" y="3266409"/>
              <a:ext cx="924067" cy="270092"/>
            </a:xfrm>
            <a:prstGeom prst="rect">
              <a:avLst/>
            </a:prstGeom>
            <a:noFill/>
          </p:spPr>
          <p:txBody>
            <a:bodyPr wrap="none" lIns="0" tIns="0" rIns="0" bIns="0" rtlCol="0">
              <a:spAutoFit/>
            </a:bodyPr>
            <a:lstStyle/>
            <a:p>
              <a:pPr defTabSz="1218987">
                <a:lnSpc>
                  <a:spcPct val="90000"/>
                </a:lnSpc>
                <a:spcBef>
                  <a:spcPct val="20000"/>
                </a:spcBef>
                <a:buSzPct val="80000"/>
              </a:pPr>
              <a:r>
                <a:rPr lang="en-US" sz="1200" dirty="0">
                  <a:solidFill>
                    <a:srgbClr val="FFFFFF"/>
                  </a:solidFill>
                </a:rPr>
                <a:t>West US</a:t>
              </a:r>
            </a:p>
          </p:txBody>
        </p:sp>
      </p:grpSp>
      <p:grpSp>
        <p:nvGrpSpPr>
          <p:cNvPr id="83" name="Group 82"/>
          <p:cNvGrpSpPr/>
          <p:nvPr/>
        </p:nvGrpSpPr>
        <p:grpSpPr>
          <a:xfrm>
            <a:off x="2777587" y="3852288"/>
            <a:ext cx="698329" cy="510598"/>
            <a:chOff x="8718270" y="3152204"/>
            <a:chExt cx="1134864" cy="829780"/>
          </a:xfrm>
          <a:effectLst>
            <a:outerShdw blurRad="76200" dir="18900000" sy="23000" kx="-1200000" algn="bl" rotWithShape="0">
              <a:prstClr val="black">
                <a:alpha val="20000"/>
              </a:prstClr>
            </a:outerShdw>
          </a:effectLst>
        </p:grpSpPr>
        <p:grpSp>
          <p:nvGrpSpPr>
            <p:cNvPr id="84" name="Group 83"/>
            <p:cNvGrpSpPr/>
            <p:nvPr/>
          </p:nvGrpSpPr>
          <p:grpSpPr>
            <a:xfrm>
              <a:off x="8718270" y="3152204"/>
              <a:ext cx="1134864" cy="829780"/>
              <a:chOff x="8069942" y="-247775"/>
              <a:chExt cx="1134864" cy="829780"/>
            </a:xfrm>
          </p:grpSpPr>
          <p:sp>
            <p:nvSpPr>
              <p:cNvPr id="86" name="Rectangle 85"/>
              <p:cNvSpPr/>
              <p:nvPr/>
            </p:nvSpPr>
            <p:spPr bwMode="auto">
              <a:xfrm>
                <a:off x="8072521" y="-247775"/>
                <a:ext cx="1132285"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87" name="Isosceles Triangle 86"/>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grpSp>
        <p:sp>
          <p:nvSpPr>
            <p:cNvPr id="85" name="TextBox 84"/>
            <p:cNvSpPr txBox="1"/>
            <p:nvPr/>
          </p:nvSpPr>
          <p:spPr>
            <a:xfrm>
              <a:off x="8874018" y="3266409"/>
              <a:ext cx="820595" cy="270092"/>
            </a:xfrm>
            <a:prstGeom prst="rect">
              <a:avLst/>
            </a:prstGeom>
            <a:noFill/>
          </p:spPr>
          <p:txBody>
            <a:bodyPr wrap="none" lIns="0" tIns="0" rIns="0" bIns="0" rtlCol="0">
              <a:spAutoFit/>
            </a:bodyPr>
            <a:lstStyle/>
            <a:p>
              <a:pPr defTabSz="1218987">
                <a:lnSpc>
                  <a:spcPct val="90000"/>
                </a:lnSpc>
                <a:spcBef>
                  <a:spcPct val="20000"/>
                </a:spcBef>
                <a:buSzPct val="80000"/>
              </a:pPr>
              <a:r>
                <a:rPr lang="en-US" sz="1200" dirty="0">
                  <a:solidFill>
                    <a:srgbClr val="FFFFFF"/>
                  </a:solidFill>
                </a:rPr>
                <a:t>East US</a:t>
              </a:r>
            </a:p>
          </p:txBody>
        </p:sp>
      </p:grpSp>
    </p:spTree>
    <p:extLst>
      <p:ext uri="{BB962C8B-B14F-4D97-AF65-F5344CB8AC3E}">
        <p14:creationId xmlns:p14="http://schemas.microsoft.com/office/powerpoint/2010/main" val="113699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 of the </a:t>
            </a:r>
            <a:r>
              <a:rPr lang="en-US" dirty="0" err="1"/>
              <a:t>PartitionKey</a:t>
            </a:r>
            <a:endParaRPr lang="en-US" dirty="0"/>
          </a:p>
        </p:txBody>
      </p:sp>
      <p:sp>
        <p:nvSpPr>
          <p:cNvPr id="3" name="Content Placeholder 2"/>
          <p:cNvSpPr>
            <a:spLocks noGrp="1"/>
          </p:cNvSpPr>
          <p:nvPr>
            <p:ph type="body" sz="quarter" idx="10"/>
          </p:nvPr>
        </p:nvSpPr>
        <p:spPr>
          <a:xfrm>
            <a:off x="533401" y="1295401"/>
            <a:ext cx="11149013" cy="4191917"/>
          </a:xfrm>
        </p:spPr>
        <p:txBody>
          <a:bodyPr/>
          <a:lstStyle/>
          <a:p>
            <a:pPr marL="0" defTabSz="888926">
              <a:spcBef>
                <a:spcPct val="0"/>
              </a:spcBef>
              <a:spcAft>
                <a:spcPts val="600"/>
              </a:spcAft>
            </a:pPr>
            <a:r>
              <a:rPr lang="en-US" sz="3200" dirty="0">
                <a:solidFill>
                  <a:schemeClr val="accent2">
                    <a:alpha val="99000"/>
                  </a:schemeClr>
                </a:solidFill>
              </a:rPr>
              <a:t>Entity Locality</a:t>
            </a:r>
          </a:p>
          <a:p>
            <a:pPr lvl="1"/>
            <a:r>
              <a:rPr lang="en-US" spc="-51" dirty="0"/>
              <a:t>Entities in the same partition will be stored together</a:t>
            </a:r>
          </a:p>
          <a:p>
            <a:pPr lvl="1"/>
            <a:r>
              <a:rPr lang="en-US" sz="1400" spc="-51" dirty="0"/>
              <a:t>Efficient querying and cache locality</a:t>
            </a:r>
          </a:p>
          <a:p>
            <a:pPr lvl="1"/>
            <a:r>
              <a:rPr lang="en-US" sz="1400" spc="-51" dirty="0"/>
              <a:t>Endeavour to include partition key in all queries</a:t>
            </a:r>
          </a:p>
          <a:p>
            <a:pPr lvl="1"/>
            <a:endParaRPr lang="en-US" sz="1400" spc="-51" dirty="0"/>
          </a:p>
          <a:p>
            <a:pPr marL="0" defTabSz="888926">
              <a:spcBef>
                <a:spcPct val="0"/>
              </a:spcBef>
              <a:spcAft>
                <a:spcPts val="600"/>
              </a:spcAft>
            </a:pPr>
            <a:r>
              <a:rPr lang="en-US" sz="3200" dirty="0">
                <a:solidFill>
                  <a:schemeClr val="accent2">
                    <a:alpha val="99000"/>
                  </a:schemeClr>
                </a:solidFill>
              </a:rPr>
              <a:t>Entity Group Transactions</a:t>
            </a:r>
          </a:p>
          <a:p>
            <a:pPr lvl="1"/>
            <a:r>
              <a:rPr lang="en-US" spc="-51" dirty="0"/>
              <a:t>Atomic multiple Insert/Update/Delete in same partition in a single transaction</a:t>
            </a:r>
          </a:p>
          <a:p>
            <a:pPr lvl="1"/>
            <a:endParaRPr lang="en-US" spc="-51" dirty="0"/>
          </a:p>
          <a:p>
            <a:pPr marL="0" defTabSz="888926">
              <a:spcBef>
                <a:spcPct val="0"/>
              </a:spcBef>
              <a:spcAft>
                <a:spcPts val="600"/>
              </a:spcAft>
            </a:pPr>
            <a:r>
              <a:rPr lang="en-US" sz="3200" dirty="0">
                <a:solidFill>
                  <a:schemeClr val="accent2">
                    <a:alpha val="99000"/>
                  </a:schemeClr>
                </a:solidFill>
              </a:rPr>
              <a:t>Table Scalability</a:t>
            </a:r>
          </a:p>
          <a:p>
            <a:pPr lvl="1"/>
            <a:r>
              <a:rPr lang="en-US" spc="-51" dirty="0"/>
              <a:t>Target throughput – 500 </a:t>
            </a:r>
            <a:r>
              <a:rPr lang="en-US" spc="-51" dirty="0" err="1"/>
              <a:t>tps</a:t>
            </a:r>
            <a:r>
              <a:rPr lang="en-US" spc="-51" dirty="0"/>
              <a:t>/partition, several thousand </a:t>
            </a:r>
            <a:r>
              <a:rPr lang="en-US" spc="-51" dirty="0" err="1"/>
              <a:t>tps</a:t>
            </a:r>
            <a:r>
              <a:rPr lang="en-US" spc="-51" dirty="0"/>
              <a:t>/account</a:t>
            </a:r>
          </a:p>
          <a:p>
            <a:pPr lvl="1"/>
            <a:r>
              <a:rPr lang="en-US" spc="-51" dirty="0"/>
              <a:t>Windows Azure monitors the usage patterns of partitions</a:t>
            </a:r>
          </a:p>
          <a:p>
            <a:pPr lvl="1"/>
            <a:r>
              <a:rPr lang="en-US" spc="-51" dirty="0"/>
              <a:t>Automatically load balance partitions</a:t>
            </a:r>
          </a:p>
          <a:p>
            <a:pPr lvl="1"/>
            <a:r>
              <a:rPr lang="en-US" sz="1400" spc="-51" dirty="0"/>
              <a:t>Each partition can be served by a different storage node</a:t>
            </a:r>
          </a:p>
          <a:p>
            <a:pPr lvl="1"/>
            <a:r>
              <a:rPr lang="en-US" sz="1400" spc="-51" dirty="0"/>
              <a:t>Scale to meet the traffic needs of your table</a:t>
            </a:r>
          </a:p>
        </p:txBody>
      </p:sp>
    </p:spTree>
    <p:extLst>
      <p:ext uri="{BB962C8B-B14F-4D97-AF65-F5344CB8AC3E}">
        <p14:creationId xmlns:p14="http://schemas.microsoft.com/office/powerpoint/2010/main" val="2996525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able 17"/>
          <p:cNvGraphicFramePr>
            <a:graphicFrameLocks noGrp="1"/>
          </p:cNvGraphicFramePr>
          <p:nvPr>
            <p:extLst/>
          </p:nvPr>
        </p:nvGraphicFramePr>
        <p:xfrm>
          <a:off x="2841470" y="1088075"/>
          <a:ext cx="8831419" cy="2650048"/>
        </p:xfrm>
        <a:graphic>
          <a:graphicData uri="http://schemas.openxmlformats.org/drawingml/2006/table">
            <a:tbl>
              <a:tblPr firstRow="1" bandRow="1">
                <a:tableStyleId>{7DF18680-E054-41AD-8BC1-D1AEF772440D}</a:tableStyleId>
              </a:tblPr>
              <a:tblGrid>
                <a:gridCol w="2677673"/>
                <a:gridCol w="2035169"/>
                <a:gridCol w="2035169"/>
                <a:gridCol w="2083408"/>
              </a:tblGrid>
              <a:tr h="465339">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PartitionKey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(Category)</a:t>
                      </a:r>
                      <a:endParaRPr lang="en-US" sz="1400" b="1" kern="1200" cap="all" baseline="0" dirty="0">
                        <a:solidFill>
                          <a:schemeClr val="lt1">
                            <a:alpha val="99000"/>
                          </a:schemeClr>
                        </a:solidFill>
                        <a:latin typeface="+mn-lt"/>
                        <a:ea typeface="+mn-ea"/>
                        <a:cs typeface="+mn-cs"/>
                      </a:endParaRPr>
                    </a:p>
                  </a:txBody>
                  <a:tcPr marL="182880" marR="182880" anchor="ctr">
                    <a:lnL w="12700" cmpd="sng">
                      <a:noFill/>
                    </a:lnL>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RowKey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(Title)</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Timestamp</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r>
                        <a:rPr lang="en-NZ" sz="1400" b="1" cap="all" baseline="0" dirty="0" smtClean="0">
                          <a:solidFill>
                            <a:schemeClr val="lt1">
                              <a:alpha val="99000"/>
                            </a:schemeClr>
                          </a:solidFill>
                        </a:rPr>
                        <a:t>MODELYEAR</a:t>
                      </a:r>
                      <a:endParaRPr lang="en-NZ" sz="14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52929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Bikes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Super Duper Cycle</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Bikes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Quick Cycle 200 Deluxe</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2007</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Canoes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Whitewater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Canoes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Flatwater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2006</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bl>
          </a:graphicData>
        </a:graphic>
      </p:graphicFrame>
      <p:graphicFrame>
        <p:nvGraphicFramePr>
          <p:cNvPr id="39" name="Table 38"/>
          <p:cNvGraphicFramePr>
            <a:graphicFrameLocks noGrp="1"/>
          </p:cNvGraphicFramePr>
          <p:nvPr>
            <p:extLst/>
          </p:nvPr>
        </p:nvGraphicFramePr>
        <p:xfrm>
          <a:off x="2841470" y="3808697"/>
          <a:ext cx="8831419" cy="2650048"/>
        </p:xfrm>
        <a:graphic>
          <a:graphicData uri="http://schemas.openxmlformats.org/drawingml/2006/table">
            <a:tbl>
              <a:tblPr firstRow="1" bandRow="1">
                <a:tableStyleId>{7DF18680-E054-41AD-8BC1-D1AEF772440D}</a:tableStyleId>
              </a:tblPr>
              <a:tblGrid>
                <a:gridCol w="2677673"/>
                <a:gridCol w="2035169"/>
                <a:gridCol w="2035169"/>
                <a:gridCol w="2083408"/>
              </a:tblGrid>
              <a:tr h="465339">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PartitionKey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(Category)</a:t>
                      </a:r>
                      <a:endParaRPr lang="en-US" sz="1400" b="1" kern="1200" cap="all" baseline="0" dirty="0">
                        <a:solidFill>
                          <a:schemeClr val="lt1">
                            <a:alpha val="99000"/>
                          </a:schemeClr>
                        </a:solidFill>
                        <a:latin typeface="+mn-lt"/>
                        <a:ea typeface="+mn-ea"/>
                        <a:cs typeface="+mn-cs"/>
                      </a:endParaRPr>
                    </a:p>
                  </a:txBody>
                  <a:tcPr marL="182880" marR="182880" anchor="ctr">
                    <a:lnL w="12700" cmpd="sng">
                      <a:noFill/>
                    </a:lnL>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RowKey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(Title)</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Timestamp</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r>
                        <a:rPr lang="en-NZ" sz="1400" b="1" cap="all" baseline="0" dirty="0" smtClean="0">
                          <a:solidFill>
                            <a:schemeClr val="lt1">
                              <a:alpha val="99000"/>
                            </a:schemeClr>
                          </a:solidFill>
                        </a:rPr>
                        <a:t>MODELYEAR</a:t>
                      </a:r>
                      <a:endParaRPr lang="en-NZ" sz="14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52929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Rafts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14ft Super Tourer</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1999</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Skis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Fabrikam Back Trackers</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Tents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Super Palace</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2008</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bl>
          </a:graphicData>
        </a:graphic>
      </p:graphicFrame>
      <p:graphicFrame>
        <p:nvGraphicFramePr>
          <p:cNvPr id="38" name="Table 37"/>
          <p:cNvGraphicFramePr>
            <a:graphicFrameLocks noGrp="1"/>
          </p:cNvGraphicFramePr>
          <p:nvPr>
            <p:extLst/>
          </p:nvPr>
        </p:nvGraphicFramePr>
        <p:xfrm>
          <a:off x="2841470" y="1088075"/>
          <a:ext cx="8831419" cy="4614116"/>
        </p:xfrm>
        <a:graphic>
          <a:graphicData uri="http://schemas.openxmlformats.org/drawingml/2006/table">
            <a:tbl>
              <a:tblPr firstRow="1" bandRow="1">
                <a:tableStyleId>{7DF18680-E054-41AD-8BC1-D1AEF772440D}</a:tableStyleId>
              </a:tblPr>
              <a:tblGrid>
                <a:gridCol w="2677673"/>
                <a:gridCol w="2035169"/>
                <a:gridCol w="2035169"/>
                <a:gridCol w="2083408"/>
              </a:tblGrid>
              <a:tr h="465339">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PartitionKey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(Category)</a:t>
                      </a:r>
                      <a:endParaRPr lang="en-US" sz="1400" b="1" kern="1200" cap="all" baseline="0" dirty="0">
                        <a:solidFill>
                          <a:schemeClr val="lt1">
                            <a:alpha val="99000"/>
                          </a:schemeClr>
                        </a:solidFill>
                        <a:latin typeface="+mn-lt"/>
                        <a:ea typeface="+mn-ea"/>
                        <a:cs typeface="+mn-cs"/>
                      </a:endParaRPr>
                    </a:p>
                  </a:txBody>
                  <a:tcPr marL="182880" marR="182880" anchor="ctr">
                    <a:lnL w="12700" cmpd="sng">
                      <a:noFill/>
                    </a:lnL>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RowKey</a:t>
                      </a:r>
                    </a:p>
                    <a:p>
                      <a:pPr marL="0" algn="l" defTabSz="914363" rtl="0" eaLnBrk="1" latinLnBrk="0" hangingPunct="1"/>
                      <a:r>
                        <a:rPr lang="en-US" sz="1400" b="1" kern="1200" cap="all" baseline="0" dirty="0" smtClean="0">
                          <a:solidFill>
                            <a:schemeClr val="lt1">
                              <a:alpha val="99000"/>
                            </a:schemeClr>
                          </a:solidFill>
                          <a:latin typeface="+mn-lt"/>
                          <a:ea typeface="+mn-ea"/>
                          <a:cs typeface="+mn-cs"/>
                        </a:rPr>
                        <a:t>(Title)</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pPr marL="0" algn="l" defTabSz="914363" rtl="0" eaLnBrk="1" latinLnBrk="0" hangingPunct="1"/>
                      <a:r>
                        <a:rPr lang="en-US" sz="1400" b="1" kern="1200" cap="all" baseline="0" dirty="0" smtClean="0">
                          <a:solidFill>
                            <a:schemeClr val="lt1">
                              <a:alpha val="99000"/>
                            </a:schemeClr>
                          </a:solidFill>
                          <a:latin typeface="+mn-lt"/>
                          <a:ea typeface="+mn-ea"/>
                          <a:cs typeface="+mn-cs"/>
                        </a:rPr>
                        <a:t>Timestamp</a:t>
                      </a:r>
                      <a:endParaRPr lang="en-US" sz="1400" b="1" kern="1200" cap="all" baseline="0" dirty="0">
                        <a:solidFill>
                          <a:schemeClr val="lt1">
                            <a:alpha val="99000"/>
                          </a:schemeClr>
                        </a:solidFill>
                        <a:latin typeface="+mn-lt"/>
                        <a:ea typeface="+mn-ea"/>
                        <a:cs typeface="+mn-cs"/>
                      </a:endParaRPr>
                    </a:p>
                  </a:txBody>
                  <a:tcPr marL="182880" marR="182880" anchor="ctr">
                    <a:lnB w="12700" cap="flat" cmpd="sng" algn="ctr">
                      <a:noFill/>
                      <a:prstDash val="solid"/>
                      <a:round/>
                      <a:headEnd type="none" w="med" len="med"/>
                      <a:tailEnd type="none" w="med" len="med"/>
                    </a:lnB>
                    <a:solidFill>
                      <a:srgbClr val="92D050"/>
                    </a:solidFill>
                  </a:tcPr>
                </a:tc>
                <a:tc>
                  <a:txBody>
                    <a:bodyPr/>
                    <a:lstStyle/>
                    <a:p>
                      <a:r>
                        <a:rPr lang="en-NZ" sz="1400" b="1" cap="all" baseline="0" dirty="0" smtClean="0">
                          <a:solidFill>
                            <a:schemeClr val="lt1">
                              <a:alpha val="99000"/>
                            </a:schemeClr>
                          </a:solidFill>
                        </a:rPr>
                        <a:t>MODELYEAR</a:t>
                      </a:r>
                      <a:endParaRPr lang="en-NZ" sz="1400" b="1" cap="all" baseline="0" dirty="0">
                        <a:solidFill>
                          <a:schemeClr val="lt1">
                            <a:alpha val="99000"/>
                          </a:schemeClr>
                        </a:solidFill>
                      </a:endParaRPr>
                    </a:p>
                  </a:txBody>
                  <a:tcPr marL="182880" marR="182880" marT="91440" marB="91440" anchor="ctr">
                    <a:lnB w="12700" cap="flat" cmpd="sng" algn="ctr">
                      <a:noFill/>
                      <a:prstDash val="solid"/>
                      <a:round/>
                      <a:headEnd type="none" w="med" len="med"/>
                      <a:tailEnd type="none" w="med" len="med"/>
                    </a:lnB>
                    <a:solidFill>
                      <a:srgbClr val="92D050"/>
                    </a:solidFill>
                  </a:tcPr>
                </a:tc>
              </a:tr>
              <a:tr h="52929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Bikes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Super Duper Cycle</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lnT w="12700" cap="flat" cmpd="sng" algn="ctr">
                      <a:noFill/>
                      <a:prstDash val="solid"/>
                      <a:round/>
                      <a:headEnd type="none" w="med" len="med"/>
                      <a:tailEnd type="none" w="med" len="med"/>
                    </a:lnT>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Bikes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Quick Cycle 200 Deluxe</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2007</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Canoes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Whitewater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Canoes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Flatwater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2006</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Rafts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14ft Super Tourer</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1999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Skis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Fabrikam Back Trackers</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2009</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r h="361477">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Tents</a:t>
                      </a:r>
                      <a:endParaRPr lang="en-US" sz="1400" kern="1200" dirty="0">
                        <a:solidFill>
                          <a:schemeClr val="tx2">
                            <a:lumMod val="75000"/>
                            <a:alpha val="99000"/>
                          </a:schemeClr>
                        </a:solidFill>
                        <a:latin typeface="+mn-lt"/>
                        <a:ea typeface="+mn-ea"/>
                        <a:cs typeface="+mn-cs"/>
                      </a:endParaRPr>
                    </a:p>
                  </a:txBody>
                  <a:tcPr marL="182880" marR="182880" anchor="ctr">
                    <a:lnL w="12700" cmpd="sng">
                      <a:noFill/>
                    </a:lnL>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Super Palace</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c>
                  <a:txBody>
                    <a:bodyPr/>
                    <a:lstStyle/>
                    <a:p>
                      <a:pPr marL="0" algn="l" defTabSz="914325" rtl="0" eaLnBrk="1" latinLnBrk="0" hangingPunct="1"/>
                      <a:r>
                        <a:rPr lang="en-US" sz="1400" kern="1200" dirty="0" smtClean="0">
                          <a:solidFill>
                            <a:schemeClr val="tx2">
                              <a:lumMod val="75000"/>
                              <a:alpha val="99000"/>
                            </a:schemeClr>
                          </a:solidFill>
                          <a:latin typeface="+mn-lt"/>
                          <a:ea typeface="+mn-ea"/>
                          <a:cs typeface="+mn-cs"/>
                        </a:rPr>
                        <a:t>2008</a:t>
                      </a:r>
                      <a:endParaRPr lang="en-US" sz="1400" kern="1200" dirty="0">
                        <a:solidFill>
                          <a:schemeClr val="tx2">
                            <a:lumMod val="75000"/>
                            <a:alpha val="99000"/>
                          </a:schemeClr>
                        </a:solidFill>
                        <a:latin typeface="+mn-lt"/>
                        <a:ea typeface="+mn-ea"/>
                        <a:cs typeface="+mn-cs"/>
                      </a:endParaRPr>
                    </a:p>
                  </a:txBody>
                  <a:tcPr marL="182880" marR="182880" anchor="ctr">
                    <a:solidFill>
                      <a:schemeClr val="bg1">
                        <a:lumMod val="95000"/>
                      </a:schemeClr>
                    </a:solidFill>
                  </a:tcPr>
                </a:tc>
              </a:tr>
            </a:tbl>
          </a:graphicData>
        </a:graphic>
      </p:graphicFrame>
      <p:sp>
        <p:nvSpPr>
          <p:cNvPr id="22" name="Rounded Rectangle 21"/>
          <p:cNvSpPr/>
          <p:nvPr/>
        </p:nvSpPr>
        <p:spPr>
          <a:xfrm>
            <a:off x="2853449" y="1614792"/>
            <a:ext cx="8816798" cy="1054751"/>
          </a:xfrm>
          <a:prstGeom prst="roundRect">
            <a:avLst>
              <a:gd name="adj" fmla="val 10931"/>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defTabSz="1218987"/>
            <a:endParaRPr lang="en-US" sz="2400" dirty="0">
              <a:solidFill>
                <a:srgbClr val="FFFFFF"/>
              </a:solidFill>
            </a:endParaRPr>
          </a:p>
        </p:txBody>
      </p:sp>
      <p:sp>
        <p:nvSpPr>
          <p:cNvPr id="37" name="Rounded Rectangle 36"/>
          <p:cNvSpPr/>
          <p:nvPr/>
        </p:nvSpPr>
        <p:spPr>
          <a:xfrm>
            <a:off x="2853449" y="3010326"/>
            <a:ext cx="8816798" cy="731661"/>
          </a:xfrm>
          <a:prstGeom prst="roundRect">
            <a:avLst>
              <a:gd name="adj" fmla="val 14017"/>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defTabSz="1218987"/>
            <a:endParaRPr lang="en-US" sz="2400" dirty="0">
              <a:solidFill>
                <a:srgbClr val="FFFFFF"/>
              </a:solidFill>
            </a:endParaRPr>
          </a:p>
        </p:txBody>
      </p:sp>
      <p:sp>
        <p:nvSpPr>
          <p:cNvPr id="2" name="Title 1"/>
          <p:cNvSpPr>
            <a:spLocks noGrp="1"/>
          </p:cNvSpPr>
          <p:nvPr>
            <p:ph type="title"/>
          </p:nvPr>
        </p:nvSpPr>
        <p:spPr/>
        <p:txBody>
          <a:bodyPr/>
          <a:lstStyle/>
          <a:p>
            <a:r>
              <a:rPr lang="en-US" smtClean="0"/>
              <a:t>Partitions and Partition Ranges</a:t>
            </a:r>
            <a:endParaRPr lang="en-US" dirty="0"/>
          </a:p>
        </p:txBody>
      </p:sp>
      <p:grpSp>
        <p:nvGrpSpPr>
          <p:cNvPr id="30" name="Group 33"/>
          <p:cNvGrpSpPr/>
          <p:nvPr/>
        </p:nvGrpSpPr>
        <p:grpSpPr>
          <a:xfrm>
            <a:off x="520702" y="2791533"/>
            <a:ext cx="2323417" cy="1673352"/>
            <a:chOff x="317101" y="2670048"/>
            <a:chExt cx="2531690" cy="1673352"/>
          </a:xfrm>
        </p:grpSpPr>
        <p:sp>
          <p:nvSpPr>
            <p:cNvPr id="34" name="Right Arrow 33"/>
            <p:cNvSpPr/>
            <p:nvPr/>
          </p:nvSpPr>
          <p:spPr bwMode="auto">
            <a:xfrm>
              <a:off x="2090853" y="3325368"/>
              <a:ext cx="757938" cy="484632"/>
            </a:xfrm>
            <a:prstGeom prst="rightArrow">
              <a:avLst/>
            </a:prstGeom>
            <a:solidFill>
              <a:schemeClr val="accent2"/>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3" name="Can 32"/>
            <p:cNvSpPr/>
            <p:nvPr/>
          </p:nvSpPr>
          <p:spPr bwMode="auto">
            <a:xfrm>
              <a:off x="317101" y="2670048"/>
              <a:ext cx="1905000" cy="1673352"/>
            </a:xfrm>
            <a:prstGeom prst="can">
              <a:avLst/>
            </a:prstGeom>
            <a:solidFill>
              <a:schemeClr val="accent4"/>
            </a:solidFill>
            <a:ln>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r>
                <a:rPr lang="en-US" sz="2000" b="1" dirty="0">
                  <a:gradFill>
                    <a:gsLst>
                      <a:gs pos="0">
                        <a:srgbClr val="FFFFFF"/>
                      </a:gs>
                      <a:gs pos="100000">
                        <a:srgbClr val="FFFFFF"/>
                      </a:gs>
                    </a:gsLst>
                    <a:lin ang="5400000" scaled="0"/>
                  </a:gradFill>
                </a:rPr>
                <a:t>Server A</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Table = Products</a:t>
              </a:r>
            </a:p>
          </p:txBody>
        </p:sp>
      </p:grpSp>
      <p:grpSp>
        <p:nvGrpSpPr>
          <p:cNvPr id="23" name="Group 32"/>
          <p:cNvGrpSpPr/>
          <p:nvPr/>
        </p:nvGrpSpPr>
        <p:grpSpPr>
          <a:xfrm>
            <a:off x="520702" y="1723563"/>
            <a:ext cx="2336977" cy="4032504"/>
            <a:chOff x="427732" y="1603248"/>
            <a:chExt cx="2546464" cy="4032504"/>
          </a:xfrm>
          <a:solidFill>
            <a:schemeClr val="accent4"/>
          </a:solidFill>
        </p:grpSpPr>
        <p:sp>
          <p:nvSpPr>
            <p:cNvPr id="26" name="Right Arrow 25"/>
            <p:cNvSpPr/>
            <p:nvPr/>
          </p:nvSpPr>
          <p:spPr bwMode="auto">
            <a:xfrm>
              <a:off x="2209801" y="4620768"/>
              <a:ext cx="752092" cy="484632"/>
            </a:xfrm>
            <a:prstGeom prst="rightArrow">
              <a:avLst/>
            </a:prstGeom>
            <a:solidFill>
              <a:schemeClr val="tx2"/>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9" name="Right Arrow 28"/>
            <p:cNvSpPr/>
            <p:nvPr/>
          </p:nvSpPr>
          <p:spPr bwMode="auto">
            <a:xfrm>
              <a:off x="2209800" y="2258568"/>
              <a:ext cx="764396" cy="484632"/>
            </a:xfrm>
            <a:prstGeom prst="rightArrow">
              <a:avLst/>
            </a:prstGeom>
            <a:solidFill>
              <a:schemeClr val="tx2"/>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4" name="Can 23"/>
            <p:cNvSpPr/>
            <p:nvPr/>
          </p:nvSpPr>
          <p:spPr bwMode="auto">
            <a:xfrm>
              <a:off x="427732" y="3962400"/>
              <a:ext cx="1905000" cy="1673352"/>
            </a:xfrm>
            <a:prstGeom prst="can">
              <a:avLst/>
            </a:prstGeom>
            <a:grpFill/>
            <a:ln>
              <a:headEnd type="none" w="med" len="med"/>
              <a:tailEnd type="none" w="med" len="med"/>
            </a:ln>
            <a:effectLst/>
            <a:scene3d>
              <a:camera prst="orthographicFront">
                <a:rot lat="0" lon="0" rev="0"/>
              </a:camera>
              <a:lightRig rig="threePt" dir="t">
                <a:rot lat="0" lon="0" rev="20400000"/>
              </a:lightRig>
            </a:scene3d>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r>
                <a:rPr lang="en-US" sz="2000" b="1" dirty="0">
                  <a:gradFill>
                    <a:gsLst>
                      <a:gs pos="0">
                        <a:srgbClr val="FFFFFF"/>
                      </a:gs>
                      <a:gs pos="100000">
                        <a:srgbClr val="FFFFFF"/>
                      </a:gs>
                    </a:gsLst>
                    <a:lin ang="5400000" scaled="0"/>
                  </a:gradFill>
                </a:rPr>
                <a:t>Server B</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Table = Products</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[Canoes - MaxKey)</a:t>
              </a:r>
              <a:endParaRPr lang="en-US" sz="1200" dirty="0">
                <a:gradFill>
                  <a:gsLst>
                    <a:gs pos="0">
                      <a:srgbClr val="FFFFFF"/>
                    </a:gs>
                    <a:gs pos="100000">
                      <a:srgbClr val="FFFFFF"/>
                    </a:gs>
                  </a:gsLst>
                  <a:lin ang="5400000" scaled="0"/>
                </a:gradFill>
              </a:endParaRPr>
            </a:p>
          </p:txBody>
        </p:sp>
        <p:sp>
          <p:nvSpPr>
            <p:cNvPr id="25" name="Can 24"/>
            <p:cNvSpPr/>
            <p:nvPr/>
          </p:nvSpPr>
          <p:spPr bwMode="auto">
            <a:xfrm>
              <a:off x="427732" y="1603248"/>
              <a:ext cx="1905000" cy="1673352"/>
            </a:xfrm>
            <a:prstGeom prst="can">
              <a:avLst/>
            </a:prstGeom>
            <a:grpFill/>
            <a:ln>
              <a:headEnd type="none" w="med" len="med"/>
              <a:tailEnd type="none" w="med" len="med"/>
            </a:ln>
            <a:effectLst/>
            <a:scene3d>
              <a:camera prst="orthographicFront">
                <a:rot lat="0" lon="0" rev="0"/>
              </a:camera>
              <a:lightRig rig="threePt" dir="t">
                <a:rot lat="0" lon="0" rev="20400000"/>
              </a:lightRig>
            </a:scene3d>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61" fontAlgn="base">
                <a:spcBef>
                  <a:spcPct val="0"/>
                </a:spcBef>
                <a:spcAft>
                  <a:spcPct val="0"/>
                </a:spcAft>
              </a:pPr>
              <a:r>
                <a:rPr lang="en-US" sz="2000" b="1" dirty="0">
                  <a:gradFill>
                    <a:gsLst>
                      <a:gs pos="0">
                        <a:srgbClr val="FFFFFF"/>
                      </a:gs>
                      <a:gs pos="100000">
                        <a:srgbClr val="FFFFFF"/>
                      </a:gs>
                    </a:gsLst>
                    <a:lin ang="5400000" scaled="0"/>
                  </a:gradFill>
                </a:rPr>
                <a:t>Server A</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Table = Products</a:t>
              </a:r>
            </a:p>
            <a:p>
              <a:pPr algn="ctr" defTabSz="914061" fontAlgn="base">
                <a:spcBef>
                  <a:spcPct val="0"/>
                </a:spcBef>
                <a:spcAft>
                  <a:spcPct val="0"/>
                </a:spcAft>
              </a:pPr>
              <a:r>
                <a:rPr lang="en-US" sz="1400" dirty="0">
                  <a:gradFill>
                    <a:gsLst>
                      <a:gs pos="0">
                        <a:srgbClr val="FFFFFF"/>
                      </a:gs>
                      <a:gs pos="100000">
                        <a:srgbClr val="FFFFFF"/>
                      </a:gs>
                    </a:gsLst>
                    <a:lin ang="5400000" scaled="0"/>
                  </a:gradFill>
                </a:rPr>
                <a:t>[MinKey - Canoes)</a:t>
              </a:r>
              <a:endParaRPr lang="en-US" sz="1100" dirty="0">
                <a:gradFill>
                  <a:gsLst>
                    <a:gs pos="0">
                      <a:srgbClr val="FFFFFF"/>
                    </a:gs>
                    <a:gs pos="100000">
                      <a:srgbClr val="FFFFFF"/>
                    </a:gs>
                  </a:gsLst>
                  <a:lin ang="5400000" scaled="0"/>
                </a:gradFill>
              </a:endParaRPr>
            </a:p>
          </p:txBody>
        </p:sp>
      </p:grpSp>
      <p:sp>
        <p:nvSpPr>
          <p:cNvPr id="36" name="Oval 35"/>
          <p:cNvSpPr/>
          <p:nvPr/>
        </p:nvSpPr>
        <p:spPr bwMode="auto">
          <a:xfrm>
            <a:off x="520702" y="2712512"/>
            <a:ext cx="1738489" cy="442452"/>
          </a:xfrm>
          <a:prstGeom prst="ellipse">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defTabSz="1218987"/>
            <a:endParaRPr lang="en-US" sz="2400" dirty="0">
              <a:solidFill>
                <a:srgbClr val="FFFFFF"/>
              </a:solidFill>
            </a:endParaRPr>
          </a:p>
        </p:txBody>
      </p:sp>
      <p:sp>
        <p:nvSpPr>
          <p:cNvPr id="35" name="Oval 34"/>
          <p:cNvSpPr/>
          <p:nvPr/>
        </p:nvSpPr>
        <p:spPr bwMode="auto">
          <a:xfrm>
            <a:off x="520702" y="5049444"/>
            <a:ext cx="1738489" cy="486429"/>
          </a:xfrm>
          <a:prstGeom prst="ellipse">
            <a:avLst/>
          </a:prstGeom>
          <a:noFill/>
          <a:ln>
            <a:solidFill>
              <a:schemeClr val="accent2">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defTabSz="1218987"/>
            <a:endParaRPr lang="en-US" sz="2400" dirty="0">
              <a:solidFill>
                <a:srgbClr val="FFFFFF"/>
              </a:solidFill>
            </a:endParaRPr>
          </a:p>
        </p:txBody>
      </p:sp>
    </p:spTree>
    <p:custDataLst>
      <p:tags r:id="rId1"/>
    </p:custDataLst>
    <p:extLst>
      <p:ext uri="{BB962C8B-B14F-4D97-AF65-F5344CB8AC3E}">
        <p14:creationId xmlns:p14="http://schemas.microsoft.com/office/powerpoint/2010/main" val="1148328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2"/>
                                        </p:tgtEl>
                                      </p:cBhvr>
                                    </p:animEffect>
                                    <p:set>
                                      <p:cBhvr>
                                        <p:cTn id="12" dur="1" fill="hold">
                                          <p:stCondLst>
                                            <p:cond delay="499"/>
                                          </p:stCondLst>
                                        </p:cTn>
                                        <p:tgtEl>
                                          <p:spTgt spid="22"/>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37"/>
                                        </p:tgtEl>
                                      </p:cBhvr>
                                    </p:animEffect>
                                    <p:set>
                                      <p:cBhvr>
                                        <p:cTn id="21" dur="1" fill="hold">
                                          <p:stCondLst>
                                            <p:cond delay="499"/>
                                          </p:stCondLst>
                                        </p:cTn>
                                        <p:tgtEl>
                                          <p:spTgt spid="37"/>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38"/>
                                        </p:tgtEl>
                                      </p:cBhvr>
                                    </p:animEffect>
                                    <p:set>
                                      <p:cBhvr>
                                        <p:cTn id="26" dur="1" fill="hold">
                                          <p:stCondLst>
                                            <p:cond delay="499"/>
                                          </p:stCondLst>
                                        </p:cTn>
                                        <p:tgtEl>
                                          <p:spTgt spid="38"/>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30"/>
                                        </p:tgtEl>
                                      </p:cBhvr>
                                    </p:animEffect>
                                    <p:set>
                                      <p:cBhvr>
                                        <p:cTn id="29" dur="1" fill="hold">
                                          <p:stCondLst>
                                            <p:cond delay="499"/>
                                          </p:stCondLst>
                                        </p:cTn>
                                        <p:tgtEl>
                                          <p:spTgt spid="30"/>
                                        </p:tgtEl>
                                        <p:attrNameLst>
                                          <p:attrName>style.visibility</p:attrName>
                                        </p:attrNameLst>
                                      </p:cBhvr>
                                      <p:to>
                                        <p:strVal val="hidden"/>
                                      </p:to>
                                    </p:set>
                                  </p:childTnLst>
                                </p:cTn>
                              </p:par>
                              <p:par>
                                <p:cTn id="30" presetID="10" presetClass="entr" presetSubtype="0" fill="hold"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500"/>
                                        <p:tgtEl>
                                          <p:spTgt spid="39"/>
                                        </p:tgtEl>
                                      </p:cBhvr>
                                    </p:animEffect>
                                  </p:childTnLst>
                                </p:cTn>
                              </p:par>
                              <p:par>
                                <p:cTn id="33" presetID="10"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500"/>
                                        <p:tgtEl>
                                          <p:spTgt spid="2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500"/>
                                        <p:tgtEl>
                                          <p:spTgt spid="3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2" grpId="1" animBg="1"/>
      <p:bldP spid="37" grpId="0" animBg="1"/>
      <p:bldP spid="37" grpId="1" animBg="1"/>
      <p:bldP spid="36" grpId="0" animBg="1"/>
      <p:bldP spid="35"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ounded Rectangle 71"/>
          <p:cNvSpPr/>
          <p:nvPr/>
        </p:nvSpPr>
        <p:spPr>
          <a:xfrm>
            <a:off x="520702" y="1447800"/>
            <a:ext cx="11149011" cy="465328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36" tIns="274308" rIns="91436" bIns="45719"/>
          <a:lstStyle/>
          <a:p>
            <a:pPr defTabSz="1555620">
              <a:lnSpc>
                <a:spcPct val="90000"/>
              </a:lnSpc>
              <a:spcBef>
                <a:spcPct val="0"/>
              </a:spcBef>
              <a:spcAft>
                <a:spcPct val="35000"/>
              </a:spcAft>
            </a:pPr>
            <a:endParaRPr lang="en-US" sz="3100" dirty="0">
              <a:solidFill>
                <a:srgbClr val="595959">
                  <a:alpha val="98824"/>
                </a:srgbClr>
              </a:solidFill>
              <a:latin typeface="Segoe UI Light" pitchFamily="34" charset="0"/>
            </a:endParaRPr>
          </a:p>
        </p:txBody>
      </p:sp>
      <p:sp>
        <p:nvSpPr>
          <p:cNvPr id="102" name="Rectangle 101"/>
          <p:cNvSpPr/>
          <p:nvPr/>
        </p:nvSpPr>
        <p:spPr bwMode="auto">
          <a:xfrm>
            <a:off x="2220914" y="4410076"/>
            <a:ext cx="6181725" cy="2137029"/>
          </a:xfrm>
          <a:prstGeom prst="rect">
            <a:avLst/>
          </a:prstGeom>
          <a:noFill/>
          <a:ln>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900" dirty="0" err="1">
              <a:gradFill>
                <a:gsLst>
                  <a:gs pos="0">
                    <a:srgbClr val="FFFFFF"/>
                  </a:gs>
                  <a:gs pos="100000">
                    <a:srgbClr val="FFFFFF"/>
                  </a:gs>
                </a:gsLst>
                <a:lin ang="5400000" scaled="0"/>
              </a:gradFill>
              <a:ea typeface="Segoe UI" pitchFamily="34" charset="0"/>
              <a:cs typeface="Segoe UI" pitchFamily="34" charset="0"/>
            </a:endParaRPr>
          </a:p>
        </p:txBody>
      </p:sp>
      <p:sp>
        <p:nvSpPr>
          <p:cNvPr id="27" name="Freeform 6"/>
          <p:cNvSpPr>
            <a:spLocks/>
          </p:cNvSpPr>
          <p:nvPr/>
        </p:nvSpPr>
        <p:spPr bwMode="auto">
          <a:xfrm>
            <a:off x="2573339" y="3991712"/>
            <a:ext cx="5572125" cy="2555393"/>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bg2">
              <a:lumMod val="90000"/>
            </a:schemeClr>
          </a:solidFill>
          <a:ln>
            <a:noFill/>
          </a:ln>
        </p:spPr>
        <p:txBody>
          <a:bodyPr vert="horz" wrap="square" lIns="82302" tIns="41151" rIns="82302" bIns="41151" numCol="1" anchor="t" anchorCtr="0" compatLnSpc="1">
            <a:prstTxWarp prst="textNoShape">
              <a:avLst/>
            </a:prstTxWarp>
          </a:bodyPr>
          <a:lstStyle/>
          <a:p>
            <a:pPr defTabSz="914325"/>
            <a:endParaRPr lang="en-US" sz="1600" dirty="0">
              <a:solidFill>
                <a:srgbClr val="5F5F5F"/>
              </a:solidFill>
            </a:endParaRPr>
          </a:p>
        </p:txBody>
      </p:sp>
      <p:sp>
        <p:nvSpPr>
          <p:cNvPr id="4" name="Title 3"/>
          <p:cNvSpPr>
            <a:spLocks noGrp="1"/>
          </p:cNvSpPr>
          <p:nvPr>
            <p:ph type="title"/>
          </p:nvPr>
        </p:nvSpPr>
        <p:spPr/>
        <p:txBody>
          <a:bodyPr/>
          <a:lstStyle/>
          <a:p>
            <a:r>
              <a:rPr lang="en-US" smtClean="0"/>
              <a:t>Azure Storage Architecture</a:t>
            </a:r>
            <a:endParaRPr lang="en-US" dirty="0"/>
          </a:p>
        </p:txBody>
      </p:sp>
      <p:cxnSp>
        <p:nvCxnSpPr>
          <p:cNvPr id="11" name="Straight Connector 10"/>
          <p:cNvCxnSpPr/>
          <p:nvPr/>
        </p:nvCxnSpPr>
        <p:spPr>
          <a:xfrm flipH="1" flipV="1">
            <a:off x="5888039" y="2243138"/>
            <a:ext cx="1038225" cy="1109662"/>
          </a:xfrm>
          <a:prstGeom prst="line">
            <a:avLst/>
          </a:prstGeom>
          <a:ln w="44450">
            <a:solidFill>
              <a:schemeClr val="accent3"/>
            </a:solidFill>
            <a:headEnd type="triangle" w="med" len="med"/>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878264" y="2243139"/>
            <a:ext cx="1022061" cy="1119186"/>
          </a:xfrm>
          <a:prstGeom prst="line">
            <a:avLst/>
          </a:prstGeom>
          <a:ln w="44450">
            <a:solidFill>
              <a:schemeClr val="accent3"/>
            </a:solidFill>
            <a:headEnd type="triangle" w="med" len="med"/>
            <a:tailEnd type="none"/>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4801394" y="1662113"/>
            <a:ext cx="1162050" cy="1162050"/>
            <a:chOff x="5286375" y="1981200"/>
            <a:chExt cx="1162050" cy="1162050"/>
          </a:xfrm>
        </p:grpSpPr>
        <p:sp>
          <p:nvSpPr>
            <p:cNvPr id="6" name="Pentagon 5"/>
            <p:cNvSpPr/>
            <p:nvPr/>
          </p:nvSpPr>
          <p:spPr bwMode="auto">
            <a:xfrm rot="5400000">
              <a:off x="5286375" y="1981200"/>
              <a:ext cx="1162050" cy="1162050"/>
            </a:xfrm>
            <a:prstGeom prst="homePlate">
              <a:avLst>
                <a:gd name="adj" fmla="val 35246"/>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 name="Rectangle 6"/>
            <p:cNvSpPr/>
            <p:nvPr/>
          </p:nvSpPr>
          <p:spPr>
            <a:xfrm>
              <a:off x="5515381" y="2243138"/>
              <a:ext cx="704039" cy="480131"/>
            </a:xfrm>
            <a:prstGeom prst="rect">
              <a:avLst/>
            </a:prstGeom>
          </p:spPr>
          <p:txBody>
            <a:bodyPr wrap="none">
              <a:spAutoFit/>
            </a:bodyPr>
            <a:lstStyle/>
            <a:p>
              <a:pPr defTabSz="1555620">
                <a:lnSpc>
                  <a:spcPct val="90000"/>
                </a:lnSpc>
                <a:spcBef>
                  <a:spcPct val="0"/>
                </a:spcBef>
                <a:spcAft>
                  <a:spcPct val="35000"/>
                </a:spcAft>
              </a:pPr>
              <a:r>
                <a:rPr lang="en-US" sz="2800" dirty="0">
                  <a:solidFill>
                    <a:srgbClr val="FFFFFF">
                      <a:alpha val="98824"/>
                    </a:srgbClr>
                  </a:solidFill>
                  <a:latin typeface="Segoe UI Light" pitchFamily="34" charset="0"/>
                </a:rPr>
                <a:t>VIP</a:t>
              </a:r>
              <a:endParaRPr lang="en-US" sz="3200" dirty="0">
                <a:solidFill>
                  <a:srgbClr val="FFFFFF">
                    <a:alpha val="98824"/>
                  </a:srgbClr>
                </a:solidFill>
                <a:latin typeface="Segoe UI Light" pitchFamily="34" charset="0"/>
              </a:endParaRPr>
            </a:p>
          </p:txBody>
        </p:sp>
      </p:grpSp>
      <p:sp>
        <p:nvSpPr>
          <p:cNvPr id="13" name="Rectangle 12"/>
          <p:cNvSpPr/>
          <p:nvPr/>
        </p:nvSpPr>
        <p:spPr bwMode="auto">
          <a:xfrm>
            <a:off x="4872833" y="3371850"/>
            <a:ext cx="1019175" cy="5334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a:gradFill>
                  <a:gsLst>
                    <a:gs pos="0">
                      <a:srgbClr val="FFFFFF"/>
                    </a:gs>
                    <a:gs pos="100000">
                      <a:srgbClr val="FFFFFF"/>
                    </a:gs>
                  </a:gsLst>
                  <a:lin ang="5400000" scaled="0"/>
                </a:gradFill>
              </a:rPr>
              <a:t>FE</a:t>
            </a:r>
          </a:p>
        </p:txBody>
      </p:sp>
      <p:sp>
        <p:nvSpPr>
          <p:cNvPr id="14" name="Rectangle 13"/>
          <p:cNvSpPr/>
          <p:nvPr/>
        </p:nvSpPr>
        <p:spPr bwMode="auto">
          <a:xfrm>
            <a:off x="6362701" y="3371850"/>
            <a:ext cx="1019175" cy="5334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a:gradFill>
                  <a:gsLst>
                    <a:gs pos="0">
                      <a:srgbClr val="FFFFFF"/>
                    </a:gs>
                    <a:gs pos="100000">
                      <a:srgbClr val="FFFFFF"/>
                    </a:gs>
                  </a:gsLst>
                  <a:lin ang="5400000" scaled="0"/>
                </a:gradFill>
              </a:rPr>
              <a:t>FE</a:t>
            </a:r>
          </a:p>
        </p:txBody>
      </p:sp>
      <p:grpSp>
        <p:nvGrpSpPr>
          <p:cNvPr id="25" name="Group 24"/>
          <p:cNvGrpSpPr/>
          <p:nvPr/>
        </p:nvGrpSpPr>
        <p:grpSpPr>
          <a:xfrm>
            <a:off x="8608807" y="2828925"/>
            <a:ext cx="1984786" cy="1171576"/>
            <a:chOff x="9447212" y="3276600"/>
            <a:chExt cx="1371600" cy="809625"/>
          </a:xfrm>
          <a:solidFill>
            <a:schemeClr val="tx2"/>
          </a:solidFill>
        </p:grpSpPr>
        <p:sp>
          <p:nvSpPr>
            <p:cNvPr id="21" name="Rectangle 20"/>
            <p:cNvSpPr/>
            <p:nvPr/>
          </p:nvSpPr>
          <p:spPr bwMode="auto">
            <a:xfrm>
              <a:off x="9799637" y="3276600"/>
              <a:ext cx="1019175" cy="533400"/>
            </a:xfrm>
            <a:prstGeom prst="rect">
              <a:avLst/>
            </a:prstGeom>
            <a:grpFill/>
            <a:ln w="571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a:gradFill>
                    <a:gsLst>
                      <a:gs pos="0">
                        <a:srgbClr val="FFFFFF"/>
                      </a:gs>
                      <a:gs pos="100000">
                        <a:srgbClr val="FFFFFF"/>
                      </a:gs>
                    </a:gsLst>
                    <a:lin ang="5400000" scaled="0"/>
                  </a:gradFill>
                </a:rPr>
                <a:t>FE</a:t>
              </a:r>
            </a:p>
          </p:txBody>
        </p:sp>
        <p:sp>
          <p:nvSpPr>
            <p:cNvPr id="22" name="Rectangle 21"/>
            <p:cNvSpPr/>
            <p:nvPr/>
          </p:nvSpPr>
          <p:spPr bwMode="auto">
            <a:xfrm>
              <a:off x="9682162" y="3368675"/>
              <a:ext cx="1019175" cy="533400"/>
            </a:xfrm>
            <a:prstGeom prst="rect">
              <a:avLst/>
            </a:prstGeom>
            <a:grpFill/>
            <a:ln w="571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a:gradFill>
                    <a:gsLst>
                      <a:gs pos="0">
                        <a:srgbClr val="FFFFFF"/>
                      </a:gs>
                      <a:gs pos="100000">
                        <a:srgbClr val="FFFFFF"/>
                      </a:gs>
                    </a:gsLst>
                    <a:lin ang="5400000" scaled="0"/>
                  </a:gradFill>
                </a:rPr>
                <a:t>FE</a:t>
              </a:r>
            </a:p>
          </p:txBody>
        </p:sp>
        <p:sp>
          <p:nvSpPr>
            <p:cNvPr id="23" name="Rectangle 22"/>
            <p:cNvSpPr/>
            <p:nvPr/>
          </p:nvSpPr>
          <p:spPr bwMode="auto">
            <a:xfrm>
              <a:off x="9564687" y="3460750"/>
              <a:ext cx="1019175" cy="533400"/>
            </a:xfrm>
            <a:prstGeom prst="rect">
              <a:avLst/>
            </a:prstGeom>
            <a:grpFill/>
            <a:ln w="571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a:gradFill>
                    <a:gsLst>
                      <a:gs pos="0">
                        <a:srgbClr val="FFFFFF"/>
                      </a:gs>
                      <a:gs pos="100000">
                        <a:srgbClr val="FFFFFF"/>
                      </a:gs>
                    </a:gsLst>
                    <a:lin ang="5400000" scaled="0"/>
                  </a:gradFill>
                </a:rPr>
                <a:t>FE</a:t>
              </a:r>
            </a:p>
          </p:txBody>
        </p:sp>
        <p:sp>
          <p:nvSpPr>
            <p:cNvPr id="24" name="Rectangle 23"/>
            <p:cNvSpPr/>
            <p:nvPr/>
          </p:nvSpPr>
          <p:spPr bwMode="auto">
            <a:xfrm>
              <a:off x="9447212" y="3552825"/>
              <a:ext cx="1019175" cy="533400"/>
            </a:xfrm>
            <a:prstGeom prst="rect">
              <a:avLst/>
            </a:prstGeom>
            <a:grpFill/>
            <a:ln w="571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a:gradFill>
                    <a:gsLst>
                      <a:gs pos="0">
                        <a:srgbClr val="FFFFFF"/>
                      </a:gs>
                      <a:gs pos="100000">
                        <a:srgbClr val="FFFFFF"/>
                      </a:gs>
                    </a:gsLst>
                    <a:lin ang="5400000" scaled="0"/>
                  </a:gradFill>
                </a:rPr>
                <a:t>Partition Master(s)</a:t>
              </a:r>
            </a:p>
          </p:txBody>
        </p:sp>
      </p:grpSp>
      <p:sp>
        <p:nvSpPr>
          <p:cNvPr id="26" name="Rectangle 25"/>
          <p:cNvSpPr/>
          <p:nvPr/>
        </p:nvSpPr>
        <p:spPr>
          <a:xfrm>
            <a:off x="3211125" y="5501570"/>
            <a:ext cx="4480714" cy="480131"/>
          </a:xfrm>
          <a:prstGeom prst="rect">
            <a:avLst/>
          </a:prstGeom>
        </p:spPr>
        <p:txBody>
          <a:bodyPr wrap="none">
            <a:spAutoFit/>
          </a:bodyPr>
          <a:lstStyle/>
          <a:p>
            <a:pPr algn="ctr" defTabSz="1555620">
              <a:lnSpc>
                <a:spcPct val="90000"/>
              </a:lnSpc>
              <a:spcBef>
                <a:spcPct val="0"/>
              </a:spcBef>
              <a:spcAft>
                <a:spcPct val="35000"/>
              </a:spcAft>
            </a:pPr>
            <a:r>
              <a:rPr lang="en-US" sz="2800" dirty="0">
                <a:solidFill>
                  <a:srgbClr val="5F5F5F">
                    <a:alpha val="98824"/>
                  </a:srgbClr>
                </a:solidFill>
                <a:latin typeface="Segoe UI Light" pitchFamily="34" charset="0"/>
              </a:rPr>
              <a:t>Distributed File System Layer</a:t>
            </a:r>
            <a:endParaRPr lang="en-US" sz="3200" dirty="0">
              <a:solidFill>
                <a:srgbClr val="5F5F5F">
                  <a:alpha val="98824"/>
                </a:srgbClr>
              </a:solidFill>
              <a:latin typeface="Segoe UI Light" pitchFamily="34" charset="0"/>
            </a:endParaRPr>
          </a:p>
        </p:txBody>
      </p:sp>
      <p:cxnSp>
        <p:nvCxnSpPr>
          <p:cNvPr id="32" name="Straight Connector 31"/>
          <p:cNvCxnSpPr/>
          <p:nvPr/>
        </p:nvCxnSpPr>
        <p:spPr>
          <a:xfrm flipV="1">
            <a:off x="5382420" y="2824165"/>
            <a:ext cx="0" cy="519111"/>
          </a:xfrm>
          <a:prstGeom prst="line">
            <a:avLst/>
          </a:prstGeom>
          <a:ln w="44450">
            <a:solidFill>
              <a:schemeClr val="accent3"/>
            </a:solidFill>
            <a:headEnd type="triangle" w="med" len="med"/>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flipV="1">
            <a:off x="3906839" y="3864769"/>
            <a:ext cx="3228974" cy="602456"/>
          </a:xfrm>
          <a:prstGeom prst="line">
            <a:avLst/>
          </a:prstGeom>
          <a:ln w="44450">
            <a:solidFill>
              <a:schemeClr val="accent3"/>
            </a:solidFill>
            <a:headEnd type="triangle" w="med" len="med"/>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flipV="1">
            <a:off x="3906839" y="3864770"/>
            <a:ext cx="1770062" cy="611981"/>
          </a:xfrm>
          <a:prstGeom prst="line">
            <a:avLst/>
          </a:prstGeom>
          <a:ln w="44450">
            <a:solidFill>
              <a:schemeClr val="accent3"/>
            </a:solidFill>
            <a:headEnd type="triangle" w="med" len="med"/>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H="1" flipV="1">
            <a:off x="3906839" y="3864770"/>
            <a:ext cx="238124" cy="631030"/>
          </a:xfrm>
          <a:prstGeom prst="line">
            <a:avLst/>
          </a:prstGeom>
          <a:ln w="44450">
            <a:solidFill>
              <a:schemeClr val="accent3"/>
            </a:solidFill>
            <a:headEnd type="triangle" w="med" len="med"/>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3392489" y="3864771"/>
            <a:ext cx="514351" cy="621505"/>
          </a:xfrm>
          <a:prstGeom prst="line">
            <a:avLst/>
          </a:prstGeom>
          <a:ln w="44450">
            <a:solidFill>
              <a:schemeClr val="accent3"/>
            </a:solidFill>
            <a:headEnd type="triangle" w="med" len="med"/>
            <a:tailEnd type="none"/>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bwMode="auto">
          <a:xfrm>
            <a:off x="3382964" y="3371850"/>
            <a:ext cx="1019175" cy="5334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a:gradFill>
                  <a:gsLst>
                    <a:gs pos="0">
                      <a:srgbClr val="FFFFFF"/>
                    </a:gs>
                    <a:gs pos="100000">
                      <a:srgbClr val="FFFFFF"/>
                    </a:gs>
                  </a:gsLst>
                  <a:lin ang="5400000" scaled="0"/>
                </a:gradFill>
              </a:rPr>
              <a:t>FE</a:t>
            </a:r>
          </a:p>
        </p:txBody>
      </p:sp>
      <p:cxnSp>
        <p:nvCxnSpPr>
          <p:cNvPr id="47" name="Straight Connector 46"/>
          <p:cNvCxnSpPr>
            <a:endCxn id="24" idx="2"/>
          </p:cNvCxnSpPr>
          <p:nvPr/>
        </p:nvCxnSpPr>
        <p:spPr>
          <a:xfrm flipV="1">
            <a:off x="3487738" y="4000501"/>
            <a:ext cx="5858472" cy="485774"/>
          </a:xfrm>
          <a:prstGeom prst="line">
            <a:avLst/>
          </a:prstGeom>
          <a:ln w="28575">
            <a:solidFill>
              <a:schemeClr val="accent2"/>
            </a:solidFill>
            <a:prstDash val="sysDash"/>
            <a:headEnd type="triangle" w="med" len="med"/>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endCxn id="24" idx="2"/>
          </p:cNvCxnSpPr>
          <p:nvPr/>
        </p:nvCxnSpPr>
        <p:spPr>
          <a:xfrm flipV="1">
            <a:off x="4686300" y="4000501"/>
            <a:ext cx="4659910" cy="485774"/>
          </a:xfrm>
          <a:prstGeom prst="line">
            <a:avLst/>
          </a:prstGeom>
          <a:ln w="28575">
            <a:solidFill>
              <a:schemeClr val="accent2"/>
            </a:solidFill>
            <a:prstDash val="sysDash"/>
            <a:headEnd type="triangle" w="med" len="med"/>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endCxn id="24" idx="2"/>
          </p:cNvCxnSpPr>
          <p:nvPr/>
        </p:nvCxnSpPr>
        <p:spPr>
          <a:xfrm flipV="1">
            <a:off x="6057900" y="4000501"/>
            <a:ext cx="3288310" cy="485774"/>
          </a:xfrm>
          <a:prstGeom prst="line">
            <a:avLst/>
          </a:prstGeom>
          <a:ln w="28575">
            <a:solidFill>
              <a:schemeClr val="accent2"/>
            </a:solidFill>
            <a:prstDash val="sysDash"/>
            <a:headEnd type="triangle" w="med" len="med"/>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endCxn id="24" idx="2"/>
          </p:cNvCxnSpPr>
          <p:nvPr/>
        </p:nvCxnSpPr>
        <p:spPr>
          <a:xfrm flipV="1">
            <a:off x="7581900" y="4000501"/>
            <a:ext cx="1764310" cy="485774"/>
          </a:xfrm>
          <a:prstGeom prst="line">
            <a:avLst/>
          </a:prstGeom>
          <a:ln w="28575">
            <a:solidFill>
              <a:schemeClr val="accent2"/>
            </a:solidFill>
            <a:prstDash val="sysDash"/>
            <a:headEnd type="triangle" w="med" len="med"/>
            <a:tailEnd type="non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bwMode="auto">
          <a:xfrm>
            <a:off x="2325159" y="4495800"/>
            <a:ext cx="1439334" cy="5334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600" dirty="0">
                <a:gradFill>
                  <a:gsLst>
                    <a:gs pos="0">
                      <a:srgbClr val="FFFFFF"/>
                    </a:gs>
                    <a:gs pos="100000">
                      <a:srgbClr val="FFFFFF"/>
                    </a:gs>
                  </a:gsLst>
                  <a:lin ang="5400000" scaled="0"/>
                </a:gradFill>
              </a:rPr>
              <a:t>Partition Server</a:t>
            </a:r>
          </a:p>
        </p:txBody>
      </p:sp>
      <p:sp>
        <p:nvSpPr>
          <p:cNvPr id="18" name="Rectangle 17"/>
          <p:cNvSpPr/>
          <p:nvPr/>
        </p:nvSpPr>
        <p:spPr bwMode="auto">
          <a:xfrm>
            <a:off x="3829580" y="4495800"/>
            <a:ext cx="1439334" cy="5334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600" dirty="0">
                <a:gradFill>
                  <a:gsLst>
                    <a:gs pos="0">
                      <a:srgbClr val="FFFFFF"/>
                    </a:gs>
                    <a:gs pos="100000">
                      <a:srgbClr val="FFFFFF"/>
                    </a:gs>
                  </a:gsLst>
                  <a:lin ang="5400000" scaled="0"/>
                </a:gradFill>
              </a:rPr>
              <a:t>Partition Server</a:t>
            </a:r>
          </a:p>
        </p:txBody>
      </p:sp>
      <p:sp>
        <p:nvSpPr>
          <p:cNvPr id="19" name="Rectangle 18"/>
          <p:cNvSpPr/>
          <p:nvPr/>
        </p:nvSpPr>
        <p:spPr bwMode="auto">
          <a:xfrm>
            <a:off x="5334001" y="4495800"/>
            <a:ext cx="1439334" cy="5334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600" dirty="0">
                <a:gradFill>
                  <a:gsLst>
                    <a:gs pos="0">
                      <a:srgbClr val="FFFFFF"/>
                    </a:gs>
                    <a:gs pos="100000">
                      <a:srgbClr val="FFFFFF"/>
                    </a:gs>
                  </a:gsLst>
                  <a:lin ang="5400000" scaled="0"/>
                </a:gradFill>
              </a:rPr>
              <a:t>Partition Server</a:t>
            </a:r>
          </a:p>
        </p:txBody>
      </p:sp>
      <p:sp>
        <p:nvSpPr>
          <p:cNvPr id="20" name="Rectangle 19"/>
          <p:cNvSpPr/>
          <p:nvPr/>
        </p:nvSpPr>
        <p:spPr bwMode="auto">
          <a:xfrm>
            <a:off x="6838421" y="4495800"/>
            <a:ext cx="1439334" cy="5334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600" dirty="0">
                <a:gradFill>
                  <a:gsLst>
                    <a:gs pos="0">
                      <a:srgbClr val="FFFFFF"/>
                    </a:gs>
                    <a:gs pos="100000">
                      <a:srgbClr val="FFFFFF"/>
                    </a:gs>
                  </a:gsLst>
                  <a:lin ang="5400000" scaled="0"/>
                </a:gradFill>
              </a:rPr>
              <a:t>Partition Server</a:t>
            </a:r>
          </a:p>
        </p:txBody>
      </p:sp>
      <p:grpSp>
        <p:nvGrpSpPr>
          <p:cNvPr id="61" name="Group 60"/>
          <p:cNvGrpSpPr/>
          <p:nvPr/>
        </p:nvGrpSpPr>
        <p:grpSpPr>
          <a:xfrm>
            <a:off x="3339749" y="4538664"/>
            <a:ext cx="410278" cy="439825"/>
            <a:chOff x="3650456" y="4538663"/>
            <a:chExt cx="290513" cy="439825"/>
          </a:xfrm>
        </p:grpSpPr>
        <p:sp>
          <p:nvSpPr>
            <p:cNvPr id="56" name="Freeform 11"/>
            <p:cNvSpPr>
              <a:spLocks noEditPoints="1"/>
            </p:cNvSpPr>
            <p:nvPr/>
          </p:nvSpPr>
          <p:spPr bwMode="auto">
            <a:xfrm>
              <a:off x="3684698" y="4683016"/>
              <a:ext cx="218964" cy="295472"/>
            </a:xfrm>
            <a:custGeom>
              <a:avLst/>
              <a:gdLst>
                <a:gd name="T0" fmla="*/ 95 w 95"/>
                <a:gd name="T1" fmla="*/ 21 h 128"/>
                <a:gd name="T2" fmla="*/ 95 w 95"/>
                <a:gd name="T3" fmla="*/ 47 h 128"/>
                <a:gd name="T4" fmla="*/ 47 w 95"/>
                <a:gd name="T5" fmla="*/ 64 h 128"/>
                <a:gd name="T6" fmla="*/ 0 w 95"/>
                <a:gd name="T7" fmla="*/ 47 h 128"/>
                <a:gd name="T8" fmla="*/ 0 w 95"/>
                <a:gd name="T9" fmla="*/ 21 h 128"/>
                <a:gd name="T10" fmla="*/ 47 w 95"/>
                <a:gd name="T11" fmla="*/ 38 h 128"/>
                <a:gd name="T12" fmla="*/ 95 w 95"/>
                <a:gd name="T13" fmla="*/ 21 h 128"/>
                <a:gd name="T14" fmla="*/ 95 w 95"/>
                <a:gd name="T15" fmla="*/ 53 h 128"/>
                <a:gd name="T16" fmla="*/ 95 w 95"/>
                <a:gd name="T17" fmla="*/ 79 h 128"/>
                <a:gd name="T18" fmla="*/ 47 w 95"/>
                <a:gd name="T19" fmla="*/ 96 h 128"/>
                <a:gd name="T20" fmla="*/ 0 w 95"/>
                <a:gd name="T21" fmla="*/ 79 h 128"/>
                <a:gd name="T22" fmla="*/ 0 w 95"/>
                <a:gd name="T23" fmla="*/ 53 h 128"/>
                <a:gd name="T24" fmla="*/ 47 w 95"/>
                <a:gd name="T25" fmla="*/ 70 h 128"/>
                <a:gd name="T26" fmla="*/ 95 w 95"/>
                <a:gd name="T27" fmla="*/ 53 h 128"/>
                <a:gd name="T28" fmla="*/ 95 w 95"/>
                <a:gd name="T29" fmla="*/ 85 h 128"/>
                <a:gd name="T30" fmla="*/ 95 w 95"/>
                <a:gd name="T31" fmla="*/ 111 h 128"/>
                <a:gd name="T32" fmla="*/ 47 w 95"/>
                <a:gd name="T33" fmla="*/ 128 h 128"/>
                <a:gd name="T34" fmla="*/ 0 w 95"/>
                <a:gd name="T35" fmla="*/ 111 h 128"/>
                <a:gd name="T36" fmla="*/ 0 w 95"/>
                <a:gd name="T37" fmla="*/ 85 h 128"/>
                <a:gd name="T38" fmla="*/ 47 w 95"/>
                <a:gd name="T39" fmla="*/ 102 h 128"/>
                <a:gd name="T40" fmla="*/ 95 w 95"/>
                <a:gd name="T41" fmla="*/ 85 h 128"/>
                <a:gd name="T42" fmla="*/ 0 w 95"/>
                <a:gd name="T43" fmla="*/ 17 h 128"/>
                <a:gd name="T44" fmla="*/ 47 w 95"/>
                <a:gd name="T45" fmla="*/ 34 h 128"/>
                <a:gd name="T46" fmla="*/ 95 w 95"/>
                <a:gd name="T47" fmla="*/ 17 h 128"/>
                <a:gd name="T48" fmla="*/ 48 w 95"/>
                <a:gd name="T49" fmla="*/ 0 h 128"/>
                <a:gd name="T50" fmla="*/ 0 w 95"/>
                <a:gd name="T51" fmla="*/ 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28">
                  <a:moveTo>
                    <a:pt x="95" y="21"/>
                  </a:moveTo>
                  <a:cubicBezTo>
                    <a:pt x="95" y="47"/>
                    <a:pt x="95" y="47"/>
                    <a:pt x="95" y="47"/>
                  </a:cubicBezTo>
                  <a:cubicBezTo>
                    <a:pt x="95" y="56"/>
                    <a:pt x="74" y="64"/>
                    <a:pt x="47" y="64"/>
                  </a:cubicBezTo>
                  <a:cubicBezTo>
                    <a:pt x="21" y="64"/>
                    <a:pt x="0" y="56"/>
                    <a:pt x="0" y="47"/>
                  </a:cubicBezTo>
                  <a:cubicBezTo>
                    <a:pt x="0" y="21"/>
                    <a:pt x="0" y="21"/>
                    <a:pt x="0" y="21"/>
                  </a:cubicBezTo>
                  <a:cubicBezTo>
                    <a:pt x="0" y="31"/>
                    <a:pt x="21" y="38"/>
                    <a:pt x="47" y="38"/>
                  </a:cubicBezTo>
                  <a:cubicBezTo>
                    <a:pt x="74" y="38"/>
                    <a:pt x="95" y="31"/>
                    <a:pt x="95" y="21"/>
                  </a:cubicBezTo>
                  <a:close/>
                  <a:moveTo>
                    <a:pt x="95" y="53"/>
                  </a:moveTo>
                  <a:cubicBezTo>
                    <a:pt x="95" y="79"/>
                    <a:pt x="95" y="79"/>
                    <a:pt x="95" y="79"/>
                  </a:cubicBezTo>
                  <a:cubicBezTo>
                    <a:pt x="95" y="88"/>
                    <a:pt x="74" y="96"/>
                    <a:pt x="47" y="96"/>
                  </a:cubicBezTo>
                  <a:cubicBezTo>
                    <a:pt x="21" y="96"/>
                    <a:pt x="0" y="88"/>
                    <a:pt x="0" y="79"/>
                  </a:cubicBezTo>
                  <a:cubicBezTo>
                    <a:pt x="0" y="53"/>
                    <a:pt x="0" y="53"/>
                    <a:pt x="0" y="53"/>
                  </a:cubicBezTo>
                  <a:cubicBezTo>
                    <a:pt x="0" y="63"/>
                    <a:pt x="21" y="70"/>
                    <a:pt x="47" y="70"/>
                  </a:cubicBezTo>
                  <a:cubicBezTo>
                    <a:pt x="74" y="70"/>
                    <a:pt x="95" y="63"/>
                    <a:pt x="95" y="53"/>
                  </a:cubicBezTo>
                  <a:close/>
                  <a:moveTo>
                    <a:pt x="95" y="85"/>
                  </a:moveTo>
                  <a:cubicBezTo>
                    <a:pt x="95" y="111"/>
                    <a:pt x="95" y="111"/>
                    <a:pt x="95" y="111"/>
                  </a:cubicBezTo>
                  <a:cubicBezTo>
                    <a:pt x="95" y="120"/>
                    <a:pt x="74" y="128"/>
                    <a:pt x="47" y="128"/>
                  </a:cubicBezTo>
                  <a:cubicBezTo>
                    <a:pt x="21" y="128"/>
                    <a:pt x="0" y="120"/>
                    <a:pt x="0" y="111"/>
                  </a:cubicBezTo>
                  <a:cubicBezTo>
                    <a:pt x="0" y="85"/>
                    <a:pt x="0" y="85"/>
                    <a:pt x="0" y="85"/>
                  </a:cubicBezTo>
                  <a:cubicBezTo>
                    <a:pt x="0" y="95"/>
                    <a:pt x="21" y="102"/>
                    <a:pt x="47" y="102"/>
                  </a:cubicBezTo>
                  <a:cubicBezTo>
                    <a:pt x="74" y="102"/>
                    <a:pt x="95" y="95"/>
                    <a:pt x="95" y="85"/>
                  </a:cubicBezTo>
                  <a:close/>
                  <a:moveTo>
                    <a:pt x="0" y="17"/>
                  </a:moveTo>
                  <a:cubicBezTo>
                    <a:pt x="0" y="27"/>
                    <a:pt x="21" y="34"/>
                    <a:pt x="47" y="34"/>
                  </a:cubicBezTo>
                  <a:cubicBezTo>
                    <a:pt x="74" y="34"/>
                    <a:pt x="95" y="27"/>
                    <a:pt x="95" y="17"/>
                  </a:cubicBezTo>
                  <a:cubicBezTo>
                    <a:pt x="95" y="8"/>
                    <a:pt x="74" y="0"/>
                    <a:pt x="48" y="0"/>
                  </a:cubicBezTo>
                  <a:cubicBezTo>
                    <a:pt x="22" y="0"/>
                    <a:pt x="0" y="8"/>
                    <a:pt x="0" y="17"/>
                  </a:cubicBezTo>
                  <a:close/>
                </a:path>
              </a:pathLst>
            </a:custGeom>
            <a:solidFill>
              <a:schemeClr val="bg1"/>
            </a:solidFill>
            <a:ln w="19050">
              <a:noFill/>
            </a:ln>
          </p:spPr>
          <p:txBody>
            <a:bodyPr vert="horz" wrap="square" lIns="121899" tIns="60949" rIns="121899" bIns="60949" numCol="1" anchor="t" anchorCtr="0" compatLnSpc="1">
              <a:prstTxWarp prst="textNoShape">
                <a:avLst/>
              </a:prstTxWarp>
            </a:bodyPr>
            <a:lstStyle/>
            <a:p>
              <a:pPr defTabSz="914325"/>
              <a:endParaRPr lang="en-US" sz="1900" dirty="0">
                <a:solidFill>
                  <a:srgbClr val="5F5F5F"/>
                </a:solidFill>
              </a:endParaRPr>
            </a:p>
          </p:txBody>
        </p:sp>
        <p:sp>
          <p:nvSpPr>
            <p:cNvPr id="59" name="Oval 58"/>
            <p:cNvSpPr/>
            <p:nvPr/>
          </p:nvSpPr>
          <p:spPr bwMode="auto">
            <a:xfrm>
              <a:off x="3650456" y="4567238"/>
              <a:ext cx="290513" cy="20955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36" tIns="45718" rIns="91436" bIns="45718"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err="1">
                <a:gradFill>
                  <a:gsLst>
                    <a:gs pos="0">
                      <a:srgbClr val="FFFFFF"/>
                    </a:gs>
                    <a:gs pos="100000">
                      <a:srgbClr val="FFFFFF"/>
                    </a:gs>
                  </a:gsLst>
                  <a:lin ang="5400000" scaled="0"/>
                </a:gradFill>
              </a:endParaRPr>
            </a:p>
          </p:txBody>
        </p:sp>
        <p:sp>
          <p:nvSpPr>
            <p:cNvPr id="58" name="Freeform 11"/>
            <p:cNvSpPr>
              <a:spLocks noEditPoints="1"/>
            </p:cNvSpPr>
            <p:nvPr/>
          </p:nvSpPr>
          <p:spPr bwMode="auto">
            <a:xfrm>
              <a:off x="3684003" y="4538663"/>
              <a:ext cx="218964" cy="295472"/>
            </a:xfrm>
            <a:custGeom>
              <a:avLst/>
              <a:gdLst>
                <a:gd name="T0" fmla="*/ 95 w 95"/>
                <a:gd name="T1" fmla="*/ 21 h 128"/>
                <a:gd name="T2" fmla="*/ 95 w 95"/>
                <a:gd name="T3" fmla="*/ 47 h 128"/>
                <a:gd name="T4" fmla="*/ 47 w 95"/>
                <a:gd name="T5" fmla="*/ 64 h 128"/>
                <a:gd name="T6" fmla="*/ 0 w 95"/>
                <a:gd name="T7" fmla="*/ 47 h 128"/>
                <a:gd name="T8" fmla="*/ 0 w 95"/>
                <a:gd name="T9" fmla="*/ 21 h 128"/>
                <a:gd name="T10" fmla="*/ 47 w 95"/>
                <a:gd name="T11" fmla="*/ 38 h 128"/>
                <a:gd name="T12" fmla="*/ 95 w 95"/>
                <a:gd name="T13" fmla="*/ 21 h 128"/>
                <a:gd name="T14" fmla="*/ 95 w 95"/>
                <a:gd name="T15" fmla="*/ 53 h 128"/>
                <a:gd name="T16" fmla="*/ 95 w 95"/>
                <a:gd name="T17" fmla="*/ 79 h 128"/>
                <a:gd name="T18" fmla="*/ 47 w 95"/>
                <a:gd name="T19" fmla="*/ 96 h 128"/>
                <a:gd name="T20" fmla="*/ 0 w 95"/>
                <a:gd name="T21" fmla="*/ 79 h 128"/>
                <a:gd name="T22" fmla="*/ 0 w 95"/>
                <a:gd name="T23" fmla="*/ 53 h 128"/>
                <a:gd name="T24" fmla="*/ 47 w 95"/>
                <a:gd name="T25" fmla="*/ 70 h 128"/>
                <a:gd name="T26" fmla="*/ 95 w 95"/>
                <a:gd name="T27" fmla="*/ 53 h 128"/>
                <a:gd name="T28" fmla="*/ 95 w 95"/>
                <a:gd name="T29" fmla="*/ 85 h 128"/>
                <a:gd name="T30" fmla="*/ 95 w 95"/>
                <a:gd name="T31" fmla="*/ 111 h 128"/>
                <a:gd name="T32" fmla="*/ 47 w 95"/>
                <a:gd name="T33" fmla="*/ 128 h 128"/>
                <a:gd name="T34" fmla="*/ 0 w 95"/>
                <a:gd name="T35" fmla="*/ 111 h 128"/>
                <a:gd name="T36" fmla="*/ 0 w 95"/>
                <a:gd name="T37" fmla="*/ 85 h 128"/>
                <a:gd name="T38" fmla="*/ 47 w 95"/>
                <a:gd name="T39" fmla="*/ 102 h 128"/>
                <a:gd name="T40" fmla="*/ 95 w 95"/>
                <a:gd name="T41" fmla="*/ 85 h 128"/>
                <a:gd name="T42" fmla="*/ 0 w 95"/>
                <a:gd name="T43" fmla="*/ 17 h 128"/>
                <a:gd name="T44" fmla="*/ 47 w 95"/>
                <a:gd name="T45" fmla="*/ 34 h 128"/>
                <a:gd name="T46" fmla="*/ 95 w 95"/>
                <a:gd name="T47" fmla="*/ 17 h 128"/>
                <a:gd name="T48" fmla="*/ 48 w 95"/>
                <a:gd name="T49" fmla="*/ 0 h 128"/>
                <a:gd name="T50" fmla="*/ 0 w 95"/>
                <a:gd name="T51" fmla="*/ 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28">
                  <a:moveTo>
                    <a:pt x="95" y="21"/>
                  </a:moveTo>
                  <a:cubicBezTo>
                    <a:pt x="95" y="47"/>
                    <a:pt x="95" y="47"/>
                    <a:pt x="95" y="47"/>
                  </a:cubicBezTo>
                  <a:cubicBezTo>
                    <a:pt x="95" y="56"/>
                    <a:pt x="74" y="64"/>
                    <a:pt x="47" y="64"/>
                  </a:cubicBezTo>
                  <a:cubicBezTo>
                    <a:pt x="21" y="64"/>
                    <a:pt x="0" y="56"/>
                    <a:pt x="0" y="47"/>
                  </a:cubicBezTo>
                  <a:cubicBezTo>
                    <a:pt x="0" y="21"/>
                    <a:pt x="0" y="21"/>
                    <a:pt x="0" y="21"/>
                  </a:cubicBezTo>
                  <a:cubicBezTo>
                    <a:pt x="0" y="31"/>
                    <a:pt x="21" y="38"/>
                    <a:pt x="47" y="38"/>
                  </a:cubicBezTo>
                  <a:cubicBezTo>
                    <a:pt x="74" y="38"/>
                    <a:pt x="95" y="31"/>
                    <a:pt x="95" y="21"/>
                  </a:cubicBezTo>
                  <a:close/>
                  <a:moveTo>
                    <a:pt x="95" y="53"/>
                  </a:moveTo>
                  <a:cubicBezTo>
                    <a:pt x="95" y="79"/>
                    <a:pt x="95" y="79"/>
                    <a:pt x="95" y="79"/>
                  </a:cubicBezTo>
                  <a:cubicBezTo>
                    <a:pt x="95" y="88"/>
                    <a:pt x="74" y="96"/>
                    <a:pt x="47" y="96"/>
                  </a:cubicBezTo>
                  <a:cubicBezTo>
                    <a:pt x="21" y="96"/>
                    <a:pt x="0" y="88"/>
                    <a:pt x="0" y="79"/>
                  </a:cubicBezTo>
                  <a:cubicBezTo>
                    <a:pt x="0" y="53"/>
                    <a:pt x="0" y="53"/>
                    <a:pt x="0" y="53"/>
                  </a:cubicBezTo>
                  <a:cubicBezTo>
                    <a:pt x="0" y="63"/>
                    <a:pt x="21" y="70"/>
                    <a:pt x="47" y="70"/>
                  </a:cubicBezTo>
                  <a:cubicBezTo>
                    <a:pt x="74" y="70"/>
                    <a:pt x="95" y="63"/>
                    <a:pt x="95" y="53"/>
                  </a:cubicBezTo>
                  <a:close/>
                  <a:moveTo>
                    <a:pt x="95" y="85"/>
                  </a:moveTo>
                  <a:cubicBezTo>
                    <a:pt x="95" y="111"/>
                    <a:pt x="95" y="111"/>
                    <a:pt x="95" y="111"/>
                  </a:cubicBezTo>
                  <a:cubicBezTo>
                    <a:pt x="95" y="120"/>
                    <a:pt x="74" y="128"/>
                    <a:pt x="47" y="128"/>
                  </a:cubicBezTo>
                  <a:cubicBezTo>
                    <a:pt x="21" y="128"/>
                    <a:pt x="0" y="120"/>
                    <a:pt x="0" y="111"/>
                  </a:cubicBezTo>
                  <a:cubicBezTo>
                    <a:pt x="0" y="85"/>
                    <a:pt x="0" y="85"/>
                    <a:pt x="0" y="85"/>
                  </a:cubicBezTo>
                  <a:cubicBezTo>
                    <a:pt x="0" y="95"/>
                    <a:pt x="21" y="102"/>
                    <a:pt x="47" y="102"/>
                  </a:cubicBezTo>
                  <a:cubicBezTo>
                    <a:pt x="74" y="102"/>
                    <a:pt x="95" y="95"/>
                    <a:pt x="95" y="85"/>
                  </a:cubicBezTo>
                  <a:close/>
                  <a:moveTo>
                    <a:pt x="0" y="17"/>
                  </a:moveTo>
                  <a:cubicBezTo>
                    <a:pt x="0" y="27"/>
                    <a:pt x="21" y="34"/>
                    <a:pt x="47" y="34"/>
                  </a:cubicBezTo>
                  <a:cubicBezTo>
                    <a:pt x="74" y="34"/>
                    <a:pt x="95" y="27"/>
                    <a:pt x="95" y="17"/>
                  </a:cubicBezTo>
                  <a:cubicBezTo>
                    <a:pt x="95" y="8"/>
                    <a:pt x="74" y="0"/>
                    <a:pt x="48" y="0"/>
                  </a:cubicBezTo>
                  <a:cubicBezTo>
                    <a:pt x="22" y="0"/>
                    <a:pt x="0" y="8"/>
                    <a:pt x="0" y="17"/>
                  </a:cubicBezTo>
                  <a:close/>
                </a:path>
              </a:pathLst>
            </a:custGeom>
            <a:solidFill>
              <a:schemeClr val="bg1"/>
            </a:solidFill>
            <a:ln w="19050">
              <a:noFill/>
            </a:ln>
          </p:spPr>
          <p:txBody>
            <a:bodyPr vert="horz" wrap="square" lIns="121899" tIns="60949" rIns="121899" bIns="60949" numCol="1" anchor="t" anchorCtr="0" compatLnSpc="1">
              <a:prstTxWarp prst="textNoShape">
                <a:avLst/>
              </a:prstTxWarp>
            </a:bodyPr>
            <a:lstStyle/>
            <a:p>
              <a:pPr defTabSz="914325"/>
              <a:endParaRPr lang="en-US" sz="1900" dirty="0">
                <a:solidFill>
                  <a:srgbClr val="5F5F5F"/>
                </a:solidFill>
              </a:endParaRPr>
            </a:p>
          </p:txBody>
        </p:sp>
      </p:grpSp>
      <p:grpSp>
        <p:nvGrpSpPr>
          <p:cNvPr id="63" name="Group 62"/>
          <p:cNvGrpSpPr/>
          <p:nvPr/>
        </p:nvGrpSpPr>
        <p:grpSpPr>
          <a:xfrm>
            <a:off x="4826794" y="4567238"/>
            <a:ext cx="410278" cy="411250"/>
            <a:chOff x="3650456" y="4567238"/>
            <a:chExt cx="290513" cy="411250"/>
          </a:xfrm>
        </p:grpSpPr>
        <p:sp>
          <p:nvSpPr>
            <p:cNvPr id="64" name="Freeform 11"/>
            <p:cNvSpPr>
              <a:spLocks noEditPoints="1"/>
            </p:cNvSpPr>
            <p:nvPr/>
          </p:nvSpPr>
          <p:spPr bwMode="auto">
            <a:xfrm>
              <a:off x="3684698" y="4683016"/>
              <a:ext cx="218964" cy="295472"/>
            </a:xfrm>
            <a:custGeom>
              <a:avLst/>
              <a:gdLst>
                <a:gd name="T0" fmla="*/ 95 w 95"/>
                <a:gd name="T1" fmla="*/ 21 h 128"/>
                <a:gd name="T2" fmla="*/ 95 w 95"/>
                <a:gd name="T3" fmla="*/ 47 h 128"/>
                <a:gd name="T4" fmla="*/ 47 w 95"/>
                <a:gd name="T5" fmla="*/ 64 h 128"/>
                <a:gd name="T6" fmla="*/ 0 w 95"/>
                <a:gd name="T7" fmla="*/ 47 h 128"/>
                <a:gd name="T8" fmla="*/ 0 w 95"/>
                <a:gd name="T9" fmla="*/ 21 h 128"/>
                <a:gd name="T10" fmla="*/ 47 w 95"/>
                <a:gd name="T11" fmla="*/ 38 h 128"/>
                <a:gd name="T12" fmla="*/ 95 w 95"/>
                <a:gd name="T13" fmla="*/ 21 h 128"/>
                <a:gd name="T14" fmla="*/ 95 w 95"/>
                <a:gd name="T15" fmla="*/ 53 h 128"/>
                <a:gd name="T16" fmla="*/ 95 w 95"/>
                <a:gd name="T17" fmla="*/ 79 h 128"/>
                <a:gd name="T18" fmla="*/ 47 w 95"/>
                <a:gd name="T19" fmla="*/ 96 h 128"/>
                <a:gd name="T20" fmla="*/ 0 w 95"/>
                <a:gd name="T21" fmla="*/ 79 h 128"/>
                <a:gd name="T22" fmla="*/ 0 w 95"/>
                <a:gd name="T23" fmla="*/ 53 h 128"/>
                <a:gd name="T24" fmla="*/ 47 w 95"/>
                <a:gd name="T25" fmla="*/ 70 h 128"/>
                <a:gd name="T26" fmla="*/ 95 w 95"/>
                <a:gd name="T27" fmla="*/ 53 h 128"/>
                <a:gd name="T28" fmla="*/ 95 w 95"/>
                <a:gd name="T29" fmla="*/ 85 h 128"/>
                <a:gd name="T30" fmla="*/ 95 w 95"/>
                <a:gd name="T31" fmla="*/ 111 h 128"/>
                <a:gd name="T32" fmla="*/ 47 w 95"/>
                <a:gd name="T33" fmla="*/ 128 h 128"/>
                <a:gd name="T34" fmla="*/ 0 w 95"/>
                <a:gd name="T35" fmla="*/ 111 h 128"/>
                <a:gd name="T36" fmla="*/ 0 w 95"/>
                <a:gd name="T37" fmla="*/ 85 h 128"/>
                <a:gd name="T38" fmla="*/ 47 w 95"/>
                <a:gd name="T39" fmla="*/ 102 h 128"/>
                <a:gd name="T40" fmla="*/ 95 w 95"/>
                <a:gd name="T41" fmla="*/ 85 h 128"/>
                <a:gd name="T42" fmla="*/ 0 w 95"/>
                <a:gd name="T43" fmla="*/ 17 h 128"/>
                <a:gd name="T44" fmla="*/ 47 w 95"/>
                <a:gd name="T45" fmla="*/ 34 h 128"/>
                <a:gd name="T46" fmla="*/ 95 w 95"/>
                <a:gd name="T47" fmla="*/ 17 h 128"/>
                <a:gd name="T48" fmla="*/ 48 w 95"/>
                <a:gd name="T49" fmla="*/ 0 h 128"/>
                <a:gd name="T50" fmla="*/ 0 w 95"/>
                <a:gd name="T51" fmla="*/ 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28">
                  <a:moveTo>
                    <a:pt x="95" y="21"/>
                  </a:moveTo>
                  <a:cubicBezTo>
                    <a:pt x="95" y="47"/>
                    <a:pt x="95" y="47"/>
                    <a:pt x="95" y="47"/>
                  </a:cubicBezTo>
                  <a:cubicBezTo>
                    <a:pt x="95" y="56"/>
                    <a:pt x="74" y="64"/>
                    <a:pt x="47" y="64"/>
                  </a:cubicBezTo>
                  <a:cubicBezTo>
                    <a:pt x="21" y="64"/>
                    <a:pt x="0" y="56"/>
                    <a:pt x="0" y="47"/>
                  </a:cubicBezTo>
                  <a:cubicBezTo>
                    <a:pt x="0" y="21"/>
                    <a:pt x="0" y="21"/>
                    <a:pt x="0" y="21"/>
                  </a:cubicBezTo>
                  <a:cubicBezTo>
                    <a:pt x="0" y="31"/>
                    <a:pt x="21" y="38"/>
                    <a:pt x="47" y="38"/>
                  </a:cubicBezTo>
                  <a:cubicBezTo>
                    <a:pt x="74" y="38"/>
                    <a:pt x="95" y="31"/>
                    <a:pt x="95" y="21"/>
                  </a:cubicBezTo>
                  <a:close/>
                  <a:moveTo>
                    <a:pt x="95" y="53"/>
                  </a:moveTo>
                  <a:cubicBezTo>
                    <a:pt x="95" y="79"/>
                    <a:pt x="95" y="79"/>
                    <a:pt x="95" y="79"/>
                  </a:cubicBezTo>
                  <a:cubicBezTo>
                    <a:pt x="95" y="88"/>
                    <a:pt x="74" y="96"/>
                    <a:pt x="47" y="96"/>
                  </a:cubicBezTo>
                  <a:cubicBezTo>
                    <a:pt x="21" y="96"/>
                    <a:pt x="0" y="88"/>
                    <a:pt x="0" y="79"/>
                  </a:cubicBezTo>
                  <a:cubicBezTo>
                    <a:pt x="0" y="53"/>
                    <a:pt x="0" y="53"/>
                    <a:pt x="0" y="53"/>
                  </a:cubicBezTo>
                  <a:cubicBezTo>
                    <a:pt x="0" y="63"/>
                    <a:pt x="21" y="70"/>
                    <a:pt x="47" y="70"/>
                  </a:cubicBezTo>
                  <a:cubicBezTo>
                    <a:pt x="74" y="70"/>
                    <a:pt x="95" y="63"/>
                    <a:pt x="95" y="53"/>
                  </a:cubicBezTo>
                  <a:close/>
                  <a:moveTo>
                    <a:pt x="95" y="85"/>
                  </a:moveTo>
                  <a:cubicBezTo>
                    <a:pt x="95" y="111"/>
                    <a:pt x="95" y="111"/>
                    <a:pt x="95" y="111"/>
                  </a:cubicBezTo>
                  <a:cubicBezTo>
                    <a:pt x="95" y="120"/>
                    <a:pt x="74" y="128"/>
                    <a:pt x="47" y="128"/>
                  </a:cubicBezTo>
                  <a:cubicBezTo>
                    <a:pt x="21" y="128"/>
                    <a:pt x="0" y="120"/>
                    <a:pt x="0" y="111"/>
                  </a:cubicBezTo>
                  <a:cubicBezTo>
                    <a:pt x="0" y="85"/>
                    <a:pt x="0" y="85"/>
                    <a:pt x="0" y="85"/>
                  </a:cubicBezTo>
                  <a:cubicBezTo>
                    <a:pt x="0" y="95"/>
                    <a:pt x="21" y="102"/>
                    <a:pt x="47" y="102"/>
                  </a:cubicBezTo>
                  <a:cubicBezTo>
                    <a:pt x="74" y="102"/>
                    <a:pt x="95" y="95"/>
                    <a:pt x="95" y="85"/>
                  </a:cubicBezTo>
                  <a:close/>
                  <a:moveTo>
                    <a:pt x="0" y="17"/>
                  </a:moveTo>
                  <a:cubicBezTo>
                    <a:pt x="0" y="27"/>
                    <a:pt x="21" y="34"/>
                    <a:pt x="47" y="34"/>
                  </a:cubicBezTo>
                  <a:cubicBezTo>
                    <a:pt x="74" y="34"/>
                    <a:pt x="95" y="27"/>
                    <a:pt x="95" y="17"/>
                  </a:cubicBezTo>
                  <a:cubicBezTo>
                    <a:pt x="95" y="8"/>
                    <a:pt x="74" y="0"/>
                    <a:pt x="48" y="0"/>
                  </a:cubicBezTo>
                  <a:cubicBezTo>
                    <a:pt x="22" y="0"/>
                    <a:pt x="0" y="8"/>
                    <a:pt x="0" y="17"/>
                  </a:cubicBezTo>
                  <a:close/>
                </a:path>
              </a:pathLst>
            </a:custGeom>
            <a:solidFill>
              <a:schemeClr val="bg1"/>
            </a:solidFill>
            <a:ln w="19050">
              <a:noFill/>
            </a:ln>
          </p:spPr>
          <p:txBody>
            <a:bodyPr vert="horz" wrap="square" lIns="121899" tIns="60949" rIns="121899" bIns="60949" numCol="1" anchor="t" anchorCtr="0" compatLnSpc="1">
              <a:prstTxWarp prst="textNoShape">
                <a:avLst/>
              </a:prstTxWarp>
            </a:bodyPr>
            <a:lstStyle/>
            <a:p>
              <a:pPr defTabSz="914325"/>
              <a:endParaRPr lang="en-US" sz="1900" dirty="0">
                <a:solidFill>
                  <a:srgbClr val="5F5F5F"/>
                </a:solidFill>
              </a:endParaRPr>
            </a:p>
          </p:txBody>
        </p:sp>
        <p:sp>
          <p:nvSpPr>
            <p:cNvPr id="65" name="Oval 64"/>
            <p:cNvSpPr/>
            <p:nvPr/>
          </p:nvSpPr>
          <p:spPr bwMode="auto">
            <a:xfrm>
              <a:off x="3650456" y="4567238"/>
              <a:ext cx="290513" cy="20955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36" tIns="45718" rIns="91436" bIns="45718"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err="1">
                <a:gradFill>
                  <a:gsLst>
                    <a:gs pos="0">
                      <a:srgbClr val="FFFFFF"/>
                    </a:gs>
                    <a:gs pos="100000">
                      <a:srgbClr val="FFFFFF"/>
                    </a:gs>
                  </a:gsLst>
                  <a:lin ang="5400000" scaled="0"/>
                </a:gradFill>
              </a:endParaRPr>
            </a:p>
          </p:txBody>
        </p:sp>
        <p:sp>
          <p:nvSpPr>
            <p:cNvPr id="66" name="Freeform 11"/>
            <p:cNvSpPr>
              <a:spLocks noEditPoints="1"/>
            </p:cNvSpPr>
            <p:nvPr/>
          </p:nvSpPr>
          <p:spPr bwMode="auto">
            <a:xfrm>
              <a:off x="3682316" y="4610101"/>
              <a:ext cx="218964" cy="295472"/>
            </a:xfrm>
            <a:custGeom>
              <a:avLst/>
              <a:gdLst>
                <a:gd name="T0" fmla="*/ 95 w 95"/>
                <a:gd name="T1" fmla="*/ 21 h 128"/>
                <a:gd name="T2" fmla="*/ 95 w 95"/>
                <a:gd name="T3" fmla="*/ 47 h 128"/>
                <a:gd name="T4" fmla="*/ 47 w 95"/>
                <a:gd name="T5" fmla="*/ 64 h 128"/>
                <a:gd name="T6" fmla="*/ 0 w 95"/>
                <a:gd name="T7" fmla="*/ 47 h 128"/>
                <a:gd name="T8" fmla="*/ 0 w 95"/>
                <a:gd name="T9" fmla="*/ 21 h 128"/>
                <a:gd name="T10" fmla="*/ 47 w 95"/>
                <a:gd name="T11" fmla="*/ 38 h 128"/>
                <a:gd name="T12" fmla="*/ 95 w 95"/>
                <a:gd name="T13" fmla="*/ 21 h 128"/>
                <a:gd name="T14" fmla="*/ 95 w 95"/>
                <a:gd name="T15" fmla="*/ 53 h 128"/>
                <a:gd name="T16" fmla="*/ 95 w 95"/>
                <a:gd name="T17" fmla="*/ 79 h 128"/>
                <a:gd name="T18" fmla="*/ 47 w 95"/>
                <a:gd name="T19" fmla="*/ 96 h 128"/>
                <a:gd name="T20" fmla="*/ 0 w 95"/>
                <a:gd name="T21" fmla="*/ 79 h 128"/>
                <a:gd name="T22" fmla="*/ 0 w 95"/>
                <a:gd name="T23" fmla="*/ 53 h 128"/>
                <a:gd name="T24" fmla="*/ 47 w 95"/>
                <a:gd name="T25" fmla="*/ 70 h 128"/>
                <a:gd name="T26" fmla="*/ 95 w 95"/>
                <a:gd name="T27" fmla="*/ 53 h 128"/>
                <a:gd name="T28" fmla="*/ 95 w 95"/>
                <a:gd name="T29" fmla="*/ 85 h 128"/>
                <a:gd name="T30" fmla="*/ 95 w 95"/>
                <a:gd name="T31" fmla="*/ 111 h 128"/>
                <a:gd name="T32" fmla="*/ 47 w 95"/>
                <a:gd name="T33" fmla="*/ 128 h 128"/>
                <a:gd name="T34" fmla="*/ 0 w 95"/>
                <a:gd name="T35" fmla="*/ 111 h 128"/>
                <a:gd name="T36" fmla="*/ 0 w 95"/>
                <a:gd name="T37" fmla="*/ 85 h 128"/>
                <a:gd name="T38" fmla="*/ 47 w 95"/>
                <a:gd name="T39" fmla="*/ 102 h 128"/>
                <a:gd name="T40" fmla="*/ 95 w 95"/>
                <a:gd name="T41" fmla="*/ 85 h 128"/>
                <a:gd name="T42" fmla="*/ 0 w 95"/>
                <a:gd name="T43" fmla="*/ 17 h 128"/>
                <a:gd name="T44" fmla="*/ 47 w 95"/>
                <a:gd name="T45" fmla="*/ 34 h 128"/>
                <a:gd name="T46" fmla="*/ 95 w 95"/>
                <a:gd name="T47" fmla="*/ 17 h 128"/>
                <a:gd name="T48" fmla="*/ 48 w 95"/>
                <a:gd name="T49" fmla="*/ 0 h 128"/>
                <a:gd name="T50" fmla="*/ 0 w 95"/>
                <a:gd name="T51" fmla="*/ 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28">
                  <a:moveTo>
                    <a:pt x="95" y="21"/>
                  </a:moveTo>
                  <a:cubicBezTo>
                    <a:pt x="95" y="47"/>
                    <a:pt x="95" y="47"/>
                    <a:pt x="95" y="47"/>
                  </a:cubicBezTo>
                  <a:cubicBezTo>
                    <a:pt x="95" y="56"/>
                    <a:pt x="74" y="64"/>
                    <a:pt x="47" y="64"/>
                  </a:cubicBezTo>
                  <a:cubicBezTo>
                    <a:pt x="21" y="64"/>
                    <a:pt x="0" y="56"/>
                    <a:pt x="0" y="47"/>
                  </a:cubicBezTo>
                  <a:cubicBezTo>
                    <a:pt x="0" y="21"/>
                    <a:pt x="0" y="21"/>
                    <a:pt x="0" y="21"/>
                  </a:cubicBezTo>
                  <a:cubicBezTo>
                    <a:pt x="0" y="31"/>
                    <a:pt x="21" y="38"/>
                    <a:pt x="47" y="38"/>
                  </a:cubicBezTo>
                  <a:cubicBezTo>
                    <a:pt x="74" y="38"/>
                    <a:pt x="95" y="31"/>
                    <a:pt x="95" y="21"/>
                  </a:cubicBezTo>
                  <a:close/>
                  <a:moveTo>
                    <a:pt x="95" y="53"/>
                  </a:moveTo>
                  <a:cubicBezTo>
                    <a:pt x="95" y="79"/>
                    <a:pt x="95" y="79"/>
                    <a:pt x="95" y="79"/>
                  </a:cubicBezTo>
                  <a:cubicBezTo>
                    <a:pt x="95" y="88"/>
                    <a:pt x="74" y="96"/>
                    <a:pt x="47" y="96"/>
                  </a:cubicBezTo>
                  <a:cubicBezTo>
                    <a:pt x="21" y="96"/>
                    <a:pt x="0" y="88"/>
                    <a:pt x="0" y="79"/>
                  </a:cubicBezTo>
                  <a:cubicBezTo>
                    <a:pt x="0" y="53"/>
                    <a:pt x="0" y="53"/>
                    <a:pt x="0" y="53"/>
                  </a:cubicBezTo>
                  <a:cubicBezTo>
                    <a:pt x="0" y="63"/>
                    <a:pt x="21" y="70"/>
                    <a:pt x="47" y="70"/>
                  </a:cubicBezTo>
                  <a:cubicBezTo>
                    <a:pt x="74" y="70"/>
                    <a:pt x="95" y="63"/>
                    <a:pt x="95" y="53"/>
                  </a:cubicBezTo>
                  <a:close/>
                  <a:moveTo>
                    <a:pt x="95" y="85"/>
                  </a:moveTo>
                  <a:cubicBezTo>
                    <a:pt x="95" y="111"/>
                    <a:pt x="95" y="111"/>
                    <a:pt x="95" y="111"/>
                  </a:cubicBezTo>
                  <a:cubicBezTo>
                    <a:pt x="95" y="120"/>
                    <a:pt x="74" y="128"/>
                    <a:pt x="47" y="128"/>
                  </a:cubicBezTo>
                  <a:cubicBezTo>
                    <a:pt x="21" y="128"/>
                    <a:pt x="0" y="120"/>
                    <a:pt x="0" y="111"/>
                  </a:cubicBezTo>
                  <a:cubicBezTo>
                    <a:pt x="0" y="85"/>
                    <a:pt x="0" y="85"/>
                    <a:pt x="0" y="85"/>
                  </a:cubicBezTo>
                  <a:cubicBezTo>
                    <a:pt x="0" y="95"/>
                    <a:pt x="21" y="102"/>
                    <a:pt x="47" y="102"/>
                  </a:cubicBezTo>
                  <a:cubicBezTo>
                    <a:pt x="74" y="102"/>
                    <a:pt x="95" y="95"/>
                    <a:pt x="95" y="85"/>
                  </a:cubicBezTo>
                  <a:close/>
                  <a:moveTo>
                    <a:pt x="0" y="17"/>
                  </a:moveTo>
                  <a:cubicBezTo>
                    <a:pt x="0" y="27"/>
                    <a:pt x="21" y="34"/>
                    <a:pt x="47" y="34"/>
                  </a:cubicBezTo>
                  <a:cubicBezTo>
                    <a:pt x="74" y="34"/>
                    <a:pt x="95" y="27"/>
                    <a:pt x="95" y="17"/>
                  </a:cubicBezTo>
                  <a:cubicBezTo>
                    <a:pt x="95" y="8"/>
                    <a:pt x="74" y="0"/>
                    <a:pt x="48" y="0"/>
                  </a:cubicBezTo>
                  <a:cubicBezTo>
                    <a:pt x="22" y="0"/>
                    <a:pt x="0" y="8"/>
                    <a:pt x="0" y="17"/>
                  </a:cubicBezTo>
                  <a:close/>
                </a:path>
              </a:pathLst>
            </a:custGeom>
            <a:solidFill>
              <a:schemeClr val="bg1"/>
            </a:solidFill>
            <a:ln w="19050">
              <a:noFill/>
            </a:ln>
          </p:spPr>
          <p:txBody>
            <a:bodyPr vert="horz" wrap="square" lIns="121899" tIns="60949" rIns="121899" bIns="60949" numCol="1" anchor="t" anchorCtr="0" compatLnSpc="1">
              <a:prstTxWarp prst="textNoShape">
                <a:avLst/>
              </a:prstTxWarp>
            </a:bodyPr>
            <a:lstStyle/>
            <a:p>
              <a:pPr defTabSz="914325"/>
              <a:endParaRPr lang="en-US" sz="1900" dirty="0">
                <a:solidFill>
                  <a:srgbClr val="5F5F5F"/>
                </a:solidFill>
              </a:endParaRPr>
            </a:p>
          </p:txBody>
        </p:sp>
      </p:grpSp>
      <p:grpSp>
        <p:nvGrpSpPr>
          <p:cNvPr id="67" name="Group 66"/>
          <p:cNvGrpSpPr/>
          <p:nvPr/>
        </p:nvGrpSpPr>
        <p:grpSpPr>
          <a:xfrm>
            <a:off x="6353174" y="4538664"/>
            <a:ext cx="410278" cy="439825"/>
            <a:chOff x="3650456" y="4538663"/>
            <a:chExt cx="290513" cy="439825"/>
          </a:xfrm>
        </p:grpSpPr>
        <p:sp>
          <p:nvSpPr>
            <p:cNvPr id="68" name="Freeform 11"/>
            <p:cNvSpPr>
              <a:spLocks noEditPoints="1"/>
            </p:cNvSpPr>
            <p:nvPr/>
          </p:nvSpPr>
          <p:spPr bwMode="auto">
            <a:xfrm>
              <a:off x="3684698" y="4683016"/>
              <a:ext cx="218964" cy="295472"/>
            </a:xfrm>
            <a:custGeom>
              <a:avLst/>
              <a:gdLst>
                <a:gd name="T0" fmla="*/ 95 w 95"/>
                <a:gd name="T1" fmla="*/ 21 h 128"/>
                <a:gd name="T2" fmla="*/ 95 w 95"/>
                <a:gd name="T3" fmla="*/ 47 h 128"/>
                <a:gd name="T4" fmla="*/ 47 w 95"/>
                <a:gd name="T5" fmla="*/ 64 h 128"/>
                <a:gd name="T6" fmla="*/ 0 w 95"/>
                <a:gd name="T7" fmla="*/ 47 h 128"/>
                <a:gd name="T8" fmla="*/ 0 w 95"/>
                <a:gd name="T9" fmla="*/ 21 h 128"/>
                <a:gd name="T10" fmla="*/ 47 w 95"/>
                <a:gd name="T11" fmla="*/ 38 h 128"/>
                <a:gd name="T12" fmla="*/ 95 w 95"/>
                <a:gd name="T13" fmla="*/ 21 h 128"/>
                <a:gd name="T14" fmla="*/ 95 w 95"/>
                <a:gd name="T15" fmla="*/ 53 h 128"/>
                <a:gd name="T16" fmla="*/ 95 w 95"/>
                <a:gd name="T17" fmla="*/ 79 h 128"/>
                <a:gd name="T18" fmla="*/ 47 w 95"/>
                <a:gd name="T19" fmla="*/ 96 h 128"/>
                <a:gd name="T20" fmla="*/ 0 w 95"/>
                <a:gd name="T21" fmla="*/ 79 h 128"/>
                <a:gd name="T22" fmla="*/ 0 w 95"/>
                <a:gd name="T23" fmla="*/ 53 h 128"/>
                <a:gd name="T24" fmla="*/ 47 w 95"/>
                <a:gd name="T25" fmla="*/ 70 h 128"/>
                <a:gd name="T26" fmla="*/ 95 w 95"/>
                <a:gd name="T27" fmla="*/ 53 h 128"/>
                <a:gd name="T28" fmla="*/ 95 w 95"/>
                <a:gd name="T29" fmla="*/ 85 h 128"/>
                <a:gd name="T30" fmla="*/ 95 w 95"/>
                <a:gd name="T31" fmla="*/ 111 h 128"/>
                <a:gd name="T32" fmla="*/ 47 w 95"/>
                <a:gd name="T33" fmla="*/ 128 h 128"/>
                <a:gd name="T34" fmla="*/ 0 w 95"/>
                <a:gd name="T35" fmla="*/ 111 h 128"/>
                <a:gd name="T36" fmla="*/ 0 w 95"/>
                <a:gd name="T37" fmla="*/ 85 h 128"/>
                <a:gd name="T38" fmla="*/ 47 w 95"/>
                <a:gd name="T39" fmla="*/ 102 h 128"/>
                <a:gd name="T40" fmla="*/ 95 w 95"/>
                <a:gd name="T41" fmla="*/ 85 h 128"/>
                <a:gd name="T42" fmla="*/ 0 w 95"/>
                <a:gd name="T43" fmla="*/ 17 h 128"/>
                <a:gd name="T44" fmla="*/ 47 w 95"/>
                <a:gd name="T45" fmla="*/ 34 h 128"/>
                <a:gd name="T46" fmla="*/ 95 w 95"/>
                <a:gd name="T47" fmla="*/ 17 h 128"/>
                <a:gd name="T48" fmla="*/ 48 w 95"/>
                <a:gd name="T49" fmla="*/ 0 h 128"/>
                <a:gd name="T50" fmla="*/ 0 w 95"/>
                <a:gd name="T51" fmla="*/ 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28">
                  <a:moveTo>
                    <a:pt x="95" y="21"/>
                  </a:moveTo>
                  <a:cubicBezTo>
                    <a:pt x="95" y="47"/>
                    <a:pt x="95" y="47"/>
                    <a:pt x="95" y="47"/>
                  </a:cubicBezTo>
                  <a:cubicBezTo>
                    <a:pt x="95" y="56"/>
                    <a:pt x="74" y="64"/>
                    <a:pt x="47" y="64"/>
                  </a:cubicBezTo>
                  <a:cubicBezTo>
                    <a:pt x="21" y="64"/>
                    <a:pt x="0" y="56"/>
                    <a:pt x="0" y="47"/>
                  </a:cubicBezTo>
                  <a:cubicBezTo>
                    <a:pt x="0" y="21"/>
                    <a:pt x="0" y="21"/>
                    <a:pt x="0" y="21"/>
                  </a:cubicBezTo>
                  <a:cubicBezTo>
                    <a:pt x="0" y="31"/>
                    <a:pt x="21" y="38"/>
                    <a:pt x="47" y="38"/>
                  </a:cubicBezTo>
                  <a:cubicBezTo>
                    <a:pt x="74" y="38"/>
                    <a:pt x="95" y="31"/>
                    <a:pt x="95" y="21"/>
                  </a:cubicBezTo>
                  <a:close/>
                  <a:moveTo>
                    <a:pt x="95" y="53"/>
                  </a:moveTo>
                  <a:cubicBezTo>
                    <a:pt x="95" y="79"/>
                    <a:pt x="95" y="79"/>
                    <a:pt x="95" y="79"/>
                  </a:cubicBezTo>
                  <a:cubicBezTo>
                    <a:pt x="95" y="88"/>
                    <a:pt x="74" y="96"/>
                    <a:pt x="47" y="96"/>
                  </a:cubicBezTo>
                  <a:cubicBezTo>
                    <a:pt x="21" y="96"/>
                    <a:pt x="0" y="88"/>
                    <a:pt x="0" y="79"/>
                  </a:cubicBezTo>
                  <a:cubicBezTo>
                    <a:pt x="0" y="53"/>
                    <a:pt x="0" y="53"/>
                    <a:pt x="0" y="53"/>
                  </a:cubicBezTo>
                  <a:cubicBezTo>
                    <a:pt x="0" y="63"/>
                    <a:pt x="21" y="70"/>
                    <a:pt x="47" y="70"/>
                  </a:cubicBezTo>
                  <a:cubicBezTo>
                    <a:pt x="74" y="70"/>
                    <a:pt x="95" y="63"/>
                    <a:pt x="95" y="53"/>
                  </a:cubicBezTo>
                  <a:close/>
                  <a:moveTo>
                    <a:pt x="95" y="85"/>
                  </a:moveTo>
                  <a:cubicBezTo>
                    <a:pt x="95" y="111"/>
                    <a:pt x="95" y="111"/>
                    <a:pt x="95" y="111"/>
                  </a:cubicBezTo>
                  <a:cubicBezTo>
                    <a:pt x="95" y="120"/>
                    <a:pt x="74" y="128"/>
                    <a:pt x="47" y="128"/>
                  </a:cubicBezTo>
                  <a:cubicBezTo>
                    <a:pt x="21" y="128"/>
                    <a:pt x="0" y="120"/>
                    <a:pt x="0" y="111"/>
                  </a:cubicBezTo>
                  <a:cubicBezTo>
                    <a:pt x="0" y="85"/>
                    <a:pt x="0" y="85"/>
                    <a:pt x="0" y="85"/>
                  </a:cubicBezTo>
                  <a:cubicBezTo>
                    <a:pt x="0" y="95"/>
                    <a:pt x="21" y="102"/>
                    <a:pt x="47" y="102"/>
                  </a:cubicBezTo>
                  <a:cubicBezTo>
                    <a:pt x="74" y="102"/>
                    <a:pt x="95" y="95"/>
                    <a:pt x="95" y="85"/>
                  </a:cubicBezTo>
                  <a:close/>
                  <a:moveTo>
                    <a:pt x="0" y="17"/>
                  </a:moveTo>
                  <a:cubicBezTo>
                    <a:pt x="0" y="27"/>
                    <a:pt x="21" y="34"/>
                    <a:pt x="47" y="34"/>
                  </a:cubicBezTo>
                  <a:cubicBezTo>
                    <a:pt x="74" y="34"/>
                    <a:pt x="95" y="27"/>
                    <a:pt x="95" y="17"/>
                  </a:cubicBezTo>
                  <a:cubicBezTo>
                    <a:pt x="95" y="8"/>
                    <a:pt x="74" y="0"/>
                    <a:pt x="48" y="0"/>
                  </a:cubicBezTo>
                  <a:cubicBezTo>
                    <a:pt x="22" y="0"/>
                    <a:pt x="0" y="8"/>
                    <a:pt x="0" y="17"/>
                  </a:cubicBezTo>
                  <a:close/>
                </a:path>
              </a:pathLst>
            </a:custGeom>
            <a:solidFill>
              <a:schemeClr val="bg1"/>
            </a:solidFill>
            <a:ln w="19050">
              <a:noFill/>
            </a:ln>
          </p:spPr>
          <p:txBody>
            <a:bodyPr vert="horz" wrap="square" lIns="121899" tIns="60949" rIns="121899" bIns="60949" numCol="1" anchor="t" anchorCtr="0" compatLnSpc="1">
              <a:prstTxWarp prst="textNoShape">
                <a:avLst/>
              </a:prstTxWarp>
            </a:bodyPr>
            <a:lstStyle/>
            <a:p>
              <a:pPr defTabSz="914325"/>
              <a:endParaRPr lang="en-US" sz="1900" dirty="0">
                <a:solidFill>
                  <a:srgbClr val="5F5F5F"/>
                </a:solidFill>
              </a:endParaRPr>
            </a:p>
          </p:txBody>
        </p:sp>
        <p:sp>
          <p:nvSpPr>
            <p:cNvPr id="69" name="Oval 68"/>
            <p:cNvSpPr/>
            <p:nvPr/>
          </p:nvSpPr>
          <p:spPr bwMode="auto">
            <a:xfrm>
              <a:off x="3650456" y="4567238"/>
              <a:ext cx="290513" cy="20955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36" tIns="45718" rIns="91436" bIns="45718"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err="1">
                <a:gradFill>
                  <a:gsLst>
                    <a:gs pos="0">
                      <a:srgbClr val="FFFFFF"/>
                    </a:gs>
                    <a:gs pos="100000">
                      <a:srgbClr val="FFFFFF"/>
                    </a:gs>
                  </a:gsLst>
                  <a:lin ang="5400000" scaled="0"/>
                </a:gradFill>
              </a:endParaRPr>
            </a:p>
          </p:txBody>
        </p:sp>
        <p:sp>
          <p:nvSpPr>
            <p:cNvPr id="70" name="Freeform 11"/>
            <p:cNvSpPr>
              <a:spLocks noEditPoints="1"/>
            </p:cNvSpPr>
            <p:nvPr/>
          </p:nvSpPr>
          <p:spPr bwMode="auto">
            <a:xfrm>
              <a:off x="3684003" y="4538663"/>
              <a:ext cx="218964" cy="295472"/>
            </a:xfrm>
            <a:custGeom>
              <a:avLst/>
              <a:gdLst>
                <a:gd name="T0" fmla="*/ 95 w 95"/>
                <a:gd name="T1" fmla="*/ 21 h 128"/>
                <a:gd name="T2" fmla="*/ 95 w 95"/>
                <a:gd name="T3" fmla="*/ 47 h 128"/>
                <a:gd name="T4" fmla="*/ 47 w 95"/>
                <a:gd name="T5" fmla="*/ 64 h 128"/>
                <a:gd name="T6" fmla="*/ 0 w 95"/>
                <a:gd name="T7" fmla="*/ 47 h 128"/>
                <a:gd name="T8" fmla="*/ 0 w 95"/>
                <a:gd name="T9" fmla="*/ 21 h 128"/>
                <a:gd name="T10" fmla="*/ 47 w 95"/>
                <a:gd name="T11" fmla="*/ 38 h 128"/>
                <a:gd name="T12" fmla="*/ 95 w 95"/>
                <a:gd name="T13" fmla="*/ 21 h 128"/>
                <a:gd name="T14" fmla="*/ 95 w 95"/>
                <a:gd name="T15" fmla="*/ 53 h 128"/>
                <a:gd name="T16" fmla="*/ 95 w 95"/>
                <a:gd name="T17" fmla="*/ 79 h 128"/>
                <a:gd name="T18" fmla="*/ 47 w 95"/>
                <a:gd name="T19" fmla="*/ 96 h 128"/>
                <a:gd name="T20" fmla="*/ 0 w 95"/>
                <a:gd name="T21" fmla="*/ 79 h 128"/>
                <a:gd name="T22" fmla="*/ 0 w 95"/>
                <a:gd name="T23" fmla="*/ 53 h 128"/>
                <a:gd name="T24" fmla="*/ 47 w 95"/>
                <a:gd name="T25" fmla="*/ 70 h 128"/>
                <a:gd name="T26" fmla="*/ 95 w 95"/>
                <a:gd name="T27" fmla="*/ 53 h 128"/>
                <a:gd name="T28" fmla="*/ 95 w 95"/>
                <a:gd name="T29" fmla="*/ 85 h 128"/>
                <a:gd name="T30" fmla="*/ 95 w 95"/>
                <a:gd name="T31" fmla="*/ 111 h 128"/>
                <a:gd name="T32" fmla="*/ 47 w 95"/>
                <a:gd name="T33" fmla="*/ 128 h 128"/>
                <a:gd name="T34" fmla="*/ 0 w 95"/>
                <a:gd name="T35" fmla="*/ 111 h 128"/>
                <a:gd name="T36" fmla="*/ 0 w 95"/>
                <a:gd name="T37" fmla="*/ 85 h 128"/>
                <a:gd name="T38" fmla="*/ 47 w 95"/>
                <a:gd name="T39" fmla="*/ 102 h 128"/>
                <a:gd name="T40" fmla="*/ 95 w 95"/>
                <a:gd name="T41" fmla="*/ 85 h 128"/>
                <a:gd name="T42" fmla="*/ 0 w 95"/>
                <a:gd name="T43" fmla="*/ 17 h 128"/>
                <a:gd name="T44" fmla="*/ 47 w 95"/>
                <a:gd name="T45" fmla="*/ 34 h 128"/>
                <a:gd name="T46" fmla="*/ 95 w 95"/>
                <a:gd name="T47" fmla="*/ 17 h 128"/>
                <a:gd name="T48" fmla="*/ 48 w 95"/>
                <a:gd name="T49" fmla="*/ 0 h 128"/>
                <a:gd name="T50" fmla="*/ 0 w 95"/>
                <a:gd name="T51" fmla="*/ 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28">
                  <a:moveTo>
                    <a:pt x="95" y="21"/>
                  </a:moveTo>
                  <a:cubicBezTo>
                    <a:pt x="95" y="47"/>
                    <a:pt x="95" y="47"/>
                    <a:pt x="95" y="47"/>
                  </a:cubicBezTo>
                  <a:cubicBezTo>
                    <a:pt x="95" y="56"/>
                    <a:pt x="74" y="64"/>
                    <a:pt x="47" y="64"/>
                  </a:cubicBezTo>
                  <a:cubicBezTo>
                    <a:pt x="21" y="64"/>
                    <a:pt x="0" y="56"/>
                    <a:pt x="0" y="47"/>
                  </a:cubicBezTo>
                  <a:cubicBezTo>
                    <a:pt x="0" y="21"/>
                    <a:pt x="0" y="21"/>
                    <a:pt x="0" y="21"/>
                  </a:cubicBezTo>
                  <a:cubicBezTo>
                    <a:pt x="0" y="31"/>
                    <a:pt x="21" y="38"/>
                    <a:pt x="47" y="38"/>
                  </a:cubicBezTo>
                  <a:cubicBezTo>
                    <a:pt x="74" y="38"/>
                    <a:pt x="95" y="31"/>
                    <a:pt x="95" y="21"/>
                  </a:cubicBezTo>
                  <a:close/>
                  <a:moveTo>
                    <a:pt x="95" y="53"/>
                  </a:moveTo>
                  <a:cubicBezTo>
                    <a:pt x="95" y="79"/>
                    <a:pt x="95" y="79"/>
                    <a:pt x="95" y="79"/>
                  </a:cubicBezTo>
                  <a:cubicBezTo>
                    <a:pt x="95" y="88"/>
                    <a:pt x="74" y="96"/>
                    <a:pt x="47" y="96"/>
                  </a:cubicBezTo>
                  <a:cubicBezTo>
                    <a:pt x="21" y="96"/>
                    <a:pt x="0" y="88"/>
                    <a:pt x="0" y="79"/>
                  </a:cubicBezTo>
                  <a:cubicBezTo>
                    <a:pt x="0" y="53"/>
                    <a:pt x="0" y="53"/>
                    <a:pt x="0" y="53"/>
                  </a:cubicBezTo>
                  <a:cubicBezTo>
                    <a:pt x="0" y="63"/>
                    <a:pt x="21" y="70"/>
                    <a:pt x="47" y="70"/>
                  </a:cubicBezTo>
                  <a:cubicBezTo>
                    <a:pt x="74" y="70"/>
                    <a:pt x="95" y="63"/>
                    <a:pt x="95" y="53"/>
                  </a:cubicBezTo>
                  <a:close/>
                  <a:moveTo>
                    <a:pt x="95" y="85"/>
                  </a:moveTo>
                  <a:cubicBezTo>
                    <a:pt x="95" y="111"/>
                    <a:pt x="95" y="111"/>
                    <a:pt x="95" y="111"/>
                  </a:cubicBezTo>
                  <a:cubicBezTo>
                    <a:pt x="95" y="120"/>
                    <a:pt x="74" y="128"/>
                    <a:pt x="47" y="128"/>
                  </a:cubicBezTo>
                  <a:cubicBezTo>
                    <a:pt x="21" y="128"/>
                    <a:pt x="0" y="120"/>
                    <a:pt x="0" y="111"/>
                  </a:cubicBezTo>
                  <a:cubicBezTo>
                    <a:pt x="0" y="85"/>
                    <a:pt x="0" y="85"/>
                    <a:pt x="0" y="85"/>
                  </a:cubicBezTo>
                  <a:cubicBezTo>
                    <a:pt x="0" y="95"/>
                    <a:pt x="21" y="102"/>
                    <a:pt x="47" y="102"/>
                  </a:cubicBezTo>
                  <a:cubicBezTo>
                    <a:pt x="74" y="102"/>
                    <a:pt x="95" y="95"/>
                    <a:pt x="95" y="85"/>
                  </a:cubicBezTo>
                  <a:close/>
                  <a:moveTo>
                    <a:pt x="0" y="17"/>
                  </a:moveTo>
                  <a:cubicBezTo>
                    <a:pt x="0" y="27"/>
                    <a:pt x="21" y="34"/>
                    <a:pt x="47" y="34"/>
                  </a:cubicBezTo>
                  <a:cubicBezTo>
                    <a:pt x="74" y="34"/>
                    <a:pt x="95" y="27"/>
                    <a:pt x="95" y="17"/>
                  </a:cubicBezTo>
                  <a:cubicBezTo>
                    <a:pt x="95" y="8"/>
                    <a:pt x="74" y="0"/>
                    <a:pt x="48" y="0"/>
                  </a:cubicBezTo>
                  <a:cubicBezTo>
                    <a:pt x="22" y="0"/>
                    <a:pt x="0" y="8"/>
                    <a:pt x="0" y="17"/>
                  </a:cubicBezTo>
                  <a:close/>
                </a:path>
              </a:pathLst>
            </a:custGeom>
            <a:solidFill>
              <a:schemeClr val="bg1"/>
            </a:solidFill>
            <a:ln w="19050">
              <a:noFill/>
            </a:ln>
          </p:spPr>
          <p:txBody>
            <a:bodyPr vert="horz" wrap="square" lIns="121899" tIns="60949" rIns="121899" bIns="60949" numCol="1" anchor="t" anchorCtr="0" compatLnSpc="1">
              <a:prstTxWarp prst="textNoShape">
                <a:avLst/>
              </a:prstTxWarp>
            </a:bodyPr>
            <a:lstStyle/>
            <a:p>
              <a:pPr defTabSz="914325"/>
              <a:endParaRPr lang="en-US" sz="1900" dirty="0">
                <a:solidFill>
                  <a:srgbClr val="5F5F5F"/>
                </a:solidFill>
              </a:endParaRPr>
            </a:p>
          </p:txBody>
        </p:sp>
      </p:grpSp>
      <p:sp>
        <p:nvSpPr>
          <p:cNvPr id="72" name="Freeform 11"/>
          <p:cNvSpPr>
            <a:spLocks noEditPoints="1"/>
          </p:cNvSpPr>
          <p:nvPr/>
        </p:nvSpPr>
        <p:spPr bwMode="auto">
          <a:xfrm>
            <a:off x="7911250" y="4683016"/>
            <a:ext cx="309233" cy="295472"/>
          </a:xfrm>
          <a:custGeom>
            <a:avLst/>
            <a:gdLst>
              <a:gd name="T0" fmla="*/ 95 w 95"/>
              <a:gd name="T1" fmla="*/ 21 h 128"/>
              <a:gd name="T2" fmla="*/ 95 w 95"/>
              <a:gd name="T3" fmla="*/ 47 h 128"/>
              <a:gd name="T4" fmla="*/ 47 w 95"/>
              <a:gd name="T5" fmla="*/ 64 h 128"/>
              <a:gd name="T6" fmla="*/ 0 w 95"/>
              <a:gd name="T7" fmla="*/ 47 h 128"/>
              <a:gd name="T8" fmla="*/ 0 w 95"/>
              <a:gd name="T9" fmla="*/ 21 h 128"/>
              <a:gd name="T10" fmla="*/ 47 w 95"/>
              <a:gd name="T11" fmla="*/ 38 h 128"/>
              <a:gd name="T12" fmla="*/ 95 w 95"/>
              <a:gd name="T13" fmla="*/ 21 h 128"/>
              <a:gd name="T14" fmla="*/ 95 w 95"/>
              <a:gd name="T15" fmla="*/ 53 h 128"/>
              <a:gd name="T16" fmla="*/ 95 w 95"/>
              <a:gd name="T17" fmla="*/ 79 h 128"/>
              <a:gd name="T18" fmla="*/ 47 w 95"/>
              <a:gd name="T19" fmla="*/ 96 h 128"/>
              <a:gd name="T20" fmla="*/ 0 w 95"/>
              <a:gd name="T21" fmla="*/ 79 h 128"/>
              <a:gd name="T22" fmla="*/ 0 w 95"/>
              <a:gd name="T23" fmla="*/ 53 h 128"/>
              <a:gd name="T24" fmla="*/ 47 w 95"/>
              <a:gd name="T25" fmla="*/ 70 h 128"/>
              <a:gd name="T26" fmla="*/ 95 w 95"/>
              <a:gd name="T27" fmla="*/ 53 h 128"/>
              <a:gd name="T28" fmla="*/ 95 w 95"/>
              <a:gd name="T29" fmla="*/ 85 h 128"/>
              <a:gd name="T30" fmla="*/ 95 w 95"/>
              <a:gd name="T31" fmla="*/ 111 h 128"/>
              <a:gd name="T32" fmla="*/ 47 w 95"/>
              <a:gd name="T33" fmla="*/ 128 h 128"/>
              <a:gd name="T34" fmla="*/ 0 w 95"/>
              <a:gd name="T35" fmla="*/ 111 h 128"/>
              <a:gd name="T36" fmla="*/ 0 w 95"/>
              <a:gd name="T37" fmla="*/ 85 h 128"/>
              <a:gd name="T38" fmla="*/ 47 w 95"/>
              <a:gd name="T39" fmla="*/ 102 h 128"/>
              <a:gd name="T40" fmla="*/ 95 w 95"/>
              <a:gd name="T41" fmla="*/ 85 h 128"/>
              <a:gd name="T42" fmla="*/ 0 w 95"/>
              <a:gd name="T43" fmla="*/ 17 h 128"/>
              <a:gd name="T44" fmla="*/ 47 w 95"/>
              <a:gd name="T45" fmla="*/ 34 h 128"/>
              <a:gd name="T46" fmla="*/ 95 w 95"/>
              <a:gd name="T47" fmla="*/ 17 h 128"/>
              <a:gd name="T48" fmla="*/ 48 w 95"/>
              <a:gd name="T49" fmla="*/ 0 h 128"/>
              <a:gd name="T50" fmla="*/ 0 w 95"/>
              <a:gd name="T51" fmla="*/ 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28">
                <a:moveTo>
                  <a:pt x="95" y="21"/>
                </a:moveTo>
                <a:cubicBezTo>
                  <a:pt x="95" y="47"/>
                  <a:pt x="95" y="47"/>
                  <a:pt x="95" y="47"/>
                </a:cubicBezTo>
                <a:cubicBezTo>
                  <a:pt x="95" y="56"/>
                  <a:pt x="74" y="64"/>
                  <a:pt x="47" y="64"/>
                </a:cubicBezTo>
                <a:cubicBezTo>
                  <a:pt x="21" y="64"/>
                  <a:pt x="0" y="56"/>
                  <a:pt x="0" y="47"/>
                </a:cubicBezTo>
                <a:cubicBezTo>
                  <a:pt x="0" y="21"/>
                  <a:pt x="0" y="21"/>
                  <a:pt x="0" y="21"/>
                </a:cubicBezTo>
                <a:cubicBezTo>
                  <a:pt x="0" y="31"/>
                  <a:pt x="21" y="38"/>
                  <a:pt x="47" y="38"/>
                </a:cubicBezTo>
                <a:cubicBezTo>
                  <a:pt x="74" y="38"/>
                  <a:pt x="95" y="31"/>
                  <a:pt x="95" y="21"/>
                </a:cubicBezTo>
                <a:close/>
                <a:moveTo>
                  <a:pt x="95" y="53"/>
                </a:moveTo>
                <a:cubicBezTo>
                  <a:pt x="95" y="79"/>
                  <a:pt x="95" y="79"/>
                  <a:pt x="95" y="79"/>
                </a:cubicBezTo>
                <a:cubicBezTo>
                  <a:pt x="95" y="88"/>
                  <a:pt x="74" y="96"/>
                  <a:pt x="47" y="96"/>
                </a:cubicBezTo>
                <a:cubicBezTo>
                  <a:pt x="21" y="96"/>
                  <a:pt x="0" y="88"/>
                  <a:pt x="0" y="79"/>
                </a:cubicBezTo>
                <a:cubicBezTo>
                  <a:pt x="0" y="53"/>
                  <a:pt x="0" y="53"/>
                  <a:pt x="0" y="53"/>
                </a:cubicBezTo>
                <a:cubicBezTo>
                  <a:pt x="0" y="63"/>
                  <a:pt x="21" y="70"/>
                  <a:pt x="47" y="70"/>
                </a:cubicBezTo>
                <a:cubicBezTo>
                  <a:pt x="74" y="70"/>
                  <a:pt x="95" y="63"/>
                  <a:pt x="95" y="53"/>
                </a:cubicBezTo>
                <a:close/>
                <a:moveTo>
                  <a:pt x="95" y="85"/>
                </a:moveTo>
                <a:cubicBezTo>
                  <a:pt x="95" y="111"/>
                  <a:pt x="95" y="111"/>
                  <a:pt x="95" y="111"/>
                </a:cubicBezTo>
                <a:cubicBezTo>
                  <a:pt x="95" y="120"/>
                  <a:pt x="74" y="128"/>
                  <a:pt x="47" y="128"/>
                </a:cubicBezTo>
                <a:cubicBezTo>
                  <a:pt x="21" y="128"/>
                  <a:pt x="0" y="120"/>
                  <a:pt x="0" y="111"/>
                </a:cubicBezTo>
                <a:cubicBezTo>
                  <a:pt x="0" y="85"/>
                  <a:pt x="0" y="85"/>
                  <a:pt x="0" y="85"/>
                </a:cubicBezTo>
                <a:cubicBezTo>
                  <a:pt x="0" y="95"/>
                  <a:pt x="21" y="102"/>
                  <a:pt x="47" y="102"/>
                </a:cubicBezTo>
                <a:cubicBezTo>
                  <a:pt x="74" y="102"/>
                  <a:pt x="95" y="95"/>
                  <a:pt x="95" y="85"/>
                </a:cubicBezTo>
                <a:close/>
                <a:moveTo>
                  <a:pt x="0" y="17"/>
                </a:moveTo>
                <a:cubicBezTo>
                  <a:pt x="0" y="27"/>
                  <a:pt x="21" y="34"/>
                  <a:pt x="47" y="34"/>
                </a:cubicBezTo>
                <a:cubicBezTo>
                  <a:pt x="74" y="34"/>
                  <a:pt x="95" y="27"/>
                  <a:pt x="95" y="17"/>
                </a:cubicBezTo>
                <a:cubicBezTo>
                  <a:pt x="95" y="8"/>
                  <a:pt x="74" y="0"/>
                  <a:pt x="48" y="0"/>
                </a:cubicBezTo>
                <a:cubicBezTo>
                  <a:pt x="22" y="0"/>
                  <a:pt x="0" y="8"/>
                  <a:pt x="0" y="17"/>
                </a:cubicBezTo>
                <a:close/>
              </a:path>
            </a:pathLst>
          </a:custGeom>
          <a:solidFill>
            <a:schemeClr val="bg1"/>
          </a:solidFill>
          <a:ln w="19050">
            <a:noFill/>
          </a:ln>
        </p:spPr>
        <p:txBody>
          <a:bodyPr vert="horz" wrap="square" lIns="121899" tIns="60949" rIns="121899" bIns="60949" numCol="1" anchor="t" anchorCtr="0" compatLnSpc="1">
            <a:prstTxWarp prst="textNoShape">
              <a:avLst/>
            </a:prstTxWarp>
          </a:bodyPr>
          <a:lstStyle/>
          <a:p>
            <a:pPr defTabSz="914325"/>
            <a:endParaRPr lang="en-US" sz="1900" dirty="0">
              <a:solidFill>
                <a:srgbClr val="5F5F5F"/>
              </a:solidFill>
            </a:endParaRPr>
          </a:p>
        </p:txBody>
      </p:sp>
      <p:grpSp>
        <p:nvGrpSpPr>
          <p:cNvPr id="80" name="Group 79"/>
          <p:cNvGrpSpPr/>
          <p:nvPr/>
        </p:nvGrpSpPr>
        <p:grpSpPr>
          <a:xfrm>
            <a:off x="2981569" y="4981576"/>
            <a:ext cx="500032" cy="295275"/>
            <a:chOff x="125600" y="2933700"/>
            <a:chExt cx="1984002" cy="1171576"/>
          </a:xfrm>
        </p:grpSpPr>
        <p:sp>
          <p:nvSpPr>
            <p:cNvPr id="76" name="Rectangle 75"/>
            <p:cNvSpPr/>
            <p:nvPr/>
          </p:nvSpPr>
          <p:spPr bwMode="auto">
            <a:xfrm>
              <a:off x="125600" y="2933700"/>
              <a:ext cx="1474806" cy="771862"/>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7" name="Rectangle 76"/>
            <p:cNvSpPr/>
            <p:nvPr/>
          </p:nvSpPr>
          <p:spPr bwMode="auto">
            <a:xfrm>
              <a:off x="295332" y="3066938"/>
              <a:ext cx="1474806" cy="771862"/>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8" name="Rectangle 77"/>
            <p:cNvSpPr/>
            <p:nvPr/>
          </p:nvSpPr>
          <p:spPr bwMode="auto">
            <a:xfrm>
              <a:off x="465064" y="3200176"/>
              <a:ext cx="1474806" cy="771862"/>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9" name="Rectangle 78"/>
            <p:cNvSpPr/>
            <p:nvPr/>
          </p:nvSpPr>
          <p:spPr bwMode="auto">
            <a:xfrm>
              <a:off x="634796" y="3333414"/>
              <a:ext cx="1474806" cy="771862"/>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sp>
        <p:nvSpPr>
          <p:cNvPr id="82" name="Rectangle 75"/>
          <p:cNvSpPr/>
          <p:nvPr/>
        </p:nvSpPr>
        <p:spPr bwMode="auto">
          <a:xfrm>
            <a:off x="4457700" y="4981579"/>
            <a:ext cx="371698" cy="194535"/>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nvGrpSpPr>
          <p:cNvPr id="86" name="Group 85"/>
          <p:cNvGrpSpPr/>
          <p:nvPr/>
        </p:nvGrpSpPr>
        <p:grpSpPr>
          <a:xfrm>
            <a:off x="5981700" y="4981576"/>
            <a:ext cx="500032" cy="295275"/>
            <a:chOff x="125600" y="2933700"/>
            <a:chExt cx="1984002" cy="1171576"/>
          </a:xfrm>
        </p:grpSpPr>
        <p:sp>
          <p:nvSpPr>
            <p:cNvPr id="87" name="Rectangle 75"/>
            <p:cNvSpPr/>
            <p:nvPr/>
          </p:nvSpPr>
          <p:spPr bwMode="auto">
            <a:xfrm>
              <a:off x="125600" y="2933700"/>
              <a:ext cx="1474806" cy="771862"/>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88" name="Rectangle 76"/>
            <p:cNvSpPr/>
            <p:nvPr/>
          </p:nvSpPr>
          <p:spPr bwMode="auto">
            <a:xfrm>
              <a:off x="295332" y="3066938"/>
              <a:ext cx="1474806" cy="771862"/>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89" name="Rectangle 77"/>
            <p:cNvSpPr/>
            <p:nvPr/>
          </p:nvSpPr>
          <p:spPr bwMode="auto">
            <a:xfrm>
              <a:off x="465064" y="3200176"/>
              <a:ext cx="1474806" cy="771862"/>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90" name="Rectangle 78"/>
            <p:cNvSpPr/>
            <p:nvPr/>
          </p:nvSpPr>
          <p:spPr bwMode="auto">
            <a:xfrm>
              <a:off x="634796" y="3333414"/>
              <a:ext cx="1474806" cy="771862"/>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sp>
        <p:nvSpPr>
          <p:cNvPr id="92" name="Rectangle 75"/>
          <p:cNvSpPr/>
          <p:nvPr/>
        </p:nvSpPr>
        <p:spPr bwMode="auto">
          <a:xfrm>
            <a:off x="7505700" y="4981579"/>
            <a:ext cx="371698" cy="194535"/>
          </a:xfrm>
          <a:prstGeom prst="round2DiagRect">
            <a:avLst/>
          </a:prstGeom>
          <a:solidFill>
            <a:schemeClr val="tx2"/>
          </a:solidFill>
          <a:ln w="19050">
            <a:solidFill>
              <a:schemeClr val="bg1">
                <a:lumMod val="9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96" name="Rectangle 95"/>
          <p:cNvSpPr/>
          <p:nvPr/>
        </p:nvSpPr>
        <p:spPr bwMode="auto">
          <a:xfrm>
            <a:off x="971551" y="1941513"/>
            <a:ext cx="1782762" cy="179228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defTabSz="914099" fontAlgn="base">
              <a:spcBef>
                <a:spcPct val="0"/>
              </a:spcBef>
              <a:spcAft>
                <a:spcPct val="0"/>
              </a:spcAft>
            </a:pPr>
            <a:r>
              <a:rPr lang="en-US" sz="2200" dirty="0">
                <a:gradFill>
                  <a:gsLst>
                    <a:gs pos="0">
                      <a:srgbClr val="FFFFFF"/>
                    </a:gs>
                    <a:gs pos="100000">
                      <a:srgbClr val="FFFFFF"/>
                    </a:gs>
                  </a:gsLst>
                  <a:lin ang="5400000" scaled="0"/>
                </a:gradFill>
              </a:rPr>
              <a:t>Legend</a:t>
            </a:r>
          </a:p>
        </p:txBody>
      </p:sp>
      <p:sp>
        <p:nvSpPr>
          <p:cNvPr id="97" name="Rectangle 96"/>
          <p:cNvSpPr/>
          <p:nvPr/>
        </p:nvSpPr>
        <p:spPr>
          <a:xfrm>
            <a:off x="1681164" y="2581245"/>
            <a:ext cx="1004699" cy="338554"/>
          </a:xfrm>
          <a:prstGeom prst="rect">
            <a:avLst/>
          </a:prstGeom>
        </p:spPr>
        <p:txBody>
          <a:bodyPr wrap="none">
            <a:spAutoFit/>
          </a:bodyPr>
          <a:lstStyle/>
          <a:p>
            <a:pPr defTabSz="914099" fontAlgn="base">
              <a:spcBef>
                <a:spcPct val="0"/>
              </a:spcBef>
              <a:spcAft>
                <a:spcPct val="0"/>
              </a:spcAft>
            </a:pPr>
            <a:r>
              <a:rPr lang="en-US" sz="1600">
                <a:gradFill>
                  <a:gsLst>
                    <a:gs pos="0">
                      <a:srgbClr val="FFFFFF"/>
                    </a:gs>
                    <a:gs pos="100000">
                      <a:srgbClr val="FFFFFF"/>
                    </a:gs>
                  </a:gsLst>
                  <a:lin ang="5400000" scaled="0"/>
                </a:gradFill>
              </a:rPr>
              <a:t> Partition</a:t>
            </a:r>
            <a:endParaRPr lang="en-US" sz="1600" dirty="0">
              <a:gradFill>
                <a:gsLst>
                  <a:gs pos="0">
                    <a:srgbClr val="FFFFFF"/>
                  </a:gs>
                  <a:gs pos="100000">
                    <a:srgbClr val="FFFFFF"/>
                  </a:gs>
                </a:gsLst>
                <a:lin ang="5400000" scaled="0"/>
              </a:gradFill>
            </a:endParaRPr>
          </a:p>
        </p:txBody>
      </p:sp>
      <p:sp>
        <p:nvSpPr>
          <p:cNvPr id="98" name="Rectangle 78"/>
          <p:cNvSpPr/>
          <p:nvPr/>
        </p:nvSpPr>
        <p:spPr bwMode="auto">
          <a:xfrm>
            <a:off x="1109653" y="2596291"/>
            <a:ext cx="535494" cy="280259"/>
          </a:xfrm>
          <a:prstGeom prst="round2DiagRect">
            <a:avLst/>
          </a:prstGeom>
          <a:solidFill>
            <a:schemeClr val="bg1"/>
          </a:solidFill>
          <a:ln w="190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99" name="Rectangle 98"/>
          <p:cNvSpPr/>
          <p:nvPr/>
        </p:nvSpPr>
        <p:spPr>
          <a:xfrm>
            <a:off x="1681164" y="3032956"/>
            <a:ext cx="757515" cy="584775"/>
          </a:xfrm>
          <a:prstGeom prst="rect">
            <a:avLst/>
          </a:prstGeom>
        </p:spPr>
        <p:txBody>
          <a:bodyPr wrap="none">
            <a:spAutoFit/>
          </a:bodyPr>
          <a:lstStyle/>
          <a:p>
            <a:pPr defTabSz="914099" fontAlgn="base">
              <a:spcBef>
                <a:spcPct val="0"/>
              </a:spcBef>
              <a:spcAft>
                <a:spcPct val="0"/>
              </a:spcAft>
            </a:pPr>
            <a:r>
              <a:rPr lang="en-US" sz="1600" dirty="0">
                <a:gradFill>
                  <a:gsLst>
                    <a:gs pos="0">
                      <a:srgbClr val="FFFFFF"/>
                    </a:gs>
                    <a:gs pos="100000">
                      <a:srgbClr val="FFFFFF"/>
                    </a:gs>
                  </a:gsLst>
                  <a:lin ang="5400000" scaled="0"/>
                </a:gradFill>
              </a:rPr>
              <a:t>Server</a:t>
            </a:r>
          </a:p>
          <a:p>
            <a:pPr defTabSz="914099" fontAlgn="base">
              <a:spcBef>
                <a:spcPct val="0"/>
              </a:spcBef>
              <a:spcAft>
                <a:spcPct val="0"/>
              </a:spcAft>
            </a:pPr>
            <a:r>
              <a:rPr lang="en-US" sz="1600" dirty="0">
                <a:gradFill>
                  <a:gsLst>
                    <a:gs pos="0">
                      <a:srgbClr val="FFFFFF"/>
                    </a:gs>
                    <a:gs pos="100000">
                      <a:srgbClr val="FFFFFF"/>
                    </a:gs>
                  </a:gsLst>
                  <a:lin ang="5400000" scaled="0"/>
                </a:gradFill>
              </a:rPr>
              <a:t>Load</a:t>
            </a:r>
          </a:p>
        </p:txBody>
      </p:sp>
      <p:sp>
        <p:nvSpPr>
          <p:cNvPr id="101" name="Freeform 11"/>
          <p:cNvSpPr>
            <a:spLocks noEditPoints="1"/>
          </p:cNvSpPr>
          <p:nvPr/>
        </p:nvSpPr>
        <p:spPr bwMode="auto">
          <a:xfrm>
            <a:off x="1299914" y="3086101"/>
            <a:ext cx="309233" cy="295472"/>
          </a:xfrm>
          <a:custGeom>
            <a:avLst/>
            <a:gdLst>
              <a:gd name="T0" fmla="*/ 95 w 95"/>
              <a:gd name="T1" fmla="*/ 21 h 128"/>
              <a:gd name="T2" fmla="*/ 95 w 95"/>
              <a:gd name="T3" fmla="*/ 47 h 128"/>
              <a:gd name="T4" fmla="*/ 47 w 95"/>
              <a:gd name="T5" fmla="*/ 64 h 128"/>
              <a:gd name="T6" fmla="*/ 0 w 95"/>
              <a:gd name="T7" fmla="*/ 47 h 128"/>
              <a:gd name="T8" fmla="*/ 0 w 95"/>
              <a:gd name="T9" fmla="*/ 21 h 128"/>
              <a:gd name="T10" fmla="*/ 47 w 95"/>
              <a:gd name="T11" fmla="*/ 38 h 128"/>
              <a:gd name="T12" fmla="*/ 95 w 95"/>
              <a:gd name="T13" fmla="*/ 21 h 128"/>
              <a:gd name="T14" fmla="*/ 95 w 95"/>
              <a:gd name="T15" fmla="*/ 53 h 128"/>
              <a:gd name="T16" fmla="*/ 95 w 95"/>
              <a:gd name="T17" fmla="*/ 79 h 128"/>
              <a:gd name="T18" fmla="*/ 47 w 95"/>
              <a:gd name="T19" fmla="*/ 96 h 128"/>
              <a:gd name="T20" fmla="*/ 0 w 95"/>
              <a:gd name="T21" fmla="*/ 79 h 128"/>
              <a:gd name="T22" fmla="*/ 0 w 95"/>
              <a:gd name="T23" fmla="*/ 53 h 128"/>
              <a:gd name="T24" fmla="*/ 47 w 95"/>
              <a:gd name="T25" fmla="*/ 70 h 128"/>
              <a:gd name="T26" fmla="*/ 95 w 95"/>
              <a:gd name="T27" fmla="*/ 53 h 128"/>
              <a:gd name="T28" fmla="*/ 95 w 95"/>
              <a:gd name="T29" fmla="*/ 85 h 128"/>
              <a:gd name="T30" fmla="*/ 95 w 95"/>
              <a:gd name="T31" fmla="*/ 111 h 128"/>
              <a:gd name="T32" fmla="*/ 47 w 95"/>
              <a:gd name="T33" fmla="*/ 128 h 128"/>
              <a:gd name="T34" fmla="*/ 0 w 95"/>
              <a:gd name="T35" fmla="*/ 111 h 128"/>
              <a:gd name="T36" fmla="*/ 0 w 95"/>
              <a:gd name="T37" fmla="*/ 85 h 128"/>
              <a:gd name="T38" fmla="*/ 47 w 95"/>
              <a:gd name="T39" fmla="*/ 102 h 128"/>
              <a:gd name="T40" fmla="*/ 95 w 95"/>
              <a:gd name="T41" fmla="*/ 85 h 128"/>
              <a:gd name="T42" fmla="*/ 0 w 95"/>
              <a:gd name="T43" fmla="*/ 17 h 128"/>
              <a:gd name="T44" fmla="*/ 47 w 95"/>
              <a:gd name="T45" fmla="*/ 34 h 128"/>
              <a:gd name="T46" fmla="*/ 95 w 95"/>
              <a:gd name="T47" fmla="*/ 17 h 128"/>
              <a:gd name="T48" fmla="*/ 48 w 95"/>
              <a:gd name="T49" fmla="*/ 0 h 128"/>
              <a:gd name="T50" fmla="*/ 0 w 95"/>
              <a:gd name="T51" fmla="*/ 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28">
                <a:moveTo>
                  <a:pt x="95" y="21"/>
                </a:moveTo>
                <a:cubicBezTo>
                  <a:pt x="95" y="47"/>
                  <a:pt x="95" y="47"/>
                  <a:pt x="95" y="47"/>
                </a:cubicBezTo>
                <a:cubicBezTo>
                  <a:pt x="95" y="56"/>
                  <a:pt x="74" y="64"/>
                  <a:pt x="47" y="64"/>
                </a:cubicBezTo>
                <a:cubicBezTo>
                  <a:pt x="21" y="64"/>
                  <a:pt x="0" y="56"/>
                  <a:pt x="0" y="47"/>
                </a:cubicBezTo>
                <a:cubicBezTo>
                  <a:pt x="0" y="21"/>
                  <a:pt x="0" y="21"/>
                  <a:pt x="0" y="21"/>
                </a:cubicBezTo>
                <a:cubicBezTo>
                  <a:pt x="0" y="31"/>
                  <a:pt x="21" y="38"/>
                  <a:pt x="47" y="38"/>
                </a:cubicBezTo>
                <a:cubicBezTo>
                  <a:pt x="74" y="38"/>
                  <a:pt x="95" y="31"/>
                  <a:pt x="95" y="21"/>
                </a:cubicBezTo>
                <a:close/>
                <a:moveTo>
                  <a:pt x="95" y="53"/>
                </a:moveTo>
                <a:cubicBezTo>
                  <a:pt x="95" y="79"/>
                  <a:pt x="95" y="79"/>
                  <a:pt x="95" y="79"/>
                </a:cubicBezTo>
                <a:cubicBezTo>
                  <a:pt x="95" y="88"/>
                  <a:pt x="74" y="96"/>
                  <a:pt x="47" y="96"/>
                </a:cubicBezTo>
                <a:cubicBezTo>
                  <a:pt x="21" y="96"/>
                  <a:pt x="0" y="88"/>
                  <a:pt x="0" y="79"/>
                </a:cubicBezTo>
                <a:cubicBezTo>
                  <a:pt x="0" y="53"/>
                  <a:pt x="0" y="53"/>
                  <a:pt x="0" y="53"/>
                </a:cubicBezTo>
                <a:cubicBezTo>
                  <a:pt x="0" y="63"/>
                  <a:pt x="21" y="70"/>
                  <a:pt x="47" y="70"/>
                </a:cubicBezTo>
                <a:cubicBezTo>
                  <a:pt x="74" y="70"/>
                  <a:pt x="95" y="63"/>
                  <a:pt x="95" y="53"/>
                </a:cubicBezTo>
                <a:close/>
                <a:moveTo>
                  <a:pt x="95" y="85"/>
                </a:moveTo>
                <a:cubicBezTo>
                  <a:pt x="95" y="111"/>
                  <a:pt x="95" y="111"/>
                  <a:pt x="95" y="111"/>
                </a:cubicBezTo>
                <a:cubicBezTo>
                  <a:pt x="95" y="120"/>
                  <a:pt x="74" y="128"/>
                  <a:pt x="47" y="128"/>
                </a:cubicBezTo>
                <a:cubicBezTo>
                  <a:pt x="21" y="128"/>
                  <a:pt x="0" y="120"/>
                  <a:pt x="0" y="111"/>
                </a:cubicBezTo>
                <a:cubicBezTo>
                  <a:pt x="0" y="85"/>
                  <a:pt x="0" y="85"/>
                  <a:pt x="0" y="85"/>
                </a:cubicBezTo>
                <a:cubicBezTo>
                  <a:pt x="0" y="95"/>
                  <a:pt x="21" y="102"/>
                  <a:pt x="47" y="102"/>
                </a:cubicBezTo>
                <a:cubicBezTo>
                  <a:pt x="74" y="102"/>
                  <a:pt x="95" y="95"/>
                  <a:pt x="95" y="85"/>
                </a:cubicBezTo>
                <a:close/>
                <a:moveTo>
                  <a:pt x="0" y="17"/>
                </a:moveTo>
                <a:cubicBezTo>
                  <a:pt x="0" y="27"/>
                  <a:pt x="21" y="34"/>
                  <a:pt x="47" y="34"/>
                </a:cubicBezTo>
                <a:cubicBezTo>
                  <a:pt x="74" y="34"/>
                  <a:pt x="95" y="27"/>
                  <a:pt x="95" y="17"/>
                </a:cubicBezTo>
                <a:cubicBezTo>
                  <a:pt x="95" y="8"/>
                  <a:pt x="74" y="0"/>
                  <a:pt x="48" y="0"/>
                </a:cubicBezTo>
                <a:cubicBezTo>
                  <a:pt x="22" y="0"/>
                  <a:pt x="0" y="8"/>
                  <a:pt x="0" y="17"/>
                </a:cubicBezTo>
                <a:close/>
              </a:path>
            </a:pathLst>
          </a:custGeom>
          <a:solidFill>
            <a:schemeClr val="bg1"/>
          </a:solidFill>
          <a:ln w="19050">
            <a:noFill/>
          </a:ln>
        </p:spPr>
        <p:txBody>
          <a:bodyPr vert="horz" wrap="square" lIns="121899" tIns="60949" rIns="121899" bIns="60949" numCol="1" anchor="t" anchorCtr="0" compatLnSpc="1">
            <a:prstTxWarp prst="textNoShape">
              <a:avLst/>
            </a:prstTxWarp>
          </a:bodyPr>
          <a:lstStyle/>
          <a:p>
            <a:pPr defTabSz="914325"/>
            <a:endParaRPr lang="en-US" sz="1900" dirty="0">
              <a:solidFill>
                <a:srgbClr val="5F5F5F"/>
              </a:solidFill>
            </a:endParaRPr>
          </a:p>
        </p:txBody>
      </p:sp>
      <p:sp>
        <p:nvSpPr>
          <p:cNvPr id="104" name="Rectangle 103"/>
          <p:cNvSpPr/>
          <p:nvPr/>
        </p:nvSpPr>
        <p:spPr>
          <a:xfrm>
            <a:off x="6096002" y="1556633"/>
            <a:ext cx="5473999" cy="535531"/>
          </a:xfrm>
          <a:prstGeom prst="rect">
            <a:avLst/>
          </a:prstGeom>
        </p:spPr>
        <p:txBody>
          <a:bodyPr wrap="none">
            <a:spAutoFit/>
          </a:bodyPr>
          <a:lstStyle/>
          <a:p>
            <a:pPr algn="ctr" defTabSz="1555620" fontAlgn="base">
              <a:lnSpc>
                <a:spcPct val="90000"/>
              </a:lnSpc>
              <a:spcBef>
                <a:spcPct val="0"/>
              </a:spcBef>
              <a:spcAft>
                <a:spcPct val="35000"/>
              </a:spcAft>
            </a:pPr>
            <a:r>
              <a:rPr lang="en-US" sz="3200" dirty="0">
                <a:solidFill>
                  <a:srgbClr val="5F5F5F">
                    <a:alpha val="98824"/>
                  </a:srgbClr>
                </a:solidFill>
                <a:latin typeface="Segoe UI Light" pitchFamily="34" charset="0"/>
              </a:rPr>
              <a:t>3 Storage Layered Architecture</a:t>
            </a:r>
          </a:p>
        </p:txBody>
      </p:sp>
    </p:spTree>
    <p:extLst>
      <p:ext uri="{BB962C8B-B14F-4D97-AF65-F5344CB8AC3E}">
        <p14:creationId xmlns:p14="http://schemas.microsoft.com/office/powerpoint/2010/main" val="2968172561"/>
      </p:ext>
    </p:extLst>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Scalability</a:t>
            </a:r>
            <a:endParaRPr lang="en-US" dirty="0"/>
          </a:p>
        </p:txBody>
      </p:sp>
      <p:sp>
        <p:nvSpPr>
          <p:cNvPr id="3" name="Text Placeholder 2"/>
          <p:cNvSpPr>
            <a:spLocks noGrp="1"/>
          </p:cNvSpPr>
          <p:nvPr>
            <p:ph type="body" sz="quarter" idx="10"/>
          </p:nvPr>
        </p:nvSpPr>
        <p:spPr>
          <a:xfrm>
            <a:off x="520702" y="1447800"/>
            <a:ext cx="11149013" cy="1745093"/>
          </a:xfrm>
        </p:spPr>
        <p:txBody>
          <a:bodyPr/>
          <a:lstStyle/>
          <a:p>
            <a:r>
              <a:rPr lang="en-US" sz="3800" dirty="0"/>
              <a:t>Partition: Range of entities with same partition key value.</a:t>
            </a:r>
          </a:p>
          <a:p>
            <a:r>
              <a:rPr lang="en-US" sz="2400" dirty="0">
                <a:latin typeface="+mn-lt"/>
              </a:rPr>
              <a:t>Partitions are fanned out based on load</a:t>
            </a:r>
          </a:p>
          <a:p>
            <a:r>
              <a:rPr lang="en-US" sz="2400" dirty="0">
                <a:latin typeface="+mn-lt"/>
              </a:rPr>
              <a:t>They can be condensed when load decreases</a:t>
            </a:r>
          </a:p>
          <a:p>
            <a:r>
              <a:rPr lang="en-US" sz="2400" dirty="0">
                <a:latin typeface="+mn-lt"/>
              </a:rPr>
              <a:t>Reads are load balanced against three replicas</a:t>
            </a:r>
          </a:p>
        </p:txBody>
      </p:sp>
      <p:sp>
        <p:nvSpPr>
          <p:cNvPr id="6" name="Rectangle 5"/>
          <p:cNvSpPr/>
          <p:nvPr/>
        </p:nvSpPr>
        <p:spPr bwMode="auto">
          <a:xfrm>
            <a:off x="2053573" y="4068083"/>
            <a:ext cx="2107979" cy="2390901"/>
          </a:xfrm>
          <a:prstGeom prst="rect">
            <a:avLst/>
          </a:prstGeom>
          <a:ln>
            <a:noFill/>
            <a:headEnd type="none" w="med" len="med"/>
            <a:tailEnd type="none" w="med" len="med"/>
          </a:ln>
        </p:spPr>
        <p:style>
          <a:lnRef idx="3">
            <a:schemeClr val="lt1"/>
          </a:lnRef>
          <a:fillRef idx="1">
            <a:schemeClr val="accent2"/>
          </a:fillRef>
          <a:effectRef idx="1">
            <a:schemeClr val="accent2"/>
          </a:effectRef>
          <a:fontRef idx="minor">
            <a:schemeClr val="lt1"/>
          </a:fontRef>
        </p:style>
        <p:txBody>
          <a:bodyPr vert="horz" wrap="square" lIns="121893" tIns="60947" rIns="121893" bIns="60947" numCol="1" rtlCol="0" anchor="t" anchorCtr="0" compatLnSpc="1">
            <a:prstTxWarp prst="textNoShape">
              <a:avLst/>
            </a:prstTxWarp>
          </a:bodyPr>
          <a:lstStyle/>
          <a:p>
            <a:pPr algn="ctr" defTabSz="1218585"/>
            <a:r>
              <a:rPr lang="en-US" sz="2100" dirty="0">
                <a:gradFill>
                  <a:gsLst>
                    <a:gs pos="0">
                      <a:srgbClr val="FFFFFF"/>
                    </a:gs>
                    <a:gs pos="100000">
                      <a:srgbClr val="FFFFFF"/>
                    </a:gs>
                  </a:gsLst>
                  <a:lin ang="5400000" scaled="0"/>
                </a:gradFill>
              </a:rPr>
              <a:t>Server 1</a:t>
            </a:r>
          </a:p>
        </p:txBody>
      </p:sp>
      <p:sp>
        <p:nvSpPr>
          <p:cNvPr id="7" name="Rectangle 6"/>
          <p:cNvSpPr/>
          <p:nvPr/>
        </p:nvSpPr>
        <p:spPr bwMode="auto">
          <a:xfrm>
            <a:off x="4916099" y="4068083"/>
            <a:ext cx="2107979" cy="2390901"/>
          </a:xfrm>
          <a:prstGeom prst="rect">
            <a:avLst/>
          </a:prstGeom>
          <a:ln>
            <a:noFill/>
            <a:headEnd type="none" w="med" len="med"/>
            <a:tailEnd type="none" w="med" len="med"/>
          </a:ln>
        </p:spPr>
        <p:style>
          <a:lnRef idx="3">
            <a:schemeClr val="lt1"/>
          </a:lnRef>
          <a:fillRef idx="1">
            <a:schemeClr val="accent2"/>
          </a:fillRef>
          <a:effectRef idx="1">
            <a:schemeClr val="accent2"/>
          </a:effectRef>
          <a:fontRef idx="minor">
            <a:schemeClr val="lt1"/>
          </a:fontRef>
        </p:style>
        <p:txBody>
          <a:bodyPr vert="horz" wrap="square" lIns="121893" tIns="60947" rIns="121893" bIns="60947" numCol="1" rtlCol="0" anchor="t" anchorCtr="0" compatLnSpc="1">
            <a:prstTxWarp prst="textNoShape">
              <a:avLst/>
            </a:prstTxWarp>
          </a:bodyPr>
          <a:lstStyle/>
          <a:p>
            <a:pPr algn="ctr" defTabSz="1218585"/>
            <a:r>
              <a:rPr lang="en-US" sz="2100" dirty="0">
                <a:gradFill>
                  <a:gsLst>
                    <a:gs pos="0">
                      <a:srgbClr val="FFFFFF"/>
                    </a:gs>
                    <a:gs pos="100000">
                      <a:srgbClr val="FFFFFF"/>
                    </a:gs>
                  </a:gsLst>
                  <a:lin ang="5400000" scaled="0"/>
                </a:gradFill>
              </a:rPr>
              <a:t>Server 2</a:t>
            </a:r>
          </a:p>
        </p:txBody>
      </p:sp>
      <p:sp>
        <p:nvSpPr>
          <p:cNvPr id="8" name="Rectangle 7"/>
          <p:cNvSpPr/>
          <p:nvPr/>
        </p:nvSpPr>
        <p:spPr bwMode="auto">
          <a:xfrm>
            <a:off x="7778626" y="4068083"/>
            <a:ext cx="2107979" cy="2390901"/>
          </a:xfrm>
          <a:prstGeom prst="rect">
            <a:avLst/>
          </a:prstGeom>
          <a:ln>
            <a:noFill/>
            <a:headEnd type="none" w="med" len="med"/>
            <a:tailEnd type="none" w="med" len="med"/>
          </a:ln>
        </p:spPr>
        <p:style>
          <a:lnRef idx="3">
            <a:schemeClr val="lt1"/>
          </a:lnRef>
          <a:fillRef idx="1">
            <a:schemeClr val="accent2"/>
          </a:fillRef>
          <a:effectRef idx="1">
            <a:schemeClr val="accent2"/>
          </a:effectRef>
          <a:fontRef idx="minor">
            <a:schemeClr val="lt1"/>
          </a:fontRef>
        </p:style>
        <p:txBody>
          <a:bodyPr vert="horz" wrap="square" lIns="121893" tIns="60947" rIns="121893" bIns="60947" numCol="1" rtlCol="0" anchor="t" anchorCtr="0" compatLnSpc="1">
            <a:prstTxWarp prst="textNoShape">
              <a:avLst/>
            </a:prstTxWarp>
          </a:bodyPr>
          <a:lstStyle/>
          <a:p>
            <a:pPr algn="ctr" defTabSz="1218585"/>
            <a:r>
              <a:rPr lang="en-US" sz="2100" dirty="0">
                <a:gradFill>
                  <a:gsLst>
                    <a:gs pos="0">
                      <a:srgbClr val="FFFFFF"/>
                    </a:gs>
                    <a:gs pos="100000">
                      <a:srgbClr val="FFFFFF"/>
                    </a:gs>
                  </a:gsLst>
                  <a:lin ang="5400000" scaled="0"/>
                </a:gradFill>
              </a:rPr>
              <a:t>Server 3</a:t>
            </a:r>
          </a:p>
        </p:txBody>
      </p:sp>
      <p:sp>
        <p:nvSpPr>
          <p:cNvPr id="9" name="Rectangle 8"/>
          <p:cNvSpPr/>
          <p:nvPr/>
        </p:nvSpPr>
        <p:spPr bwMode="auto">
          <a:xfrm>
            <a:off x="2371484" y="4741020"/>
            <a:ext cx="1472157" cy="348343"/>
          </a:xfrm>
          <a:prstGeom prst="rect">
            <a:avLst/>
          </a:prstGeom>
          <a:solidFill>
            <a:schemeClr val="bg1">
              <a:lumMod val="85000"/>
            </a:schemeClr>
          </a:solidFill>
          <a:ln>
            <a:noFill/>
            <a:headEnd type="none" w="med" len="med"/>
            <a:tailEnd type="none" w="med" len="med"/>
          </a:ln>
          <a:effectLst>
            <a:outerShdw blurRad="127000" sx="102000" sy="102000" algn="ctr" rotWithShape="0">
              <a:schemeClr val="tx1">
                <a:alpha val="26000"/>
              </a:schemeClr>
            </a:outerShdw>
          </a:effectLst>
        </p:spPr>
        <p:style>
          <a:lnRef idx="1">
            <a:schemeClr val="accent4"/>
          </a:lnRef>
          <a:fillRef idx="3">
            <a:schemeClr val="accent4"/>
          </a:fillRef>
          <a:effectRef idx="2">
            <a:schemeClr val="accent4"/>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1218585"/>
            <a:r>
              <a:rPr lang="en-US" sz="1900" dirty="0">
                <a:solidFill>
                  <a:srgbClr val="5F5F5F">
                    <a:alpha val="99000"/>
                  </a:srgbClr>
                </a:solidFill>
              </a:rPr>
              <a:t>P1</a:t>
            </a:r>
          </a:p>
        </p:txBody>
      </p:sp>
      <p:sp>
        <p:nvSpPr>
          <p:cNvPr id="10" name="Rectangle 9"/>
          <p:cNvSpPr/>
          <p:nvPr/>
        </p:nvSpPr>
        <p:spPr bwMode="auto">
          <a:xfrm>
            <a:off x="2371483" y="5235825"/>
            <a:ext cx="1472157" cy="348343"/>
          </a:xfrm>
          <a:prstGeom prst="rect">
            <a:avLst/>
          </a:prstGeom>
          <a:solidFill>
            <a:schemeClr val="bg1">
              <a:lumMod val="85000"/>
            </a:schemeClr>
          </a:solidFill>
          <a:ln>
            <a:noFill/>
            <a:headEnd type="none" w="med" len="med"/>
            <a:tailEnd type="none" w="med" len="med"/>
          </a:ln>
          <a:effectLst>
            <a:outerShdw blurRad="127000" sx="102000" sy="102000" algn="ctr" rotWithShape="0">
              <a:schemeClr val="tx1">
                <a:alpha val="26000"/>
              </a:schemeClr>
            </a:outerShdw>
          </a:effectLst>
        </p:spPr>
        <p:style>
          <a:lnRef idx="1">
            <a:schemeClr val="accent4"/>
          </a:lnRef>
          <a:fillRef idx="3">
            <a:schemeClr val="accent4"/>
          </a:fillRef>
          <a:effectRef idx="2">
            <a:schemeClr val="accent4"/>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1218585"/>
            <a:r>
              <a:rPr lang="en-US" sz="1900" dirty="0">
                <a:solidFill>
                  <a:srgbClr val="5F5F5F">
                    <a:alpha val="99000"/>
                  </a:srgbClr>
                </a:solidFill>
              </a:rPr>
              <a:t>P2</a:t>
            </a:r>
          </a:p>
        </p:txBody>
      </p:sp>
      <p:sp>
        <p:nvSpPr>
          <p:cNvPr id="11" name="Rectangle 10"/>
          <p:cNvSpPr/>
          <p:nvPr/>
        </p:nvSpPr>
        <p:spPr bwMode="auto">
          <a:xfrm>
            <a:off x="2371481" y="5730630"/>
            <a:ext cx="1472157" cy="348343"/>
          </a:xfrm>
          <a:prstGeom prst="rect">
            <a:avLst/>
          </a:prstGeom>
          <a:solidFill>
            <a:schemeClr val="bg1">
              <a:lumMod val="85000"/>
            </a:schemeClr>
          </a:solidFill>
          <a:ln>
            <a:noFill/>
            <a:headEnd type="none" w="med" len="med"/>
            <a:tailEnd type="none" w="med" len="med"/>
          </a:ln>
          <a:effectLst>
            <a:outerShdw blurRad="127000" sx="102000" sy="102000" algn="ctr" rotWithShape="0">
              <a:schemeClr val="tx1">
                <a:alpha val="26000"/>
              </a:schemeClr>
            </a:outerShdw>
          </a:effectLst>
        </p:spPr>
        <p:style>
          <a:lnRef idx="1">
            <a:schemeClr val="accent4"/>
          </a:lnRef>
          <a:fillRef idx="3">
            <a:schemeClr val="accent4"/>
          </a:fillRef>
          <a:effectRef idx="2">
            <a:schemeClr val="accent4"/>
          </a:effectRef>
          <a:fontRef idx="minor">
            <a:schemeClr val="lt1"/>
          </a:fontRef>
        </p:style>
        <p:txBody>
          <a:bodyPr vert="horz" wrap="square" lIns="121893" tIns="60947" rIns="121893" bIns="60947" numCol="1" rtlCol="0" anchor="ctr" anchorCtr="0" compatLnSpc="1">
            <a:prstTxWarp prst="textNoShape">
              <a:avLst/>
            </a:prstTxWarp>
          </a:bodyPr>
          <a:lstStyle/>
          <a:p>
            <a:pPr algn="ctr" defTabSz="1218585"/>
            <a:r>
              <a:rPr lang="en-US" sz="1900" dirty="0" err="1">
                <a:solidFill>
                  <a:srgbClr val="5F5F5F">
                    <a:alpha val="99000"/>
                  </a:srgbClr>
                </a:solidFill>
              </a:rPr>
              <a:t>Pn</a:t>
            </a:r>
            <a:endParaRPr lang="en-US" sz="1900" dirty="0">
              <a:solidFill>
                <a:srgbClr val="5F5F5F">
                  <a:alpha val="99000"/>
                </a:srgbClr>
              </a:solidFill>
            </a:endParaRPr>
          </a:p>
        </p:txBody>
      </p:sp>
    </p:spTree>
    <p:extLst>
      <p:ext uri="{BB962C8B-B14F-4D97-AF65-F5344CB8AC3E}">
        <p14:creationId xmlns:p14="http://schemas.microsoft.com/office/powerpoint/2010/main" val="35661154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500" autoRev="1" fill="remove"/>
                                        <p:tgtEl>
                                          <p:spTgt spid="9"/>
                                        </p:tgtEl>
                                        <p:attrNameLst>
                                          <p:attrName>style.color</p:attrName>
                                        </p:attrNameLst>
                                      </p:cBhvr>
                                      <p:to>
                                        <a:srgbClr val="FFFF00"/>
                                      </p:to>
                                    </p:animClr>
                                    <p:animClr clrSpc="rgb" dir="cw">
                                      <p:cBhvr>
                                        <p:cTn id="7" dur="500" autoRev="1" fill="remove"/>
                                        <p:tgtEl>
                                          <p:spTgt spid="9"/>
                                        </p:tgtEl>
                                        <p:attrNameLst>
                                          <p:attrName>fillcolor</p:attrName>
                                        </p:attrNameLst>
                                      </p:cBhvr>
                                      <p:to>
                                        <a:srgbClr val="FFFF00"/>
                                      </p:to>
                                    </p:animClr>
                                    <p:set>
                                      <p:cBhvr>
                                        <p:cTn id="8" dur="500" autoRev="1" fill="remove"/>
                                        <p:tgtEl>
                                          <p:spTgt spid="9"/>
                                        </p:tgtEl>
                                        <p:attrNameLst>
                                          <p:attrName>fill.type</p:attrName>
                                        </p:attrNameLst>
                                      </p:cBhvr>
                                      <p:to>
                                        <p:strVal val="solid"/>
                                      </p:to>
                                    </p:set>
                                    <p:set>
                                      <p:cBhvr>
                                        <p:cTn id="9" dur="500" autoRev="1" fill="remove"/>
                                        <p:tgtEl>
                                          <p:spTgt spid="9"/>
                                        </p:tgtEl>
                                        <p:attrNameLst>
                                          <p:attrName>fill.on</p:attrName>
                                        </p:attrNameLst>
                                      </p:cBhvr>
                                      <p:to>
                                        <p:strVal val="true"/>
                                      </p:to>
                                    </p:set>
                                  </p:childTnLst>
                                </p:cTn>
                              </p:par>
                            </p:childTnLst>
                          </p:cTn>
                        </p:par>
                        <p:par>
                          <p:cTn id="10" fill="hold">
                            <p:stCondLst>
                              <p:cond delay="1000"/>
                            </p:stCondLst>
                            <p:childTnLst>
                              <p:par>
                                <p:cTn id="11" presetID="63" presetClass="path" presetSubtype="0" accel="50000" decel="50000" fill="hold" grpId="1" nodeType="afterEffect">
                                  <p:stCondLst>
                                    <p:cond delay="0"/>
                                  </p:stCondLst>
                                  <p:childTnLst>
                                    <p:animMotion origin="layout" path="M -1.38889E-6 4.06105E-6 L 0.23837 4.06105E-6 " pathEditMode="relative" rAng="0" ptsTypes="AA">
                                      <p:cBhvr>
                                        <p:cTn id="12" dur="2000" fill="hold"/>
                                        <p:tgtEl>
                                          <p:spTgt spid="9"/>
                                        </p:tgtEl>
                                        <p:attrNameLst>
                                          <p:attrName>ppt_x</p:attrName>
                                          <p:attrName>ppt_y</p:attrName>
                                        </p:attrNameLst>
                                      </p:cBhvr>
                                      <p:rCtr x="11910" y="0"/>
                                    </p:animMotion>
                                  </p:childTnLst>
                                </p:cTn>
                              </p:par>
                            </p:childTnLst>
                          </p:cTn>
                        </p:par>
                      </p:childTnLst>
                    </p:cTn>
                  </p:par>
                  <p:par>
                    <p:cTn id="13" fill="hold">
                      <p:stCondLst>
                        <p:cond delay="indefinite"/>
                      </p:stCondLst>
                      <p:childTnLst>
                        <p:par>
                          <p:cTn id="14" fill="hold">
                            <p:stCondLst>
                              <p:cond delay="0"/>
                            </p:stCondLst>
                            <p:childTnLst>
                              <p:par>
                                <p:cTn id="15" presetID="27" presetClass="emph" presetSubtype="0" fill="remove" grpId="0" nodeType="clickEffect">
                                  <p:stCondLst>
                                    <p:cond delay="0"/>
                                  </p:stCondLst>
                                  <p:childTnLst>
                                    <p:animClr clrSpc="rgb" dir="cw">
                                      <p:cBhvr override="childStyle">
                                        <p:cTn id="16" dur="500" autoRev="1" fill="remove"/>
                                        <p:tgtEl>
                                          <p:spTgt spid="10"/>
                                        </p:tgtEl>
                                        <p:attrNameLst>
                                          <p:attrName>style.color</p:attrName>
                                        </p:attrNameLst>
                                      </p:cBhvr>
                                      <p:to>
                                        <a:srgbClr val="FFFF00"/>
                                      </p:to>
                                    </p:animClr>
                                    <p:animClr clrSpc="rgb" dir="cw">
                                      <p:cBhvr>
                                        <p:cTn id="17" dur="500" autoRev="1" fill="remove"/>
                                        <p:tgtEl>
                                          <p:spTgt spid="10"/>
                                        </p:tgtEl>
                                        <p:attrNameLst>
                                          <p:attrName>fillcolor</p:attrName>
                                        </p:attrNameLst>
                                      </p:cBhvr>
                                      <p:to>
                                        <a:srgbClr val="FFFF00"/>
                                      </p:to>
                                    </p:animClr>
                                    <p:set>
                                      <p:cBhvr>
                                        <p:cTn id="18" dur="500" autoRev="1" fill="remove"/>
                                        <p:tgtEl>
                                          <p:spTgt spid="10"/>
                                        </p:tgtEl>
                                        <p:attrNameLst>
                                          <p:attrName>fill.type</p:attrName>
                                        </p:attrNameLst>
                                      </p:cBhvr>
                                      <p:to>
                                        <p:strVal val="solid"/>
                                      </p:to>
                                    </p:set>
                                    <p:set>
                                      <p:cBhvr>
                                        <p:cTn id="19" dur="500" autoRev="1" fill="remove"/>
                                        <p:tgtEl>
                                          <p:spTgt spid="10"/>
                                        </p:tgtEl>
                                        <p:attrNameLst>
                                          <p:attrName>fill.on</p:attrName>
                                        </p:attrNameLst>
                                      </p:cBhvr>
                                      <p:to>
                                        <p:strVal val="true"/>
                                      </p:to>
                                    </p:set>
                                  </p:childTnLst>
                                </p:cTn>
                              </p:par>
                            </p:childTnLst>
                          </p:cTn>
                        </p:par>
                        <p:par>
                          <p:cTn id="20" fill="hold">
                            <p:stCondLst>
                              <p:cond delay="1000"/>
                            </p:stCondLst>
                            <p:childTnLst>
                              <p:par>
                                <p:cTn id="21" presetID="63" presetClass="path" presetSubtype="0" accel="50000" decel="50000" fill="hold" grpId="1" nodeType="afterEffect">
                                  <p:stCondLst>
                                    <p:cond delay="0"/>
                                  </p:stCondLst>
                                  <p:childTnLst>
                                    <p:animMotion origin="layout" path="M -1.38889E-6 -2.49769E-6 L 0.46424 -0.00185 " pathEditMode="relative" rAng="0" ptsTypes="AA">
                                      <p:cBhvr>
                                        <p:cTn id="22" dur="2000" fill="hold"/>
                                        <p:tgtEl>
                                          <p:spTgt spid="10"/>
                                        </p:tgtEl>
                                        <p:attrNameLst>
                                          <p:attrName>ppt_x</p:attrName>
                                          <p:attrName>ppt_y</p:attrName>
                                        </p:attrNameLst>
                                      </p:cBhvr>
                                      <p:rCtr x="23212" y="-93"/>
                                    </p:animMotion>
                                  </p:childTnLst>
                                </p:cTn>
                              </p:par>
                            </p:childTnLst>
                          </p:cTn>
                        </p:par>
                      </p:childTnLst>
                    </p:cTn>
                  </p:par>
                  <p:par>
                    <p:cTn id="23" fill="hold">
                      <p:stCondLst>
                        <p:cond delay="indefinite"/>
                      </p:stCondLst>
                      <p:childTnLst>
                        <p:par>
                          <p:cTn id="24" fill="hold">
                            <p:stCondLst>
                              <p:cond delay="0"/>
                            </p:stCondLst>
                            <p:childTnLst>
                              <p:par>
                                <p:cTn id="25" presetID="27" presetClass="emph" presetSubtype="0" fill="remove" grpId="2" nodeType="clickEffect">
                                  <p:stCondLst>
                                    <p:cond delay="0"/>
                                  </p:stCondLst>
                                  <p:childTnLst>
                                    <p:animClr clrSpc="rgb" dir="cw">
                                      <p:cBhvr override="childStyle">
                                        <p:cTn id="26" dur="1000" autoRev="1" fill="remove"/>
                                        <p:tgtEl>
                                          <p:spTgt spid="9"/>
                                        </p:tgtEl>
                                        <p:attrNameLst>
                                          <p:attrName>style.color</p:attrName>
                                        </p:attrNameLst>
                                      </p:cBhvr>
                                      <p:to>
                                        <a:schemeClr val="tx2"/>
                                      </p:to>
                                    </p:animClr>
                                    <p:animClr clrSpc="rgb" dir="cw">
                                      <p:cBhvr>
                                        <p:cTn id="27" dur="1000" autoRev="1" fill="remove"/>
                                        <p:tgtEl>
                                          <p:spTgt spid="9"/>
                                        </p:tgtEl>
                                        <p:attrNameLst>
                                          <p:attrName>fillcolor</p:attrName>
                                        </p:attrNameLst>
                                      </p:cBhvr>
                                      <p:to>
                                        <a:schemeClr val="tx2"/>
                                      </p:to>
                                    </p:animClr>
                                    <p:set>
                                      <p:cBhvr>
                                        <p:cTn id="28" dur="1000" autoRev="1" fill="remove"/>
                                        <p:tgtEl>
                                          <p:spTgt spid="9"/>
                                        </p:tgtEl>
                                        <p:attrNameLst>
                                          <p:attrName>fill.type</p:attrName>
                                        </p:attrNameLst>
                                      </p:cBhvr>
                                      <p:to>
                                        <p:strVal val="solid"/>
                                      </p:to>
                                    </p:set>
                                    <p:set>
                                      <p:cBhvr>
                                        <p:cTn id="29" dur="1000" autoRev="1" fill="remove"/>
                                        <p:tgtEl>
                                          <p:spTgt spid="9"/>
                                        </p:tgtEl>
                                        <p:attrNameLst>
                                          <p:attrName>fill.on</p:attrName>
                                        </p:attrNameLst>
                                      </p:cBhvr>
                                      <p:to>
                                        <p:strVal val="true"/>
                                      </p:to>
                                    </p:set>
                                  </p:childTnLst>
                                </p:cTn>
                              </p:par>
                            </p:childTnLst>
                          </p:cTn>
                        </p:par>
                        <p:par>
                          <p:cTn id="30" fill="hold">
                            <p:stCondLst>
                              <p:cond delay="2000"/>
                            </p:stCondLst>
                            <p:childTnLst>
                              <p:par>
                                <p:cTn id="31" presetID="35" presetClass="path" presetSubtype="0" accel="50000" decel="50000" fill="hold" grpId="3" nodeType="afterEffect">
                                  <p:stCondLst>
                                    <p:cond delay="0"/>
                                  </p:stCondLst>
                                  <p:childTnLst>
                                    <p:animMotion origin="layout" path="M 0.23837 3.92229E-6 L -0.01163 3.92229E-6 " pathEditMode="relative" rAng="0" ptsTypes="AA">
                                      <p:cBhvr>
                                        <p:cTn id="32" dur="2000" fill="hold"/>
                                        <p:tgtEl>
                                          <p:spTgt spid="9"/>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9" grpId="2" animBg="1"/>
      <p:bldP spid="9" grpId="3" animBg="1"/>
      <p:bldP spid="10" grpId="0" animBg="1"/>
      <p:bldP spid="10"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20702" y="1447799"/>
            <a:ext cx="5575300" cy="4567404"/>
          </a:xfrm>
        </p:spPr>
        <p:txBody>
          <a:bodyPr/>
          <a:lstStyle/>
          <a:p>
            <a:r>
              <a:rPr lang="en-US" dirty="0" err="1" smtClean="0"/>
              <a:t>PartitionKey</a:t>
            </a:r>
            <a:endParaRPr lang="en-US" dirty="0" smtClean="0"/>
          </a:p>
          <a:p>
            <a:pPr lvl="1"/>
            <a:r>
              <a:rPr lang="en-US" dirty="0" smtClean="0"/>
              <a:t>Unique identifier for the partition </a:t>
            </a:r>
            <a:br>
              <a:rPr lang="en-US" dirty="0" smtClean="0"/>
            </a:br>
            <a:r>
              <a:rPr lang="en-US" dirty="0" smtClean="0"/>
              <a:t>within a give table.</a:t>
            </a:r>
          </a:p>
          <a:p>
            <a:r>
              <a:rPr lang="en-US" dirty="0" err="1" smtClean="0"/>
              <a:t>RowKey</a:t>
            </a:r>
            <a:endParaRPr lang="en-US" dirty="0" smtClean="0"/>
          </a:p>
          <a:p>
            <a:pPr lvl="1"/>
            <a:r>
              <a:rPr lang="en-US" dirty="0" smtClean="0"/>
              <a:t>Unique Identifier for an entity </a:t>
            </a:r>
            <a:br>
              <a:rPr lang="en-US" dirty="0" smtClean="0"/>
            </a:br>
            <a:r>
              <a:rPr lang="en-US" dirty="0" smtClean="0"/>
              <a:t>within a given partition.</a:t>
            </a:r>
          </a:p>
          <a:p>
            <a:r>
              <a:rPr lang="en-US" dirty="0" smtClean="0"/>
              <a:t>Both Keys matter!</a:t>
            </a:r>
          </a:p>
          <a:p>
            <a:pPr lvl="1"/>
            <a:r>
              <a:rPr lang="en-US" dirty="0" smtClean="0"/>
              <a:t>Define Primary Key</a:t>
            </a:r>
          </a:p>
          <a:p>
            <a:pPr lvl="1"/>
            <a:r>
              <a:rPr lang="en-US" dirty="0" smtClean="0"/>
              <a:t>Forms a single clustered index</a:t>
            </a:r>
            <a:endParaRPr lang="en-US" dirty="0"/>
          </a:p>
        </p:txBody>
      </p:sp>
      <p:sp>
        <p:nvSpPr>
          <p:cNvPr id="2" name="Title 1"/>
          <p:cNvSpPr>
            <a:spLocks noGrp="1"/>
          </p:cNvSpPr>
          <p:nvPr>
            <p:ph type="title"/>
          </p:nvPr>
        </p:nvSpPr>
        <p:spPr/>
        <p:txBody>
          <a:bodyPr/>
          <a:lstStyle/>
          <a:p>
            <a:r>
              <a:rPr lang="en-US" dirty="0" smtClean="0"/>
              <a:t>Scalability</a:t>
            </a:r>
            <a:endParaRPr lang="en-US" dirty="0"/>
          </a:p>
        </p:txBody>
      </p:sp>
      <p:grpSp>
        <p:nvGrpSpPr>
          <p:cNvPr id="7" name="Group 6"/>
          <p:cNvGrpSpPr/>
          <p:nvPr/>
        </p:nvGrpSpPr>
        <p:grpSpPr>
          <a:xfrm>
            <a:off x="6451602" y="1437586"/>
            <a:ext cx="7437789" cy="5420414"/>
            <a:chOff x="6450013" y="1447800"/>
            <a:chExt cx="7437789" cy="5420414"/>
          </a:xfrm>
          <a:solidFill>
            <a:schemeClr val="accent2"/>
          </a:solidFill>
        </p:grpSpPr>
        <p:sp>
          <p:nvSpPr>
            <p:cNvPr id="5" name="Freeform 11"/>
            <p:cNvSpPr>
              <a:spLocks noEditPoints="1"/>
            </p:cNvSpPr>
            <p:nvPr/>
          </p:nvSpPr>
          <p:spPr bwMode="black">
            <a:xfrm>
              <a:off x="8476193" y="1458014"/>
              <a:ext cx="5411609" cy="5410200"/>
            </a:xfrm>
            <a:custGeom>
              <a:avLst/>
              <a:gdLst>
                <a:gd name="T0" fmla="*/ 213 w 709"/>
                <a:gd name="T1" fmla="*/ 522 h 709"/>
                <a:gd name="T2" fmla="*/ 213 w 709"/>
                <a:gd name="T3" fmla="*/ 709 h 709"/>
                <a:gd name="T4" fmla="*/ 0 w 709"/>
                <a:gd name="T5" fmla="*/ 709 h 709"/>
                <a:gd name="T6" fmla="*/ 0 w 709"/>
                <a:gd name="T7" fmla="*/ 496 h 709"/>
                <a:gd name="T8" fmla="*/ 88 w 709"/>
                <a:gd name="T9" fmla="*/ 496 h 709"/>
                <a:gd name="T10" fmla="*/ 67 w 709"/>
                <a:gd name="T11" fmla="*/ 522 h 709"/>
                <a:gd name="T12" fmla="*/ 213 w 709"/>
                <a:gd name="T13" fmla="*/ 522 h 709"/>
                <a:gd name="T14" fmla="*/ 619 w 709"/>
                <a:gd name="T15" fmla="*/ 496 h 709"/>
                <a:gd name="T16" fmla="*/ 643 w 709"/>
                <a:gd name="T17" fmla="*/ 522 h 709"/>
                <a:gd name="T18" fmla="*/ 496 w 709"/>
                <a:gd name="T19" fmla="*/ 522 h 709"/>
                <a:gd name="T20" fmla="*/ 496 w 709"/>
                <a:gd name="T21" fmla="*/ 709 h 709"/>
                <a:gd name="T22" fmla="*/ 709 w 709"/>
                <a:gd name="T23" fmla="*/ 709 h 709"/>
                <a:gd name="T24" fmla="*/ 709 w 709"/>
                <a:gd name="T25" fmla="*/ 496 h 709"/>
                <a:gd name="T26" fmla="*/ 619 w 709"/>
                <a:gd name="T27" fmla="*/ 496 h 709"/>
                <a:gd name="T28" fmla="*/ 355 w 709"/>
                <a:gd name="T29" fmla="*/ 182 h 709"/>
                <a:gd name="T30" fmla="*/ 381 w 709"/>
                <a:gd name="T31" fmla="*/ 213 h 709"/>
                <a:gd name="T32" fmla="*/ 461 w 709"/>
                <a:gd name="T33" fmla="*/ 213 h 709"/>
                <a:gd name="T34" fmla="*/ 461 w 709"/>
                <a:gd name="T35" fmla="*/ 0 h 709"/>
                <a:gd name="T36" fmla="*/ 248 w 709"/>
                <a:gd name="T37" fmla="*/ 0 h 709"/>
                <a:gd name="T38" fmla="*/ 248 w 709"/>
                <a:gd name="T39" fmla="*/ 213 h 709"/>
                <a:gd name="T40" fmla="*/ 329 w 709"/>
                <a:gd name="T41" fmla="*/ 213 h 709"/>
                <a:gd name="T42" fmla="*/ 355 w 709"/>
                <a:gd name="T43" fmla="*/ 182 h 709"/>
                <a:gd name="T44" fmla="*/ 123 w 709"/>
                <a:gd name="T45" fmla="*/ 248 h 709"/>
                <a:gd name="T46" fmla="*/ 123 w 709"/>
                <a:gd name="T47" fmla="*/ 454 h 709"/>
                <a:gd name="T48" fmla="*/ 298 w 709"/>
                <a:gd name="T49" fmla="*/ 248 h 709"/>
                <a:gd name="T50" fmla="*/ 123 w 709"/>
                <a:gd name="T51" fmla="*/ 248 h 709"/>
                <a:gd name="T52" fmla="*/ 355 w 709"/>
                <a:gd name="T53" fmla="*/ 225 h 709"/>
                <a:gd name="T54" fmla="*/ 128 w 709"/>
                <a:gd name="T55" fmla="*/ 494 h 709"/>
                <a:gd name="T56" fmla="*/ 248 w 709"/>
                <a:gd name="T57" fmla="*/ 494 h 709"/>
                <a:gd name="T58" fmla="*/ 248 w 709"/>
                <a:gd name="T59" fmla="*/ 709 h 709"/>
                <a:gd name="T60" fmla="*/ 461 w 709"/>
                <a:gd name="T61" fmla="*/ 709 h 709"/>
                <a:gd name="T62" fmla="*/ 461 w 709"/>
                <a:gd name="T63" fmla="*/ 494 h 709"/>
                <a:gd name="T64" fmla="*/ 581 w 709"/>
                <a:gd name="T65" fmla="*/ 494 h 709"/>
                <a:gd name="T66" fmla="*/ 355 w 709"/>
                <a:gd name="T67" fmla="*/ 225 h 709"/>
                <a:gd name="T68" fmla="*/ 584 w 709"/>
                <a:gd name="T69" fmla="*/ 248 h 709"/>
                <a:gd name="T70" fmla="*/ 411 w 709"/>
                <a:gd name="T71" fmla="*/ 248 h 709"/>
                <a:gd name="T72" fmla="*/ 584 w 709"/>
                <a:gd name="T73" fmla="*/ 454 h 709"/>
                <a:gd name="T74" fmla="*/ 584 w 709"/>
                <a:gd name="T75" fmla="*/ 248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09" h="709">
                  <a:moveTo>
                    <a:pt x="213" y="522"/>
                  </a:moveTo>
                  <a:lnTo>
                    <a:pt x="213" y="709"/>
                  </a:lnTo>
                  <a:lnTo>
                    <a:pt x="0" y="709"/>
                  </a:lnTo>
                  <a:lnTo>
                    <a:pt x="0" y="496"/>
                  </a:lnTo>
                  <a:lnTo>
                    <a:pt x="88" y="496"/>
                  </a:lnTo>
                  <a:lnTo>
                    <a:pt x="67" y="522"/>
                  </a:lnTo>
                  <a:lnTo>
                    <a:pt x="213" y="522"/>
                  </a:lnTo>
                  <a:close/>
                  <a:moveTo>
                    <a:pt x="619" y="496"/>
                  </a:moveTo>
                  <a:lnTo>
                    <a:pt x="643" y="522"/>
                  </a:lnTo>
                  <a:lnTo>
                    <a:pt x="496" y="522"/>
                  </a:lnTo>
                  <a:lnTo>
                    <a:pt x="496" y="709"/>
                  </a:lnTo>
                  <a:lnTo>
                    <a:pt x="709" y="709"/>
                  </a:lnTo>
                  <a:lnTo>
                    <a:pt x="709" y="496"/>
                  </a:lnTo>
                  <a:lnTo>
                    <a:pt x="619" y="496"/>
                  </a:lnTo>
                  <a:close/>
                  <a:moveTo>
                    <a:pt x="355" y="182"/>
                  </a:moveTo>
                  <a:lnTo>
                    <a:pt x="381" y="213"/>
                  </a:lnTo>
                  <a:lnTo>
                    <a:pt x="461" y="213"/>
                  </a:lnTo>
                  <a:lnTo>
                    <a:pt x="461" y="0"/>
                  </a:lnTo>
                  <a:lnTo>
                    <a:pt x="248" y="0"/>
                  </a:lnTo>
                  <a:lnTo>
                    <a:pt x="248" y="213"/>
                  </a:lnTo>
                  <a:lnTo>
                    <a:pt x="329" y="213"/>
                  </a:lnTo>
                  <a:lnTo>
                    <a:pt x="355" y="182"/>
                  </a:lnTo>
                  <a:close/>
                  <a:moveTo>
                    <a:pt x="123" y="248"/>
                  </a:moveTo>
                  <a:lnTo>
                    <a:pt x="123" y="454"/>
                  </a:lnTo>
                  <a:lnTo>
                    <a:pt x="298" y="248"/>
                  </a:lnTo>
                  <a:lnTo>
                    <a:pt x="123" y="248"/>
                  </a:lnTo>
                  <a:close/>
                  <a:moveTo>
                    <a:pt x="355" y="225"/>
                  </a:moveTo>
                  <a:lnTo>
                    <a:pt x="128" y="494"/>
                  </a:lnTo>
                  <a:lnTo>
                    <a:pt x="248" y="494"/>
                  </a:lnTo>
                  <a:lnTo>
                    <a:pt x="248" y="709"/>
                  </a:lnTo>
                  <a:lnTo>
                    <a:pt x="461" y="709"/>
                  </a:lnTo>
                  <a:lnTo>
                    <a:pt x="461" y="494"/>
                  </a:lnTo>
                  <a:lnTo>
                    <a:pt x="581" y="494"/>
                  </a:lnTo>
                  <a:lnTo>
                    <a:pt x="355" y="225"/>
                  </a:lnTo>
                  <a:close/>
                  <a:moveTo>
                    <a:pt x="584" y="248"/>
                  </a:moveTo>
                  <a:lnTo>
                    <a:pt x="411" y="248"/>
                  </a:lnTo>
                  <a:lnTo>
                    <a:pt x="584" y="454"/>
                  </a:lnTo>
                  <a:lnTo>
                    <a:pt x="584" y="248"/>
                  </a:lnTo>
                  <a:close/>
                </a:path>
              </a:pathLst>
            </a:custGeom>
            <a:grpFill/>
            <a:ln>
              <a:noFill/>
            </a:ln>
          </p:spPr>
          <p:txBody>
            <a:bodyPr vert="horz" wrap="square" lIns="91440" tIns="45720" rIns="91440" bIns="45720" numCol="1" anchor="t" anchorCtr="0" compatLnSpc="1">
              <a:prstTxWarp prst="textNoShape">
                <a:avLst/>
              </a:prstTxWarp>
            </a:bodyPr>
            <a:lstStyle/>
            <a:p>
              <a:pPr defTabSz="914325"/>
              <a:endParaRPr lang="en-US" sz="1600" dirty="0">
                <a:solidFill>
                  <a:srgbClr val="5F5F5F"/>
                </a:solidFill>
              </a:endParaRPr>
            </a:p>
          </p:txBody>
        </p:sp>
        <p:sp>
          <p:nvSpPr>
            <p:cNvPr id="8" name="Rectangle 7"/>
            <p:cNvSpPr/>
            <p:nvPr/>
          </p:nvSpPr>
          <p:spPr>
            <a:xfrm>
              <a:off x="6450013" y="5038725"/>
              <a:ext cx="2657475" cy="1323439"/>
            </a:xfrm>
            <a:prstGeom prst="rect">
              <a:avLst/>
            </a:prstGeom>
            <a:noFill/>
          </p:spPr>
          <p:txBody>
            <a:bodyPr wrap="square">
              <a:spAutoFit/>
            </a:bodyPr>
            <a:lstStyle/>
            <a:p>
              <a:pPr defTabSz="914325"/>
              <a:r>
                <a:rPr lang="en-US" sz="4000" dirty="0">
                  <a:solidFill>
                    <a:srgbClr val="5F5F5F">
                      <a:alpha val="99000"/>
                    </a:srgbClr>
                  </a:solidFill>
                  <a:latin typeface="Segoe UI Light"/>
                </a:rPr>
                <a:t>Slowest</a:t>
              </a:r>
            </a:p>
            <a:p>
              <a:pPr defTabSz="914325"/>
              <a:r>
                <a:rPr lang="en-US" sz="2000" dirty="0">
                  <a:solidFill>
                    <a:srgbClr val="5F5F5F">
                      <a:alpha val="99000"/>
                    </a:srgbClr>
                  </a:solidFill>
                </a:rPr>
                <a:t>No Partition Key</a:t>
              </a:r>
            </a:p>
            <a:p>
              <a:pPr defTabSz="914325"/>
              <a:r>
                <a:rPr lang="en-US" sz="2000" dirty="0">
                  <a:solidFill>
                    <a:srgbClr val="5F5F5F">
                      <a:alpha val="99000"/>
                    </a:srgbClr>
                  </a:solidFill>
                </a:rPr>
                <a:t>No Row Key</a:t>
              </a:r>
            </a:p>
          </p:txBody>
        </p:sp>
        <p:sp>
          <p:nvSpPr>
            <p:cNvPr id="9" name="Rectangle 8"/>
            <p:cNvSpPr/>
            <p:nvPr/>
          </p:nvSpPr>
          <p:spPr>
            <a:xfrm>
              <a:off x="7146925" y="3300412"/>
              <a:ext cx="2657475" cy="1323439"/>
            </a:xfrm>
            <a:prstGeom prst="rect">
              <a:avLst/>
            </a:prstGeom>
            <a:noFill/>
          </p:spPr>
          <p:txBody>
            <a:bodyPr wrap="square">
              <a:spAutoFit/>
            </a:bodyPr>
            <a:lstStyle/>
            <a:p>
              <a:pPr defTabSz="914325"/>
              <a:r>
                <a:rPr lang="en-US" sz="4000" dirty="0">
                  <a:solidFill>
                    <a:srgbClr val="5F5F5F">
                      <a:alpha val="99000"/>
                    </a:srgbClr>
                  </a:solidFill>
                  <a:latin typeface="Segoe UI Light"/>
                </a:rPr>
                <a:t>Slower</a:t>
              </a:r>
            </a:p>
            <a:p>
              <a:pPr defTabSz="914325"/>
              <a:r>
                <a:rPr lang="en-US" sz="2000" dirty="0">
                  <a:solidFill>
                    <a:srgbClr val="5F5F5F">
                      <a:alpha val="99000"/>
                    </a:srgbClr>
                  </a:solidFill>
                </a:rPr>
                <a:t>Only Partition Key</a:t>
              </a:r>
            </a:p>
            <a:p>
              <a:pPr defTabSz="914325"/>
              <a:r>
                <a:rPr lang="en-US" sz="2000" dirty="0">
                  <a:solidFill>
                    <a:srgbClr val="5F5F5F">
                      <a:alpha val="99000"/>
                    </a:srgbClr>
                  </a:solidFill>
                </a:rPr>
                <a:t>No Row Key</a:t>
              </a:r>
            </a:p>
          </p:txBody>
        </p:sp>
        <p:sp>
          <p:nvSpPr>
            <p:cNvPr id="10" name="Rectangle 9"/>
            <p:cNvSpPr/>
            <p:nvPr/>
          </p:nvSpPr>
          <p:spPr>
            <a:xfrm>
              <a:off x="8175625" y="1447800"/>
              <a:ext cx="2657475" cy="1323439"/>
            </a:xfrm>
            <a:prstGeom prst="rect">
              <a:avLst/>
            </a:prstGeom>
            <a:noFill/>
          </p:spPr>
          <p:txBody>
            <a:bodyPr wrap="square">
              <a:spAutoFit/>
            </a:bodyPr>
            <a:lstStyle/>
            <a:p>
              <a:pPr defTabSz="914325"/>
              <a:r>
                <a:rPr lang="en-US" sz="4000" dirty="0">
                  <a:solidFill>
                    <a:srgbClr val="5F5F5F">
                      <a:alpha val="99000"/>
                    </a:srgbClr>
                  </a:solidFill>
                  <a:latin typeface="Segoe UI Light"/>
                </a:rPr>
                <a:t>Very Fast</a:t>
              </a:r>
            </a:p>
            <a:p>
              <a:pPr defTabSz="914325"/>
              <a:r>
                <a:rPr lang="en-US" sz="2000" dirty="0">
                  <a:solidFill>
                    <a:srgbClr val="5F5F5F">
                      <a:alpha val="99000"/>
                    </a:srgbClr>
                  </a:solidFill>
                </a:rPr>
                <a:t>Partition Key + </a:t>
              </a:r>
              <a:br>
                <a:rPr lang="en-US" sz="2000" dirty="0">
                  <a:solidFill>
                    <a:srgbClr val="5F5F5F">
                      <a:alpha val="99000"/>
                    </a:srgbClr>
                  </a:solidFill>
                </a:rPr>
              </a:br>
              <a:r>
                <a:rPr lang="en-US" sz="2000" dirty="0">
                  <a:solidFill>
                    <a:srgbClr val="5F5F5F">
                      <a:alpha val="99000"/>
                    </a:srgbClr>
                  </a:solidFill>
                </a:rPr>
                <a:t>Row Key</a:t>
              </a:r>
            </a:p>
          </p:txBody>
        </p:sp>
      </p:grpSp>
    </p:spTree>
    <p:extLst>
      <p:ext uri="{BB962C8B-B14F-4D97-AF65-F5344CB8AC3E}">
        <p14:creationId xmlns:p14="http://schemas.microsoft.com/office/powerpoint/2010/main" val="816439172"/>
      </p:ext>
    </p:extLst>
  </p:cSld>
  <p:clrMapOvr>
    <a:masterClrMapping/>
  </p:clrMapOvr>
  <p:transition>
    <p:fad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Azure Storage</a:t>
            </a:r>
            <a:endParaRPr lang="en-US" dirty="0"/>
          </a:p>
        </p:txBody>
      </p:sp>
      <p:sp>
        <p:nvSpPr>
          <p:cNvPr id="3" name="Text Placeholder 2"/>
          <p:cNvSpPr>
            <a:spLocks noGrp="1"/>
          </p:cNvSpPr>
          <p:nvPr>
            <p:ph type="body" sz="quarter" idx="10"/>
          </p:nvPr>
        </p:nvSpPr>
        <p:spPr>
          <a:xfrm>
            <a:off x="520701" y="1447799"/>
            <a:ext cx="11149013" cy="4159600"/>
          </a:xfrm>
        </p:spPr>
        <p:txBody>
          <a:bodyPr/>
          <a:lstStyle/>
          <a:p>
            <a:r>
              <a:rPr lang="en-US" sz="3600" dirty="0"/>
              <a:t>Learning objectives – what </a:t>
            </a:r>
            <a:r>
              <a:rPr lang="en-US" sz="3600" dirty="0" smtClean="0"/>
              <a:t>we have learned:</a:t>
            </a:r>
            <a:endParaRPr lang="en-US" sz="3600" dirty="0"/>
          </a:p>
          <a:p>
            <a:pPr marL="574675" indent="-571500">
              <a:buFont typeface="Arial" panose="020B0604020202020204" pitchFamily="34" charset="0"/>
              <a:buChar char="•"/>
            </a:pPr>
            <a:r>
              <a:rPr lang="en-US" sz="2800" dirty="0"/>
              <a:t>Windows Azure storage </a:t>
            </a:r>
            <a:r>
              <a:rPr lang="en-US" sz="2800" dirty="0" smtClean="0"/>
              <a:t>basics</a:t>
            </a:r>
          </a:p>
          <a:p>
            <a:pPr marL="574675" indent="-571500">
              <a:buFont typeface="Arial" panose="020B0604020202020204" pitchFamily="34" charset="0"/>
              <a:buChar char="•"/>
            </a:pPr>
            <a:r>
              <a:rPr lang="en-US" sz="2800" dirty="0" smtClean="0"/>
              <a:t>Core concepts:</a:t>
            </a:r>
          </a:p>
          <a:p>
            <a:pPr marL="1830388" lvl="2" indent="-571500">
              <a:buFont typeface="Arial" panose="020B0604020202020204" pitchFamily="34" charset="0"/>
              <a:buChar char="•"/>
            </a:pPr>
            <a:r>
              <a:rPr lang="en-US" dirty="0" smtClean="0">
                <a:latin typeface="Segoe UI Light" panose="020B0502040204020203" pitchFamily="34" charset="0"/>
                <a:cs typeface="Segoe UI Light" panose="020B0502040204020203" pitchFamily="34" charset="0"/>
              </a:rPr>
              <a:t>Blobs</a:t>
            </a:r>
          </a:p>
          <a:p>
            <a:pPr marL="1830388" lvl="2" indent="-571500">
              <a:buFont typeface="Arial" panose="020B0604020202020204" pitchFamily="34" charset="0"/>
              <a:buChar char="•"/>
            </a:pPr>
            <a:r>
              <a:rPr lang="en-US" dirty="0" smtClean="0">
                <a:latin typeface="Segoe UI Light" panose="020B0502040204020203" pitchFamily="34" charset="0"/>
                <a:cs typeface="Segoe UI Light" panose="020B0502040204020203" pitchFamily="34" charset="0"/>
              </a:rPr>
              <a:t>Tables</a:t>
            </a:r>
            <a:br>
              <a:rPr lang="en-US" dirty="0" smtClean="0">
                <a:latin typeface="Segoe UI Light" panose="020B0502040204020203" pitchFamily="34" charset="0"/>
                <a:cs typeface="Segoe UI Light" panose="020B0502040204020203" pitchFamily="34" charset="0"/>
              </a:rPr>
            </a:br>
            <a:endParaRPr lang="en-US" dirty="0" smtClean="0">
              <a:latin typeface="Segoe UI Light" panose="020B0502040204020203" pitchFamily="34" charset="0"/>
              <a:cs typeface="Segoe UI Light" panose="020B0502040204020203" pitchFamily="34" charset="0"/>
            </a:endParaRPr>
          </a:p>
          <a:p>
            <a:pPr marL="574675" indent="-571500">
              <a:buFont typeface="Arial" panose="020B0604020202020204" pitchFamily="34" charset="0"/>
              <a:buChar char="•"/>
            </a:pPr>
            <a:r>
              <a:rPr lang="en-US" sz="2800" dirty="0"/>
              <a:t>Azure </a:t>
            </a:r>
            <a:r>
              <a:rPr lang="en-US" sz="2800" dirty="0" smtClean="0"/>
              <a:t>Explorer </a:t>
            </a:r>
            <a:r>
              <a:rPr lang="en-US" sz="2800" dirty="0"/>
              <a:t>and the </a:t>
            </a:r>
            <a:r>
              <a:rPr lang="en-US" sz="2800" dirty="0" err="1"/>
              <a:t>Cerebrata</a:t>
            </a:r>
            <a:r>
              <a:rPr lang="en-US" sz="2800" dirty="0"/>
              <a:t> tools</a:t>
            </a:r>
          </a:p>
          <a:p>
            <a:pPr marL="574675" indent="-571500">
              <a:buFont typeface="Arial" panose="020B0604020202020204" pitchFamily="34" charset="0"/>
              <a:buChar char="•"/>
            </a:pPr>
            <a:r>
              <a:rPr lang="en-US" sz="2800" dirty="0"/>
              <a:t>Storage commands from the command line</a:t>
            </a:r>
          </a:p>
          <a:p>
            <a:pPr marL="574675" indent="-571500">
              <a:buFont typeface="Arial" panose="020B0604020202020204" pitchFamily="34" charset="0"/>
              <a:buChar char="•"/>
            </a:pPr>
            <a:r>
              <a:rPr lang="en-US" sz="2800" dirty="0"/>
              <a:t>When to use the various types of storage for research applications</a:t>
            </a:r>
          </a:p>
        </p:txBody>
      </p:sp>
    </p:spTree>
    <p:extLst>
      <p:ext uri="{BB962C8B-B14F-4D97-AF65-F5344CB8AC3E}">
        <p14:creationId xmlns:p14="http://schemas.microsoft.com/office/powerpoint/2010/main" val="1861855154"/>
      </p:ext>
    </p:extLst>
  </p:cSld>
  <p:clrMapOvr>
    <a:masterClrMapping/>
  </p:clrMapOvr>
  <p:transition>
    <p:fad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3475625" y="3644625"/>
            <a:ext cx="6951250" cy="794047"/>
          </a:xfrm>
        </p:spPr>
        <p:txBody>
          <a:bodyPr/>
          <a:lstStyle/>
          <a:p>
            <a:r>
              <a:rPr lang="en-US" dirty="0" smtClean="0"/>
              <a:t>1. Turn Off the Windows VM</a:t>
            </a:r>
            <a:endParaRPr lang="en-US" dirty="0"/>
          </a:p>
        </p:txBody>
      </p:sp>
      <p:sp>
        <p:nvSpPr>
          <p:cNvPr id="3" name="Text Placeholder 2"/>
          <p:cNvSpPr>
            <a:spLocks noGrp="1"/>
          </p:cNvSpPr>
          <p:nvPr>
            <p:ph type="body" sz="quarter" idx="11"/>
          </p:nvPr>
        </p:nvSpPr>
        <p:spPr/>
        <p:txBody>
          <a:bodyPr/>
          <a:lstStyle/>
          <a:p>
            <a:pPr marL="3175"/>
            <a:r>
              <a:rPr lang="en-US" dirty="0"/>
              <a:t>When you are done with the Lab</a:t>
            </a:r>
            <a:endParaRPr lang="en-US" dirty="0" smtClean="0"/>
          </a:p>
        </p:txBody>
      </p:sp>
    </p:spTree>
    <p:extLst>
      <p:ext uri="{BB962C8B-B14F-4D97-AF65-F5344CB8AC3E}">
        <p14:creationId xmlns:p14="http://schemas.microsoft.com/office/powerpoint/2010/main" val="374783477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a:grpSpLocks noChangeAspect="1"/>
          </p:cNvGrpSpPr>
          <p:nvPr/>
        </p:nvGrpSpPr>
        <p:grpSpPr>
          <a:xfrm>
            <a:off x="1724517" y="3169190"/>
            <a:ext cx="2436488" cy="519627"/>
            <a:chOff x="4846638" y="3441700"/>
            <a:chExt cx="5910262" cy="1260475"/>
          </a:xfrm>
        </p:grpSpPr>
        <p:sp>
          <p:nvSpPr>
            <p:cNvPr id="6"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55" tIns="44828" rIns="89655" bIns="44828" numCol="1" anchor="t" anchorCtr="0" compatLnSpc="1">
              <a:prstTxWarp prst="textNoShape">
                <a:avLst/>
              </a:prstTxWarp>
            </a:bodyPr>
            <a:lstStyle/>
            <a:p>
              <a:endParaRPr lang="en-US" sz="2353" dirty="0"/>
            </a:p>
          </p:txBody>
        </p:sp>
        <p:sp>
          <p:nvSpPr>
            <p:cNvPr id="7"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3" dirty="0"/>
            </a:p>
          </p:txBody>
        </p:sp>
        <p:sp>
          <p:nvSpPr>
            <p:cNvPr id="8"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3" dirty="0"/>
            </a:p>
          </p:txBody>
        </p:sp>
        <p:sp>
          <p:nvSpPr>
            <p:cNvPr id="9"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3" dirty="0"/>
            </a:p>
          </p:txBody>
        </p:sp>
        <p:sp>
          <p:nvSpPr>
            <p:cNvPr id="10"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3" dirty="0"/>
            </a:p>
          </p:txBody>
        </p:sp>
      </p:grpSp>
      <p:sp>
        <p:nvSpPr>
          <p:cNvPr id="3" name="Text Box 3"/>
          <p:cNvSpPr txBox="1">
            <a:spLocks noChangeArrowheads="1"/>
          </p:cNvSpPr>
          <p:nvPr/>
        </p:nvSpPr>
        <p:spPr bwMode="blackWhite">
          <a:xfrm>
            <a:off x="1527293" y="4024005"/>
            <a:ext cx="8927142" cy="720585"/>
          </a:xfrm>
          <a:prstGeom prst="rect">
            <a:avLst/>
          </a:prstGeom>
          <a:noFill/>
          <a:ln w="12700">
            <a:noFill/>
            <a:miter lim="800000"/>
            <a:headEnd type="none" w="sm" len="sm"/>
            <a:tailEnd type="none" w="sm" len="sm"/>
          </a:ln>
          <a:effectLst/>
        </p:spPr>
        <p:txBody>
          <a:bodyPr vert="horz" wrap="square" lIns="179310" tIns="143448" rIns="179310" bIns="143448" numCol="1" anchor="t" anchorCtr="0" compatLnSpc="1">
            <a:prstTxWarp prst="textNoShape">
              <a:avLst/>
            </a:prstTxWarp>
            <a:spAutoFit/>
          </a:bodyPr>
          <a:lstStyle/>
          <a:p>
            <a:pPr defTabSz="914110" eaLnBrk="0" hangingPunct="0"/>
            <a:r>
              <a:rPr lang="en-US" sz="700" dirty="0">
                <a:gradFill>
                  <a:gsLst>
                    <a:gs pos="0">
                      <a:schemeClr val="tx1"/>
                    </a:gs>
                    <a:gs pos="100000">
                      <a:schemeClr val="tx1"/>
                    </a:gs>
                  </a:gsLst>
                  <a:lin ang="5400000" scaled="0"/>
                </a:gradFill>
                <a:cs typeface="Segoe UI" pitchFamily="34" charset="0"/>
              </a:rPr>
              <a:t>© 2013 Microsoft Corporation. All rights reserved. Microsoft, Windows, Windows Vista and other product names are or may be registered trademarks and/or trademarks in the U.S. and/or other countries.</a:t>
            </a:r>
          </a:p>
          <a:p>
            <a:pPr defTabSz="914110" eaLnBrk="0" hangingPunct="0"/>
            <a:r>
              <a:rPr lang="en-US" sz="700" dirty="0">
                <a:gradFill>
                  <a:gsLst>
                    <a:gs pos="0">
                      <a:schemeClr val="tx1"/>
                    </a:gs>
                    <a:gs pos="100000">
                      <a:schemeClr val="tx1"/>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430136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520837" y="228602"/>
            <a:ext cx="11151917" cy="1246495"/>
          </a:xfrm>
        </p:spPr>
        <p:txBody>
          <a:bodyPr/>
          <a:lstStyle/>
          <a:p>
            <a:r>
              <a:rPr lang="en-US" dirty="0" smtClean="0"/>
              <a:t>Windows Azure </a:t>
            </a:r>
            <a:r>
              <a:rPr lang="en-US" dirty="0"/>
              <a:t>Storage Account</a:t>
            </a:r>
            <a:br>
              <a:rPr lang="en-US" dirty="0"/>
            </a:br>
            <a:endParaRPr lang="en-US" sz="3600" dirty="0">
              <a:solidFill>
                <a:schemeClr val="tx1">
                  <a:lumMod val="90000"/>
                  <a:lumOff val="10000"/>
                  <a:alpha val="99000"/>
                </a:schemeClr>
              </a:solidFill>
            </a:endParaRPr>
          </a:p>
        </p:txBody>
      </p:sp>
      <p:sp>
        <p:nvSpPr>
          <p:cNvPr id="4" name="Text Placeholder 3"/>
          <p:cNvSpPr>
            <a:spLocks noGrp="1"/>
          </p:cNvSpPr>
          <p:nvPr>
            <p:ph type="body" sz="quarter" idx="10"/>
          </p:nvPr>
        </p:nvSpPr>
        <p:spPr>
          <a:xfrm>
            <a:off x="520701" y="1447799"/>
            <a:ext cx="11149013" cy="2816156"/>
          </a:xfrm>
        </p:spPr>
        <p:txBody>
          <a:bodyPr/>
          <a:lstStyle/>
          <a:p>
            <a:pPr marL="0" defTabSz="1218987">
              <a:spcBef>
                <a:spcPct val="20000"/>
              </a:spcBef>
            </a:pPr>
            <a:r>
              <a:rPr lang="en-US" sz="3200" spc="0" dirty="0" smtClean="0">
                <a:solidFill>
                  <a:srgbClr val="00AEEF">
                    <a:alpha val="99000"/>
                  </a:srgbClr>
                </a:solidFill>
              </a:rPr>
              <a:t>Can </a:t>
            </a:r>
            <a:r>
              <a:rPr lang="en-US" sz="3200" spc="0" dirty="0">
                <a:solidFill>
                  <a:srgbClr val="00AEEF">
                    <a:alpha val="99000"/>
                  </a:srgbClr>
                </a:solidFill>
              </a:rPr>
              <a:t>co-locate storage account with compute account</a:t>
            </a:r>
          </a:p>
          <a:p>
            <a:pPr lvl="1"/>
            <a:r>
              <a:rPr lang="en-US" dirty="0"/>
              <a:t>Explicitly or using affinity groups</a:t>
            </a:r>
          </a:p>
          <a:p>
            <a:pPr marL="0" defTabSz="1218987">
              <a:spcBef>
                <a:spcPct val="20000"/>
              </a:spcBef>
              <a:spcAft>
                <a:spcPts val="0"/>
              </a:spcAft>
            </a:pPr>
            <a:endParaRPr lang="en-US" sz="2000" spc="0" dirty="0">
              <a:solidFill>
                <a:srgbClr val="00AEEF"/>
              </a:solidFill>
            </a:endParaRPr>
          </a:p>
          <a:p>
            <a:pPr marL="0" defTabSz="1218987">
              <a:spcBef>
                <a:spcPct val="20000"/>
              </a:spcBef>
            </a:pPr>
            <a:r>
              <a:rPr lang="en-US" sz="3200" spc="0" dirty="0">
                <a:solidFill>
                  <a:srgbClr val="00AEEF">
                    <a:alpha val="99000"/>
                  </a:srgbClr>
                </a:solidFill>
              </a:rPr>
              <a:t>Accounts have two independent 512 bit shared secret keys</a:t>
            </a:r>
            <a:endParaRPr lang="en-US" sz="3200" spc="0" dirty="0">
              <a:solidFill>
                <a:srgbClr val="00AEEF"/>
              </a:solidFill>
            </a:endParaRPr>
          </a:p>
          <a:p>
            <a:pPr marL="0" defTabSz="1218987">
              <a:spcBef>
                <a:spcPct val="20000"/>
              </a:spcBef>
            </a:pPr>
            <a:r>
              <a:rPr lang="en-US" sz="3200" spc="0" dirty="0">
                <a:solidFill>
                  <a:srgbClr val="00AEEF">
                    <a:alpha val="99000"/>
                  </a:srgbClr>
                </a:solidFill>
              </a:rPr>
              <a:t/>
            </a:r>
            <a:br>
              <a:rPr lang="en-US" sz="3200" spc="0" dirty="0">
                <a:solidFill>
                  <a:srgbClr val="00AEEF">
                    <a:alpha val="99000"/>
                  </a:srgbClr>
                </a:solidFill>
              </a:rPr>
            </a:br>
            <a:r>
              <a:rPr lang="en-US" sz="3200" spc="0" dirty="0" smtClean="0">
                <a:solidFill>
                  <a:srgbClr val="00AEEF">
                    <a:alpha val="99000"/>
                  </a:srgbClr>
                </a:solidFill>
              </a:rPr>
              <a:t>200 </a:t>
            </a:r>
            <a:r>
              <a:rPr lang="en-US" sz="3200" spc="0" dirty="0">
                <a:solidFill>
                  <a:srgbClr val="00AEEF">
                    <a:alpha val="99000"/>
                  </a:srgbClr>
                </a:solidFill>
              </a:rPr>
              <a:t>TBs per account</a:t>
            </a:r>
          </a:p>
        </p:txBody>
      </p:sp>
    </p:spTree>
    <p:extLst>
      <p:ext uri="{BB962C8B-B14F-4D97-AF65-F5344CB8AC3E}">
        <p14:creationId xmlns:p14="http://schemas.microsoft.com/office/powerpoint/2010/main" val="1111837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a:t>
            </a:r>
            <a:endParaRPr lang="en-US" dirty="0"/>
          </a:p>
        </p:txBody>
      </p:sp>
      <p:sp>
        <p:nvSpPr>
          <p:cNvPr id="3" name="Content Placeholder 2"/>
          <p:cNvSpPr>
            <a:spLocks noGrp="1"/>
          </p:cNvSpPr>
          <p:nvPr>
            <p:ph type="body" sz="quarter" idx="10"/>
          </p:nvPr>
        </p:nvSpPr>
        <p:spPr>
          <a:xfrm>
            <a:off x="5014880" y="1447800"/>
            <a:ext cx="5575301" cy="3670236"/>
          </a:xfrm>
        </p:spPr>
        <p:txBody>
          <a:bodyPr/>
          <a:lstStyle/>
          <a:p>
            <a:r>
              <a:rPr lang="en-US" dirty="0">
                <a:solidFill>
                  <a:schemeClr val="accent2">
                    <a:alpha val="99000"/>
                  </a:schemeClr>
                </a:solidFill>
              </a:rPr>
              <a:t>Geo-Replication</a:t>
            </a:r>
          </a:p>
          <a:p>
            <a:endParaRPr lang="en-US" dirty="0" smtClean="0">
              <a:solidFill>
                <a:schemeClr val="accent2">
                  <a:alpha val="99000"/>
                </a:schemeClr>
              </a:solidFill>
            </a:endParaRPr>
          </a:p>
          <a:p>
            <a:r>
              <a:rPr lang="en-US" dirty="0" smtClean="0">
                <a:solidFill>
                  <a:schemeClr val="accent2">
                    <a:alpha val="99000"/>
                  </a:schemeClr>
                </a:solidFill>
              </a:rPr>
              <a:t>Storage </a:t>
            </a:r>
            <a:r>
              <a:rPr lang="en-US" dirty="0">
                <a:solidFill>
                  <a:schemeClr val="accent2">
                    <a:alpha val="99000"/>
                  </a:schemeClr>
                </a:solidFill>
              </a:rPr>
              <a:t>Analytics</a:t>
            </a:r>
          </a:p>
          <a:p>
            <a:pPr lvl="1"/>
            <a:endParaRPr lang="en-US" spc="-100" dirty="0" smtClean="0">
              <a:solidFill>
                <a:schemeClr val="accent2">
                  <a:alpha val="99000"/>
                </a:schemeClr>
              </a:solidFill>
              <a:latin typeface="Segoe UI Light" pitchFamily="34" charset="0"/>
            </a:endParaRPr>
          </a:p>
          <a:p>
            <a:pPr lvl="1"/>
            <a:endParaRPr lang="en-US" sz="4000" spc="-100" dirty="0" smtClean="0">
              <a:solidFill>
                <a:schemeClr val="accent2">
                  <a:alpha val="99000"/>
                </a:schemeClr>
              </a:solidFill>
              <a:latin typeface="Segoe UI Light" pitchFamily="34" charset="0"/>
            </a:endParaRPr>
          </a:p>
          <a:p>
            <a:pPr lvl="1"/>
            <a:r>
              <a:rPr lang="en-US" sz="4000" spc="-100" dirty="0" smtClean="0">
                <a:solidFill>
                  <a:schemeClr val="accent2">
                    <a:alpha val="99000"/>
                  </a:schemeClr>
                </a:solidFill>
                <a:latin typeface="Segoe UI Light" pitchFamily="34" charset="0"/>
              </a:rPr>
              <a:t>Background </a:t>
            </a:r>
            <a:r>
              <a:rPr lang="en-US" sz="4000" spc="-100" dirty="0" err="1" smtClean="0">
                <a:solidFill>
                  <a:schemeClr val="accent2">
                    <a:alpha val="99000"/>
                  </a:schemeClr>
                </a:solidFill>
                <a:latin typeface="Segoe UI Light" pitchFamily="34" charset="0"/>
              </a:rPr>
              <a:t>Async</a:t>
            </a:r>
            <a:r>
              <a:rPr lang="en-US" sz="4000" spc="-100" dirty="0" smtClean="0">
                <a:solidFill>
                  <a:schemeClr val="accent2">
                    <a:alpha val="99000"/>
                  </a:schemeClr>
                </a:solidFill>
                <a:latin typeface="Segoe UI Light" pitchFamily="34" charset="0"/>
              </a:rPr>
              <a:t> Copy</a:t>
            </a:r>
            <a:r>
              <a:rPr lang="en-US" dirty="0"/>
              <a:t/>
            </a:r>
            <a:br>
              <a:rPr lang="en-US" dirty="0"/>
            </a:br>
            <a:endParaRPr lang="en-US" dirty="0"/>
          </a:p>
        </p:txBody>
      </p:sp>
      <p:sp>
        <p:nvSpPr>
          <p:cNvPr id="7" name="Freeform 79"/>
          <p:cNvSpPr>
            <a:spLocks noEditPoints="1"/>
          </p:cNvSpPr>
          <p:nvPr/>
        </p:nvSpPr>
        <p:spPr bwMode="black">
          <a:xfrm rot="16200000">
            <a:off x="1346405" y="2170598"/>
            <a:ext cx="2169552" cy="2692187"/>
          </a:xfrm>
          <a:custGeom>
            <a:avLst/>
            <a:gdLst>
              <a:gd name="T0" fmla="*/ 277 w 277"/>
              <a:gd name="T1" fmla="*/ 171 h 344"/>
              <a:gd name="T2" fmla="*/ 277 w 277"/>
              <a:gd name="T3" fmla="*/ 251 h 344"/>
              <a:gd name="T4" fmla="*/ 274 w 277"/>
              <a:gd name="T5" fmla="*/ 258 h 344"/>
              <a:gd name="T6" fmla="*/ 251 w 277"/>
              <a:gd name="T7" fmla="*/ 280 h 344"/>
              <a:gd name="T8" fmla="*/ 251 w 277"/>
              <a:gd name="T9" fmla="*/ 295 h 344"/>
              <a:gd name="T10" fmla="*/ 248 w 277"/>
              <a:gd name="T11" fmla="*/ 302 h 344"/>
              <a:gd name="T12" fmla="*/ 241 w 277"/>
              <a:gd name="T13" fmla="*/ 305 h 344"/>
              <a:gd name="T14" fmla="*/ 10 w 277"/>
              <a:gd name="T15" fmla="*/ 305 h 344"/>
              <a:gd name="T16" fmla="*/ 3 w 277"/>
              <a:gd name="T17" fmla="*/ 302 h 344"/>
              <a:gd name="T18" fmla="*/ 0 w 277"/>
              <a:gd name="T19" fmla="*/ 295 h 344"/>
              <a:gd name="T20" fmla="*/ 0 w 277"/>
              <a:gd name="T21" fmla="*/ 9 h 344"/>
              <a:gd name="T22" fmla="*/ 3 w 277"/>
              <a:gd name="T23" fmla="*/ 2 h 344"/>
              <a:gd name="T24" fmla="*/ 10 w 277"/>
              <a:gd name="T25" fmla="*/ 0 h 344"/>
              <a:gd name="T26" fmla="*/ 241 w 277"/>
              <a:gd name="T27" fmla="*/ 0 h 344"/>
              <a:gd name="T28" fmla="*/ 248 w 277"/>
              <a:gd name="T29" fmla="*/ 2 h 344"/>
              <a:gd name="T30" fmla="*/ 251 w 277"/>
              <a:gd name="T31" fmla="*/ 9 h 344"/>
              <a:gd name="T32" fmla="*/ 251 w 277"/>
              <a:gd name="T33" fmla="*/ 143 h 344"/>
              <a:gd name="T34" fmla="*/ 274 w 277"/>
              <a:gd name="T35" fmla="*/ 164 h 344"/>
              <a:gd name="T36" fmla="*/ 277 w 277"/>
              <a:gd name="T37" fmla="*/ 171 h 344"/>
              <a:gd name="T38" fmla="*/ 3 w 277"/>
              <a:gd name="T39" fmla="*/ 2 h 344"/>
              <a:gd name="T40" fmla="*/ 0 w 277"/>
              <a:gd name="T41" fmla="*/ 9 h 344"/>
              <a:gd name="T42" fmla="*/ 0 w 277"/>
              <a:gd name="T43" fmla="*/ 295 h 344"/>
              <a:gd name="T44" fmla="*/ 3 w 277"/>
              <a:gd name="T45" fmla="*/ 302 h 344"/>
              <a:gd name="T46" fmla="*/ 10 w 277"/>
              <a:gd name="T47" fmla="*/ 305 h 344"/>
              <a:gd name="T48" fmla="*/ 199 w 277"/>
              <a:gd name="T49" fmla="*/ 305 h 344"/>
              <a:gd name="T50" fmla="*/ 199 w 277"/>
              <a:gd name="T51" fmla="*/ 191 h 344"/>
              <a:gd name="T52" fmla="*/ 216 w 277"/>
              <a:gd name="T53" fmla="*/ 171 h 344"/>
              <a:gd name="T54" fmla="*/ 222 w 277"/>
              <a:gd name="T55" fmla="*/ 155 h 344"/>
              <a:gd name="T56" fmla="*/ 222 w 277"/>
              <a:gd name="T57" fmla="*/ 56 h 344"/>
              <a:gd name="T58" fmla="*/ 202 w 277"/>
              <a:gd name="T59" fmla="*/ 32 h 344"/>
              <a:gd name="T60" fmla="*/ 31 w 277"/>
              <a:gd name="T61" fmla="*/ 0 h 344"/>
              <a:gd name="T62" fmla="*/ 10 w 277"/>
              <a:gd name="T63" fmla="*/ 0 h 344"/>
              <a:gd name="T64" fmla="*/ 3 w 277"/>
              <a:gd name="T65" fmla="*/ 2 h 344"/>
              <a:gd name="T66" fmla="*/ 200 w 277"/>
              <a:gd name="T67" fmla="*/ 47 h 344"/>
              <a:gd name="T68" fmla="*/ 11 w 277"/>
              <a:gd name="T69" fmla="*/ 11 h 344"/>
              <a:gd name="T70" fmla="*/ 4 w 277"/>
              <a:gd name="T71" fmla="*/ 13 h 344"/>
              <a:gd name="T72" fmla="*/ 0 w 277"/>
              <a:gd name="T73" fmla="*/ 20 h 344"/>
              <a:gd name="T74" fmla="*/ 0 w 277"/>
              <a:gd name="T75" fmla="*/ 302 h 344"/>
              <a:gd name="T76" fmla="*/ 8 w 277"/>
              <a:gd name="T77" fmla="*/ 311 h 344"/>
              <a:gd name="T78" fmla="*/ 173 w 277"/>
              <a:gd name="T79" fmla="*/ 343 h 344"/>
              <a:gd name="T80" fmla="*/ 181 w 277"/>
              <a:gd name="T81" fmla="*/ 341 h 344"/>
              <a:gd name="T82" fmla="*/ 184 w 277"/>
              <a:gd name="T83" fmla="*/ 334 h 344"/>
              <a:gd name="T84" fmla="*/ 184 w 277"/>
              <a:gd name="T85" fmla="*/ 185 h 344"/>
              <a:gd name="T86" fmla="*/ 205 w 277"/>
              <a:gd name="T87" fmla="*/ 161 h 344"/>
              <a:gd name="T88" fmla="*/ 207 w 277"/>
              <a:gd name="T89" fmla="*/ 155 h 344"/>
              <a:gd name="T90" fmla="*/ 207 w 277"/>
              <a:gd name="T91" fmla="*/ 56 h 344"/>
              <a:gd name="T92" fmla="*/ 200 w 277"/>
              <a:gd name="T93" fmla="*/ 47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7" h="344">
                <a:moveTo>
                  <a:pt x="277" y="171"/>
                </a:moveTo>
                <a:cubicBezTo>
                  <a:pt x="277" y="251"/>
                  <a:pt x="277" y="251"/>
                  <a:pt x="277" y="251"/>
                </a:cubicBezTo>
                <a:cubicBezTo>
                  <a:pt x="277" y="254"/>
                  <a:pt x="276" y="256"/>
                  <a:pt x="274" y="258"/>
                </a:cubicBezTo>
                <a:cubicBezTo>
                  <a:pt x="251" y="280"/>
                  <a:pt x="251" y="280"/>
                  <a:pt x="251" y="280"/>
                </a:cubicBezTo>
                <a:cubicBezTo>
                  <a:pt x="251" y="295"/>
                  <a:pt x="251" y="295"/>
                  <a:pt x="251" y="295"/>
                </a:cubicBezTo>
                <a:cubicBezTo>
                  <a:pt x="251" y="298"/>
                  <a:pt x="250" y="300"/>
                  <a:pt x="248" y="302"/>
                </a:cubicBezTo>
                <a:cubicBezTo>
                  <a:pt x="246" y="304"/>
                  <a:pt x="244" y="305"/>
                  <a:pt x="241" y="305"/>
                </a:cubicBezTo>
                <a:cubicBezTo>
                  <a:pt x="10" y="305"/>
                  <a:pt x="10" y="305"/>
                  <a:pt x="10" y="305"/>
                </a:cubicBezTo>
                <a:cubicBezTo>
                  <a:pt x="7" y="305"/>
                  <a:pt x="5" y="304"/>
                  <a:pt x="3" y="302"/>
                </a:cubicBezTo>
                <a:cubicBezTo>
                  <a:pt x="1" y="300"/>
                  <a:pt x="0" y="298"/>
                  <a:pt x="0" y="295"/>
                </a:cubicBezTo>
                <a:cubicBezTo>
                  <a:pt x="0" y="9"/>
                  <a:pt x="0" y="9"/>
                  <a:pt x="0" y="9"/>
                </a:cubicBezTo>
                <a:cubicBezTo>
                  <a:pt x="0" y="6"/>
                  <a:pt x="1" y="4"/>
                  <a:pt x="3" y="2"/>
                </a:cubicBezTo>
                <a:cubicBezTo>
                  <a:pt x="5" y="1"/>
                  <a:pt x="7" y="0"/>
                  <a:pt x="10" y="0"/>
                </a:cubicBezTo>
                <a:cubicBezTo>
                  <a:pt x="241" y="0"/>
                  <a:pt x="241" y="0"/>
                  <a:pt x="241" y="0"/>
                </a:cubicBezTo>
                <a:cubicBezTo>
                  <a:pt x="244" y="0"/>
                  <a:pt x="246" y="1"/>
                  <a:pt x="248" y="2"/>
                </a:cubicBezTo>
                <a:cubicBezTo>
                  <a:pt x="250" y="4"/>
                  <a:pt x="251" y="6"/>
                  <a:pt x="251" y="9"/>
                </a:cubicBezTo>
                <a:cubicBezTo>
                  <a:pt x="251" y="143"/>
                  <a:pt x="251" y="143"/>
                  <a:pt x="251" y="143"/>
                </a:cubicBezTo>
                <a:cubicBezTo>
                  <a:pt x="274" y="164"/>
                  <a:pt x="274" y="164"/>
                  <a:pt x="274" y="164"/>
                </a:cubicBezTo>
                <a:cubicBezTo>
                  <a:pt x="276" y="166"/>
                  <a:pt x="277" y="169"/>
                  <a:pt x="277" y="171"/>
                </a:cubicBezTo>
                <a:close/>
                <a:moveTo>
                  <a:pt x="3" y="2"/>
                </a:moveTo>
                <a:cubicBezTo>
                  <a:pt x="1" y="4"/>
                  <a:pt x="0" y="6"/>
                  <a:pt x="0" y="9"/>
                </a:cubicBezTo>
                <a:cubicBezTo>
                  <a:pt x="0" y="295"/>
                  <a:pt x="0" y="295"/>
                  <a:pt x="0" y="295"/>
                </a:cubicBezTo>
                <a:cubicBezTo>
                  <a:pt x="0" y="298"/>
                  <a:pt x="1" y="300"/>
                  <a:pt x="3" y="302"/>
                </a:cubicBezTo>
                <a:cubicBezTo>
                  <a:pt x="5" y="304"/>
                  <a:pt x="7" y="305"/>
                  <a:pt x="10" y="305"/>
                </a:cubicBezTo>
                <a:cubicBezTo>
                  <a:pt x="199" y="305"/>
                  <a:pt x="199" y="305"/>
                  <a:pt x="199" y="305"/>
                </a:cubicBezTo>
                <a:cubicBezTo>
                  <a:pt x="199" y="191"/>
                  <a:pt x="199" y="191"/>
                  <a:pt x="199" y="191"/>
                </a:cubicBezTo>
                <a:cubicBezTo>
                  <a:pt x="204" y="185"/>
                  <a:pt x="216" y="171"/>
                  <a:pt x="216" y="171"/>
                </a:cubicBezTo>
                <a:cubicBezTo>
                  <a:pt x="220" y="166"/>
                  <a:pt x="222" y="161"/>
                  <a:pt x="222" y="155"/>
                </a:cubicBezTo>
                <a:cubicBezTo>
                  <a:pt x="222" y="56"/>
                  <a:pt x="222" y="56"/>
                  <a:pt x="222" y="56"/>
                </a:cubicBezTo>
                <a:cubicBezTo>
                  <a:pt x="222" y="44"/>
                  <a:pt x="214" y="35"/>
                  <a:pt x="202" y="32"/>
                </a:cubicBezTo>
                <a:cubicBezTo>
                  <a:pt x="31" y="0"/>
                  <a:pt x="31" y="0"/>
                  <a:pt x="31" y="0"/>
                </a:cubicBezTo>
                <a:cubicBezTo>
                  <a:pt x="10" y="0"/>
                  <a:pt x="10" y="0"/>
                  <a:pt x="10" y="0"/>
                </a:cubicBezTo>
                <a:cubicBezTo>
                  <a:pt x="7" y="0"/>
                  <a:pt x="5" y="1"/>
                  <a:pt x="3" y="2"/>
                </a:cubicBezTo>
                <a:close/>
                <a:moveTo>
                  <a:pt x="200" y="47"/>
                </a:moveTo>
                <a:cubicBezTo>
                  <a:pt x="11" y="11"/>
                  <a:pt x="11" y="11"/>
                  <a:pt x="11" y="11"/>
                </a:cubicBezTo>
                <a:cubicBezTo>
                  <a:pt x="9" y="10"/>
                  <a:pt x="6" y="11"/>
                  <a:pt x="4" y="13"/>
                </a:cubicBezTo>
                <a:cubicBezTo>
                  <a:pt x="2" y="14"/>
                  <a:pt x="0" y="17"/>
                  <a:pt x="0" y="20"/>
                </a:cubicBezTo>
                <a:cubicBezTo>
                  <a:pt x="0" y="302"/>
                  <a:pt x="0" y="302"/>
                  <a:pt x="0" y="302"/>
                </a:cubicBezTo>
                <a:cubicBezTo>
                  <a:pt x="0" y="307"/>
                  <a:pt x="4" y="311"/>
                  <a:pt x="8" y="311"/>
                </a:cubicBezTo>
                <a:cubicBezTo>
                  <a:pt x="173" y="343"/>
                  <a:pt x="173" y="343"/>
                  <a:pt x="173" y="343"/>
                </a:cubicBezTo>
                <a:cubicBezTo>
                  <a:pt x="176" y="344"/>
                  <a:pt x="179" y="343"/>
                  <a:pt x="181" y="341"/>
                </a:cubicBezTo>
                <a:cubicBezTo>
                  <a:pt x="183" y="339"/>
                  <a:pt x="184" y="337"/>
                  <a:pt x="184" y="334"/>
                </a:cubicBezTo>
                <a:cubicBezTo>
                  <a:pt x="184" y="185"/>
                  <a:pt x="184" y="185"/>
                  <a:pt x="184" y="185"/>
                </a:cubicBezTo>
                <a:cubicBezTo>
                  <a:pt x="205" y="161"/>
                  <a:pt x="205" y="161"/>
                  <a:pt x="205" y="161"/>
                </a:cubicBezTo>
                <a:cubicBezTo>
                  <a:pt x="206" y="159"/>
                  <a:pt x="207" y="157"/>
                  <a:pt x="207" y="155"/>
                </a:cubicBezTo>
                <a:cubicBezTo>
                  <a:pt x="207" y="56"/>
                  <a:pt x="207" y="56"/>
                  <a:pt x="207" y="56"/>
                </a:cubicBezTo>
                <a:cubicBezTo>
                  <a:pt x="207" y="51"/>
                  <a:pt x="204" y="48"/>
                  <a:pt x="200" y="47"/>
                </a:cubicBezTo>
                <a:close/>
              </a:path>
            </a:pathLst>
          </a:custGeom>
          <a:solidFill>
            <a:srgbClr val="59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spTree>
    <p:extLst>
      <p:ext uri="{BB962C8B-B14F-4D97-AF65-F5344CB8AC3E}">
        <p14:creationId xmlns:p14="http://schemas.microsoft.com/office/powerpoint/2010/main" val="2469185873"/>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smtClean="0"/>
              <a:t>Storage Security</a:t>
            </a:r>
            <a:endParaRPr lang="en-NZ" dirty="0"/>
          </a:p>
        </p:txBody>
      </p:sp>
      <p:sp>
        <p:nvSpPr>
          <p:cNvPr id="3" name="Content Placeholder 2"/>
          <p:cNvSpPr>
            <a:spLocks noGrp="1"/>
          </p:cNvSpPr>
          <p:nvPr>
            <p:ph type="body" sz="quarter" idx="10"/>
          </p:nvPr>
        </p:nvSpPr>
        <p:spPr>
          <a:xfrm>
            <a:off x="520701" y="1447799"/>
            <a:ext cx="11149013" cy="3831818"/>
          </a:xfrm>
        </p:spPr>
        <p:txBody>
          <a:bodyPr/>
          <a:lstStyle/>
          <a:p>
            <a:r>
              <a:rPr lang="en-NZ" dirty="0" smtClean="0">
                <a:solidFill>
                  <a:schemeClr val="accent2">
                    <a:alpha val="99000"/>
                  </a:schemeClr>
                </a:solidFill>
              </a:rPr>
              <a:t>Windows Azure Storage provides simple security for calls to storage service</a:t>
            </a:r>
          </a:p>
          <a:p>
            <a:pPr lvl="1"/>
            <a:r>
              <a:rPr lang="en-NZ" dirty="0" smtClean="0"/>
              <a:t>HTTPS endpoint</a:t>
            </a:r>
          </a:p>
          <a:p>
            <a:pPr lvl="1"/>
            <a:r>
              <a:rPr lang="en-NZ" dirty="0" smtClean="0"/>
              <a:t>Digitally sign requests for privileged operations</a:t>
            </a:r>
          </a:p>
          <a:p>
            <a:pPr lvl="1"/>
            <a:endParaRPr lang="en-NZ" dirty="0" smtClean="0"/>
          </a:p>
          <a:p>
            <a:r>
              <a:rPr lang="en-NZ" dirty="0" smtClean="0">
                <a:solidFill>
                  <a:schemeClr val="accent2">
                    <a:alpha val="99000"/>
                  </a:schemeClr>
                </a:solidFill>
              </a:rPr>
              <a:t>Two 512-bit symmetric keys per storage account</a:t>
            </a:r>
          </a:p>
          <a:p>
            <a:pPr lvl="1"/>
            <a:r>
              <a:rPr lang="en-NZ" dirty="0" smtClean="0"/>
              <a:t>Can be regenerated independently</a:t>
            </a:r>
          </a:p>
          <a:p>
            <a:pPr lvl="1"/>
            <a:endParaRPr lang="en-NZ" dirty="0" smtClean="0"/>
          </a:p>
          <a:p>
            <a:r>
              <a:rPr lang="en-NZ" dirty="0" smtClean="0">
                <a:solidFill>
                  <a:schemeClr val="accent2">
                    <a:alpha val="99000"/>
                  </a:schemeClr>
                </a:solidFill>
              </a:rPr>
              <a:t>More granular security via Shared Access Signatures</a:t>
            </a:r>
            <a:endParaRPr lang="en-NZ" dirty="0">
              <a:solidFill>
                <a:schemeClr val="accent2">
                  <a:alpha val="99000"/>
                </a:schemeClr>
              </a:solidFill>
            </a:endParaRPr>
          </a:p>
        </p:txBody>
      </p:sp>
    </p:spTree>
    <p:extLst>
      <p:ext uri="{BB962C8B-B14F-4D97-AF65-F5344CB8AC3E}">
        <p14:creationId xmlns:p14="http://schemas.microsoft.com/office/powerpoint/2010/main" val="252908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Azure Storage Abstractions</a:t>
            </a:r>
            <a:endParaRPr lang="en-US" dirty="0"/>
          </a:p>
        </p:txBody>
      </p:sp>
      <p:grpSp>
        <p:nvGrpSpPr>
          <p:cNvPr id="25" name="Group 24"/>
          <p:cNvGrpSpPr/>
          <p:nvPr/>
        </p:nvGrpSpPr>
        <p:grpSpPr>
          <a:xfrm>
            <a:off x="5801593" y="1746611"/>
            <a:ext cx="2488654" cy="3364778"/>
            <a:chOff x="519113" y="1446214"/>
            <a:chExt cx="2488654" cy="3364778"/>
          </a:xfrm>
        </p:grpSpPr>
        <p:sp>
          <p:nvSpPr>
            <p:cNvPr id="6" name="Rectangle 5"/>
            <p:cNvSpPr/>
            <p:nvPr/>
          </p:nvSpPr>
          <p:spPr bwMode="auto">
            <a:xfrm>
              <a:off x="519113" y="1446214"/>
              <a:ext cx="2488654" cy="336477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645920" rIns="91436" bIns="45718" numCol="1" rtlCol="0" anchor="t" anchorCtr="0" compatLnSpc="1">
              <a:prstTxWarp prst="textNoShape">
                <a:avLst/>
              </a:prstTxWarp>
            </a:bodyPr>
            <a:lstStyle/>
            <a:p>
              <a:pPr defTabSz="914099" fontAlgn="base">
                <a:spcBef>
                  <a:spcPct val="0"/>
                </a:spcBef>
                <a:spcAft>
                  <a:spcPct val="0"/>
                </a:spcAft>
              </a:pPr>
              <a:r>
                <a:rPr lang="en-US" sz="3200" dirty="0">
                  <a:gradFill>
                    <a:gsLst>
                      <a:gs pos="0">
                        <a:srgbClr val="FFFFFF"/>
                      </a:gs>
                      <a:gs pos="100000">
                        <a:srgbClr val="FFFFFF"/>
                      </a:gs>
                    </a:gsLst>
                    <a:lin ang="5400000" scaled="0"/>
                  </a:gradFill>
                  <a:latin typeface="Segoe UI Light" pitchFamily="34" charset="0"/>
                </a:rPr>
                <a:t>Tables</a:t>
              </a:r>
              <a:endParaRPr lang="en-US" sz="2800" dirty="0">
                <a:gradFill>
                  <a:gsLst>
                    <a:gs pos="0">
                      <a:srgbClr val="FFFFFF"/>
                    </a:gs>
                    <a:gs pos="100000">
                      <a:srgbClr val="FFFFFF"/>
                    </a:gs>
                  </a:gsLst>
                  <a:lin ang="5400000" scaled="0"/>
                </a:gradFill>
                <a:latin typeface="Segoe UI Light" pitchFamily="34" charset="0"/>
              </a:endParaRPr>
            </a:p>
            <a:p>
              <a:pPr defTabSz="914099" fontAlgn="base">
                <a:spcBef>
                  <a:spcPct val="0"/>
                </a:spcBef>
                <a:spcAft>
                  <a:spcPct val="0"/>
                </a:spcAft>
              </a:pPr>
              <a:r>
                <a:rPr lang="en-US" dirty="0">
                  <a:gradFill>
                    <a:gsLst>
                      <a:gs pos="0">
                        <a:srgbClr val="FFFFFF"/>
                      </a:gs>
                      <a:gs pos="100000">
                        <a:srgbClr val="FFFFFF"/>
                      </a:gs>
                    </a:gsLst>
                    <a:lin ang="5400000" scaled="0"/>
                  </a:gradFill>
                </a:rPr>
                <a:t>Structured storage. </a:t>
              </a:r>
              <a:br>
                <a:rPr lang="en-US" dirty="0">
                  <a:gradFill>
                    <a:gsLst>
                      <a:gs pos="0">
                        <a:srgbClr val="FFFFFF"/>
                      </a:gs>
                      <a:gs pos="100000">
                        <a:srgbClr val="FFFFFF"/>
                      </a:gs>
                    </a:gsLst>
                    <a:lin ang="5400000" scaled="0"/>
                  </a:gradFill>
                </a:rPr>
              </a:br>
              <a:r>
                <a:rPr lang="en-US" dirty="0">
                  <a:gradFill>
                    <a:gsLst>
                      <a:gs pos="0">
                        <a:srgbClr val="FFFFFF"/>
                      </a:gs>
                      <a:gs pos="100000">
                        <a:srgbClr val="FFFFFF"/>
                      </a:gs>
                    </a:gsLst>
                    <a:lin ang="5400000" scaled="0"/>
                  </a:gradFill>
                </a:rPr>
                <a:t>A table is a set of entities; an entity is </a:t>
              </a:r>
              <a:br>
                <a:rPr lang="en-US" dirty="0">
                  <a:gradFill>
                    <a:gsLst>
                      <a:gs pos="0">
                        <a:srgbClr val="FFFFFF"/>
                      </a:gs>
                      <a:gs pos="100000">
                        <a:srgbClr val="FFFFFF"/>
                      </a:gs>
                    </a:gsLst>
                    <a:lin ang="5400000" scaled="0"/>
                  </a:gradFill>
                </a:rPr>
              </a:br>
              <a:r>
                <a:rPr lang="en-US" dirty="0">
                  <a:gradFill>
                    <a:gsLst>
                      <a:gs pos="0">
                        <a:srgbClr val="FFFFFF"/>
                      </a:gs>
                      <a:gs pos="100000">
                        <a:srgbClr val="FFFFFF"/>
                      </a:gs>
                    </a:gsLst>
                    <a:lin ang="5400000" scaled="0"/>
                  </a:gradFill>
                </a:rPr>
                <a:t>a set of properties.</a:t>
              </a:r>
            </a:p>
          </p:txBody>
        </p:sp>
        <p:sp>
          <p:nvSpPr>
            <p:cNvPr id="7" name="Freeform 6"/>
            <p:cNvSpPr>
              <a:spLocks noEditPoints="1"/>
            </p:cNvSpPr>
            <p:nvPr/>
          </p:nvSpPr>
          <p:spPr bwMode="auto">
            <a:xfrm>
              <a:off x="1144491" y="1706652"/>
              <a:ext cx="1237898" cy="1082587"/>
            </a:xfrm>
            <a:custGeom>
              <a:avLst/>
              <a:gdLst>
                <a:gd name="T0" fmla="*/ 0 w 570"/>
                <a:gd name="T1" fmla="*/ 12 h 499"/>
                <a:gd name="T2" fmla="*/ 558 w 570"/>
                <a:gd name="T3" fmla="*/ 499 h 499"/>
                <a:gd name="T4" fmla="*/ 558 w 570"/>
                <a:gd name="T5" fmla="*/ 0 h 499"/>
                <a:gd name="T6" fmla="*/ 223 w 570"/>
                <a:gd name="T7" fmla="*/ 396 h 499"/>
                <a:gd name="T8" fmla="*/ 223 w 570"/>
                <a:gd name="T9" fmla="*/ 215 h 499"/>
                <a:gd name="T10" fmla="*/ 138 w 570"/>
                <a:gd name="T11" fmla="*/ 215 h 499"/>
                <a:gd name="T12" fmla="*/ 138 w 570"/>
                <a:gd name="T13" fmla="*/ 124 h 499"/>
                <a:gd name="T14" fmla="*/ 138 w 570"/>
                <a:gd name="T15" fmla="*/ 195 h 499"/>
                <a:gd name="T16" fmla="*/ 138 w 570"/>
                <a:gd name="T17" fmla="*/ 376 h 499"/>
                <a:gd name="T18" fmla="*/ 243 w 570"/>
                <a:gd name="T19" fmla="*/ 464 h 499"/>
                <a:gd name="T20" fmla="*/ 327 w 570"/>
                <a:gd name="T21" fmla="*/ 464 h 499"/>
                <a:gd name="T22" fmla="*/ 327 w 570"/>
                <a:gd name="T23" fmla="*/ 285 h 499"/>
                <a:gd name="T24" fmla="*/ 327 w 570"/>
                <a:gd name="T25" fmla="*/ 215 h 499"/>
                <a:gd name="T26" fmla="*/ 327 w 570"/>
                <a:gd name="T27" fmla="*/ 124 h 499"/>
                <a:gd name="T28" fmla="*/ 327 w 570"/>
                <a:gd name="T29" fmla="*/ 305 h 499"/>
                <a:gd name="T30" fmla="*/ 243 w 570"/>
                <a:gd name="T31" fmla="*/ 305 h 499"/>
                <a:gd name="T32" fmla="*/ 347 w 570"/>
                <a:gd name="T33" fmla="*/ 396 h 499"/>
                <a:gd name="T34" fmla="*/ 347 w 570"/>
                <a:gd name="T35" fmla="*/ 464 h 499"/>
                <a:gd name="T36" fmla="*/ 347 w 570"/>
                <a:gd name="T37" fmla="*/ 285 h 499"/>
                <a:gd name="T38" fmla="*/ 347 w 570"/>
                <a:gd name="T39" fmla="*/ 195 h 499"/>
                <a:gd name="T40" fmla="*/ 432 w 570"/>
                <a:gd name="T41" fmla="*/ 195 h 499"/>
                <a:gd name="T42" fmla="*/ 432 w 570"/>
                <a:gd name="T43" fmla="*/ 376 h 499"/>
                <a:gd name="T44" fmla="*/ 432 w 570"/>
                <a:gd name="T45" fmla="*/ 305 h 499"/>
                <a:gd name="T46" fmla="*/ 535 w 570"/>
                <a:gd name="T47" fmla="*/ 396 h 499"/>
                <a:gd name="T48" fmla="*/ 452 w 570"/>
                <a:gd name="T49" fmla="*/ 376 h 499"/>
                <a:gd name="T50" fmla="*/ 535 w 570"/>
                <a:gd name="T51" fmla="*/ 376 h 499"/>
                <a:gd name="T52" fmla="*/ 452 w 570"/>
                <a:gd name="T53" fmla="*/ 215 h 499"/>
                <a:gd name="T54" fmla="*/ 452 w 570"/>
                <a:gd name="T55" fmla="*/ 285 h 499"/>
                <a:gd name="T56" fmla="*/ 535 w 570"/>
                <a:gd name="T57" fmla="*/ 124 h 499"/>
                <a:gd name="T58" fmla="*/ 535 w 570"/>
                <a:gd name="T59" fmla="*/ 35 h 499"/>
                <a:gd name="T60" fmla="*/ 452 w 570"/>
                <a:gd name="T61" fmla="*/ 35 h 499"/>
                <a:gd name="T62" fmla="*/ 432 w 570"/>
                <a:gd name="T63" fmla="*/ 104 h 499"/>
                <a:gd name="T64" fmla="*/ 432 w 570"/>
                <a:gd name="T65" fmla="*/ 35 h 499"/>
                <a:gd name="T66" fmla="*/ 243 w 570"/>
                <a:gd name="T67" fmla="*/ 104 h 499"/>
                <a:gd name="T68" fmla="*/ 223 w 570"/>
                <a:gd name="T69" fmla="*/ 35 h 499"/>
                <a:gd name="T70" fmla="*/ 138 w 570"/>
                <a:gd name="T71" fmla="*/ 35 h 499"/>
                <a:gd name="T72" fmla="*/ 35 w 570"/>
                <a:gd name="T73" fmla="*/ 104 h 499"/>
                <a:gd name="T74" fmla="*/ 118 w 570"/>
                <a:gd name="T75" fmla="*/ 104 h 499"/>
                <a:gd name="T76" fmla="*/ 35 w 570"/>
                <a:gd name="T77" fmla="*/ 195 h 499"/>
                <a:gd name="T78" fmla="*/ 118 w 570"/>
                <a:gd name="T79" fmla="*/ 215 h 499"/>
                <a:gd name="T80" fmla="*/ 35 w 570"/>
                <a:gd name="T81" fmla="*/ 215 h 499"/>
                <a:gd name="T82" fmla="*/ 118 w 570"/>
                <a:gd name="T83" fmla="*/ 376 h 499"/>
                <a:gd name="T84" fmla="*/ 118 w 570"/>
                <a:gd name="T85" fmla="*/ 305 h 499"/>
                <a:gd name="T86" fmla="*/ 35 w 570"/>
                <a:gd name="T87" fmla="*/ 464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0" h="499">
                  <a:moveTo>
                    <a:pt x="558" y="0"/>
                  </a:moveTo>
                  <a:cubicBezTo>
                    <a:pt x="12" y="0"/>
                    <a:pt x="12" y="0"/>
                    <a:pt x="12" y="0"/>
                  </a:cubicBezTo>
                  <a:cubicBezTo>
                    <a:pt x="5" y="0"/>
                    <a:pt x="0" y="5"/>
                    <a:pt x="0" y="12"/>
                  </a:cubicBezTo>
                  <a:cubicBezTo>
                    <a:pt x="0" y="487"/>
                    <a:pt x="0" y="487"/>
                    <a:pt x="0" y="487"/>
                  </a:cubicBezTo>
                  <a:cubicBezTo>
                    <a:pt x="0" y="493"/>
                    <a:pt x="5" y="499"/>
                    <a:pt x="12" y="499"/>
                  </a:cubicBezTo>
                  <a:cubicBezTo>
                    <a:pt x="558" y="499"/>
                    <a:pt x="558" y="499"/>
                    <a:pt x="558" y="499"/>
                  </a:cubicBezTo>
                  <a:cubicBezTo>
                    <a:pt x="564" y="499"/>
                    <a:pt x="570" y="493"/>
                    <a:pt x="570" y="487"/>
                  </a:cubicBezTo>
                  <a:cubicBezTo>
                    <a:pt x="570" y="12"/>
                    <a:pt x="570" y="12"/>
                    <a:pt x="570" y="12"/>
                  </a:cubicBezTo>
                  <a:cubicBezTo>
                    <a:pt x="570" y="5"/>
                    <a:pt x="564" y="0"/>
                    <a:pt x="558" y="0"/>
                  </a:cubicBezTo>
                  <a:close/>
                  <a:moveTo>
                    <a:pt x="138" y="464"/>
                  </a:moveTo>
                  <a:cubicBezTo>
                    <a:pt x="138" y="396"/>
                    <a:pt x="138" y="396"/>
                    <a:pt x="138" y="396"/>
                  </a:cubicBezTo>
                  <a:cubicBezTo>
                    <a:pt x="223" y="396"/>
                    <a:pt x="223" y="396"/>
                    <a:pt x="223" y="396"/>
                  </a:cubicBezTo>
                  <a:cubicBezTo>
                    <a:pt x="223" y="464"/>
                    <a:pt x="223" y="464"/>
                    <a:pt x="223" y="464"/>
                  </a:cubicBezTo>
                  <a:lnTo>
                    <a:pt x="138" y="464"/>
                  </a:lnTo>
                  <a:close/>
                  <a:moveTo>
                    <a:pt x="223" y="215"/>
                  </a:moveTo>
                  <a:cubicBezTo>
                    <a:pt x="223" y="285"/>
                    <a:pt x="223" y="285"/>
                    <a:pt x="223" y="285"/>
                  </a:cubicBezTo>
                  <a:cubicBezTo>
                    <a:pt x="138" y="285"/>
                    <a:pt x="138" y="285"/>
                    <a:pt x="138" y="285"/>
                  </a:cubicBezTo>
                  <a:cubicBezTo>
                    <a:pt x="138" y="215"/>
                    <a:pt x="138" y="215"/>
                    <a:pt x="138" y="215"/>
                  </a:cubicBezTo>
                  <a:lnTo>
                    <a:pt x="223" y="215"/>
                  </a:lnTo>
                  <a:close/>
                  <a:moveTo>
                    <a:pt x="138" y="195"/>
                  </a:moveTo>
                  <a:cubicBezTo>
                    <a:pt x="138" y="124"/>
                    <a:pt x="138" y="124"/>
                    <a:pt x="138" y="124"/>
                  </a:cubicBezTo>
                  <a:cubicBezTo>
                    <a:pt x="223" y="124"/>
                    <a:pt x="223" y="124"/>
                    <a:pt x="223" y="124"/>
                  </a:cubicBezTo>
                  <a:cubicBezTo>
                    <a:pt x="223" y="195"/>
                    <a:pt x="223" y="195"/>
                    <a:pt x="223" y="195"/>
                  </a:cubicBezTo>
                  <a:lnTo>
                    <a:pt x="138" y="195"/>
                  </a:lnTo>
                  <a:close/>
                  <a:moveTo>
                    <a:pt x="223" y="305"/>
                  </a:moveTo>
                  <a:cubicBezTo>
                    <a:pt x="223" y="376"/>
                    <a:pt x="223" y="376"/>
                    <a:pt x="223" y="376"/>
                  </a:cubicBezTo>
                  <a:cubicBezTo>
                    <a:pt x="138" y="376"/>
                    <a:pt x="138" y="376"/>
                    <a:pt x="138" y="376"/>
                  </a:cubicBezTo>
                  <a:cubicBezTo>
                    <a:pt x="138" y="305"/>
                    <a:pt x="138" y="305"/>
                    <a:pt x="138" y="305"/>
                  </a:cubicBezTo>
                  <a:lnTo>
                    <a:pt x="223" y="305"/>
                  </a:lnTo>
                  <a:close/>
                  <a:moveTo>
                    <a:pt x="243" y="464"/>
                  </a:moveTo>
                  <a:cubicBezTo>
                    <a:pt x="243" y="396"/>
                    <a:pt x="243" y="396"/>
                    <a:pt x="243" y="396"/>
                  </a:cubicBezTo>
                  <a:cubicBezTo>
                    <a:pt x="327" y="396"/>
                    <a:pt x="327" y="396"/>
                    <a:pt x="327" y="396"/>
                  </a:cubicBezTo>
                  <a:cubicBezTo>
                    <a:pt x="327" y="464"/>
                    <a:pt x="327" y="464"/>
                    <a:pt x="327" y="464"/>
                  </a:cubicBezTo>
                  <a:lnTo>
                    <a:pt x="243" y="464"/>
                  </a:lnTo>
                  <a:close/>
                  <a:moveTo>
                    <a:pt x="327" y="215"/>
                  </a:moveTo>
                  <a:cubicBezTo>
                    <a:pt x="327" y="285"/>
                    <a:pt x="327" y="285"/>
                    <a:pt x="327" y="285"/>
                  </a:cubicBezTo>
                  <a:cubicBezTo>
                    <a:pt x="243" y="285"/>
                    <a:pt x="243" y="285"/>
                    <a:pt x="243" y="285"/>
                  </a:cubicBezTo>
                  <a:cubicBezTo>
                    <a:pt x="243" y="215"/>
                    <a:pt x="243" y="215"/>
                    <a:pt x="243" y="215"/>
                  </a:cubicBezTo>
                  <a:lnTo>
                    <a:pt x="327" y="215"/>
                  </a:lnTo>
                  <a:close/>
                  <a:moveTo>
                    <a:pt x="243" y="195"/>
                  </a:moveTo>
                  <a:cubicBezTo>
                    <a:pt x="243" y="124"/>
                    <a:pt x="243" y="124"/>
                    <a:pt x="243" y="124"/>
                  </a:cubicBezTo>
                  <a:cubicBezTo>
                    <a:pt x="327" y="124"/>
                    <a:pt x="327" y="124"/>
                    <a:pt x="327" y="124"/>
                  </a:cubicBezTo>
                  <a:cubicBezTo>
                    <a:pt x="327" y="195"/>
                    <a:pt x="327" y="195"/>
                    <a:pt x="327" y="195"/>
                  </a:cubicBezTo>
                  <a:lnTo>
                    <a:pt x="243" y="195"/>
                  </a:lnTo>
                  <a:close/>
                  <a:moveTo>
                    <a:pt x="327" y="305"/>
                  </a:moveTo>
                  <a:cubicBezTo>
                    <a:pt x="327" y="376"/>
                    <a:pt x="327" y="376"/>
                    <a:pt x="327" y="376"/>
                  </a:cubicBezTo>
                  <a:cubicBezTo>
                    <a:pt x="243" y="376"/>
                    <a:pt x="243" y="376"/>
                    <a:pt x="243" y="376"/>
                  </a:cubicBezTo>
                  <a:cubicBezTo>
                    <a:pt x="243" y="305"/>
                    <a:pt x="243" y="305"/>
                    <a:pt x="243" y="305"/>
                  </a:cubicBezTo>
                  <a:lnTo>
                    <a:pt x="327" y="305"/>
                  </a:lnTo>
                  <a:close/>
                  <a:moveTo>
                    <a:pt x="347" y="464"/>
                  </a:moveTo>
                  <a:cubicBezTo>
                    <a:pt x="347" y="396"/>
                    <a:pt x="347" y="396"/>
                    <a:pt x="347" y="396"/>
                  </a:cubicBezTo>
                  <a:cubicBezTo>
                    <a:pt x="432" y="396"/>
                    <a:pt x="432" y="396"/>
                    <a:pt x="432" y="396"/>
                  </a:cubicBezTo>
                  <a:cubicBezTo>
                    <a:pt x="432" y="464"/>
                    <a:pt x="432" y="464"/>
                    <a:pt x="432" y="464"/>
                  </a:cubicBezTo>
                  <a:lnTo>
                    <a:pt x="347" y="464"/>
                  </a:lnTo>
                  <a:close/>
                  <a:moveTo>
                    <a:pt x="432" y="215"/>
                  </a:moveTo>
                  <a:cubicBezTo>
                    <a:pt x="432" y="285"/>
                    <a:pt x="432" y="285"/>
                    <a:pt x="432" y="285"/>
                  </a:cubicBezTo>
                  <a:cubicBezTo>
                    <a:pt x="347" y="285"/>
                    <a:pt x="347" y="285"/>
                    <a:pt x="347" y="285"/>
                  </a:cubicBezTo>
                  <a:cubicBezTo>
                    <a:pt x="347" y="215"/>
                    <a:pt x="347" y="215"/>
                    <a:pt x="347" y="215"/>
                  </a:cubicBezTo>
                  <a:lnTo>
                    <a:pt x="432" y="215"/>
                  </a:lnTo>
                  <a:close/>
                  <a:moveTo>
                    <a:pt x="347" y="195"/>
                  </a:moveTo>
                  <a:cubicBezTo>
                    <a:pt x="347" y="124"/>
                    <a:pt x="347" y="124"/>
                    <a:pt x="347" y="124"/>
                  </a:cubicBezTo>
                  <a:cubicBezTo>
                    <a:pt x="432" y="124"/>
                    <a:pt x="432" y="124"/>
                    <a:pt x="432" y="124"/>
                  </a:cubicBezTo>
                  <a:cubicBezTo>
                    <a:pt x="432" y="195"/>
                    <a:pt x="432" y="195"/>
                    <a:pt x="432" y="195"/>
                  </a:cubicBezTo>
                  <a:lnTo>
                    <a:pt x="347" y="195"/>
                  </a:lnTo>
                  <a:close/>
                  <a:moveTo>
                    <a:pt x="432" y="305"/>
                  </a:moveTo>
                  <a:cubicBezTo>
                    <a:pt x="432" y="376"/>
                    <a:pt x="432" y="376"/>
                    <a:pt x="432" y="376"/>
                  </a:cubicBezTo>
                  <a:cubicBezTo>
                    <a:pt x="347" y="376"/>
                    <a:pt x="347" y="376"/>
                    <a:pt x="347" y="376"/>
                  </a:cubicBezTo>
                  <a:cubicBezTo>
                    <a:pt x="347" y="305"/>
                    <a:pt x="347" y="305"/>
                    <a:pt x="347" y="305"/>
                  </a:cubicBezTo>
                  <a:lnTo>
                    <a:pt x="432" y="305"/>
                  </a:lnTo>
                  <a:close/>
                  <a:moveTo>
                    <a:pt x="452" y="464"/>
                  </a:moveTo>
                  <a:cubicBezTo>
                    <a:pt x="452" y="396"/>
                    <a:pt x="452" y="396"/>
                    <a:pt x="452" y="396"/>
                  </a:cubicBezTo>
                  <a:cubicBezTo>
                    <a:pt x="535" y="396"/>
                    <a:pt x="535" y="396"/>
                    <a:pt x="535" y="396"/>
                  </a:cubicBezTo>
                  <a:cubicBezTo>
                    <a:pt x="535" y="464"/>
                    <a:pt x="535" y="464"/>
                    <a:pt x="535" y="464"/>
                  </a:cubicBezTo>
                  <a:lnTo>
                    <a:pt x="452" y="464"/>
                  </a:lnTo>
                  <a:close/>
                  <a:moveTo>
                    <a:pt x="452" y="376"/>
                  </a:moveTo>
                  <a:cubicBezTo>
                    <a:pt x="452" y="305"/>
                    <a:pt x="452" y="305"/>
                    <a:pt x="452" y="305"/>
                  </a:cubicBezTo>
                  <a:cubicBezTo>
                    <a:pt x="535" y="305"/>
                    <a:pt x="535" y="305"/>
                    <a:pt x="535" y="305"/>
                  </a:cubicBezTo>
                  <a:cubicBezTo>
                    <a:pt x="535" y="376"/>
                    <a:pt x="535" y="376"/>
                    <a:pt x="535" y="376"/>
                  </a:cubicBezTo>
                  <a:lnTo>
                    <a:pt x="452" y="376"/>
                  </a:lnTo>
                  <a:close/>
                  <a:moveTo>
                    <a:pt x="452" y="285"/>
                  </a:moveTo>
                  <a:cubicBezTo>
                    <a:pt x="452" y="215"/>
                    <a:pt x="452" y="215"/>
                    <a:pt x="452" y="215"/>
                  </a:cubicBezTo>
                  <a:cubicBezTo>
                    <a:pt x="535" y="215"/>
                    <a:pt x="535" y="215"/>
                    <a:pt x="535" y="215"/>
                  </a:cubicBezTo>
                  <a:cubicBezTo>
                    <a:pt x="535" y="285"/>
                    <a:pt x="535" y="285"/>
                    <a:pt x="535" y="285"/>
                  </a:cubicBezTo>
                  <a:lnTo>
                    <a:pt x="452" y="285"/>
                  </a:lnTo>
                  <a:close/>
                  <a:moveTo>
                    <a:pt x="452" y="195"/>
                  </a:moveTo>
                  <a:cubicBezTo>
                    <a:pt x="452" y="124"/>
                    <a:pt x="452" y="124"/>
                    <a:pt x="452" y="124"/>
                  </a:cubicBezTo>
                  <a:cubicBezTo>
                    <a:pt x="535" y="124"/>
                    <a:pt x="535" y="124"/>
                    <a:pt x="535" y="124"/>
                  </a:cubicBezTo>
                  <a:cubicBezTo>
                    <a:pt x="535" y="195"/>
                    <a:pt x="535" y="195"/>
                    <a:pt x="535" y="195"/>
                  </a:cubicBezTo>
                  <a:lnTo>
                    <a:pt x="452" y="195"/>
                  </a:lnTo>
                  <a:close/>
                  <a:moveTo>
                    <a:pt x="535" y="35"/>
                  </a:moveTo>
                  <a:cubicBezTo>
                    <a:pt x="535" y="104"/>
                    <a:pt x="535" y="104"/>
                    <a:pt x="535" y="104"/>
                  </a:cubicBezTo>
                  <a:cubicBezTo>
                    <a:pt x="452" y="104"/>
                    <a:pt x="452" y="104"/>
                    <a:pt x="452" y="104"/>
                  </a:cubicBezTo>
                  <a:cubicBezTo>
                    <a:pt x="452" y="35"/>
                    <a:pt x="452" y="35"/>
                    <a:pt x="452" y="35"/>
                  </a:cubicBezTo>
                  <a:lnTo>
                    <a:pt x="535" y="35"/>
                  </a:lnTo>
                  <a:close/>
                  <a:moveTo>
                    <a:pt x="432" y="35"/>
                  </a:moveTo>
                  <a:cubicBezTo>
                    <a:pt x="432" y="104"/>
                    <a:pt x="432" y="104"/>
                    <a:pt x="432" y="104"/>
                  </a:cubicBezTo>
                  <a:cubicBezTo>
                    <a:pt x="347" y="104"/>
                    <a:pt x="347" y="104"/>
                    <a:pt x="347" y="104"/>
                  </a:cubicBezTo>
                  <a:cubicBezTo>
                    <a:pt x="347" y="35"/>
                    <a:pt x="347" y="35"/>
                    <a:pt x="347" y="35"/>
                  </a:cubicBezTo>
                  <a:lnTo>
                    <a:pt x="432" y="35"/>
                  </a:lnTo>
                  <a:close/>
                  <a:moveTo>
                    <a:pt x="327" y="35"/>
                  </a:moveTo>
                  <a:cubicBezTo>
                    <a:pt x="327" y="104"/>
                    <a:pt x="327" y="104"/>
                    <a:pt x="327" y="104"/>
                  </a:cubicBezTo>
                  <a:cubicBezTo>
                    <a:pt x="243" y="104"/>
                    <a:pt x="243" y="104"/>
                    <a:pt x="243" y="104"/>
                  </a:cubicBezTo>
                  <a:cubicBezTo>
                    <a:pt x="243" y="35"/>
                    <a:pt x="243" y="35"/>
                    <a:pt x="243" y="35"/>
                  </a:cubicBezTo>
                  <a:lnTo>
                    <a:pt x="327" y="35"/>
                  </a:lnTo>
                  <a:close/>
                  <a:moveTo>
                    <a:pt x="223" y="35"/>
                  </a:moveTo>
                  <a:cubicBezTo>
                    <a:pt x="223" y="104"/>
                    <a:pt x="223" y="104"/>
                    <a:pt x="223" y="104"/>
                  </a:cubicBezTo>
                  <a:cubicBezTo>
                    <a:pt x="138" y="104"/>
                    <a:pt x="138" y="104"/>
                    <a:pt x="138" y="104"/>
                  </a:cubicBezTo>
                  <a:cubicBezTo>
                    <a:pt x="138" y="35"/>
                    <a:pt x="138" y="35"/>
                    <a:pt x="138" y="35"/>
                  </a:cubicBezTo>
                  <a:lnTo>
                    <a:pt x="223" y="35"/>
                  </a:lnTo>
                  <a:close/>
                  <a:moveTo>
                    <a:pt x="118" y="104"/>
                  </a:moveTo>
                  <a:cubicBezTo>
                    <a:pt x="35" y="104"/>
                    <a:pt x="35" y="104"/>
                    <a:pt x="35" y="104"/>
                  </a:cubicBezTo>
                  <a:cubicBezTo>
                    <a:pt x="35" y="35"/>
                    <a:pt x="35" y="35"/>
                    <a:pt x="35" y="35"/>
                  </a:cubicBezTo>
                  <a:cubicBezTo>
                    <a:pt x="118" y="35"/>
                    <a:pt x="118" y="35"/>
                    <a:pt x="118" y="35"/>
                  </a:cubicBezTo>
                  <a:lnTo>
                    <a:pt x="118" y="104"/>
                  </a:lnTo>
                  <a:close/>
                  <a:moveTo>
                    <a:pt x="118" y="124"/>
                  </a:moveTo>
                  <a:cubicBezTo>
                    <a:pt x="118" y="195"/>
                    <a:pt x="118" y="195"/>
                    <a:pt x="118" y="195"/>
                  </a:cubicBezTo>
                  <a:cubicBezTo>
                    <a:pt x="35" y="195"/>
                    <a:pt x="35" y="195"/>
                    <a:pt x="35" y="195"/>
                  </a:cubicBezTo>
                  <a:cubicBezTo>
                    <a:pt x="35" y="124"/>
                    <a:pt x="35" y="124"/>
                    <a:pt x="35" y="124"/>
                  </a:cubicBezTo>
                  <a:lnTo>
                    <a:pt x="118" y="124"/>
                  </a:lnTo>
                  <a:close/>
                  <a:moveTo>
                    <a:pt x="118" y="215"/>
                  </a:moveTo>
                  <a:cubicBezTo>
                    <a:pt x="118" y="285"/>
                    <a:pt x="118" y="285"/>
                    <a:pt x="118" y="285"/>
                  </a:cubicBezTo>
                  <a:cubicBezTo>
                    <a:pt x="35" y="285"/>
                    <a:pt x="35" y="285"/>
                    <a:pt x="35" y="285"/>
                  </a:cubicBezTo>
                  <a:cubicBezTo>
                    <a:pt x="35" y="215"/>
                    <a:pt x="35" y="215"/>
                    <a:pt x="35" y="215"/>
                  </a:cubicBezTo>
                  <a:lnTo>
                    <a:pt x="118" y="215"/>
                  </a:lnTo>
                  <a:close/>
                  <a:moveTo>
                    <a:pt x="118" y="305"/>
                  </a:moveTo>
                  <a:cubicBezTo>
                    <a:pt x="118" y="376"/>
                    <a:pt x="118" y="376"/>
                    <a:pt x="118" y="376"/>
                  </a:cubicBezTo>
                  <a:cubicBezTo>
                    <a:pt x="35" y="376"/>
                    <a:pt x="35" y="376"/>
                    <a:pt x="35" y="376"/>
                  </a:cubicBezTo>
                  <a:cubicBezTo>
                    <a:pt x="35" y="305"/>
                    <a:pt x="35" y="305"/>
                    <a:pt x="35" y="305"/>
                  </a:cubicBezTo>
                  <a:lnTo>
                    <a:pt x="118" y="305"/>
                  </a:lnTo>
                  <a:close/>
                  <a:moveTo>
                    <a:pt x="118" y="396"/>
                  </a:moveTo>
                  <a:cubicBezTo>
                    <a:pt x="118" y="464"/>
                    <a:pt x="118" y="464"/>
                    <a:pt x="118" y="464"/>
                  </a:cubicBezTo>
                  <a:cubicBezTo>
                    <a:pt x="35" y="464"/>
                    <a:pt x="35" y="464"/>
                    <a:pt x="35" y="464"/>
                  </a:cubicBezTo>
                  <a:cubicBezTo>
                    <a:pt x="35" y="396"/>
                    <a:pt x="35" y="396"/>
                    <a:pt x="35" y="396"/>
                  </a:cubicBezTo>
                  <a:lnTo>
                    <a:pt x="118" y="3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grpSp>
        <p:nvGrpSpPr>
          <p:cNvPr id="23" name="Group 22"/>
          <p:cNvGrpSpPr/>
          <p:nvPr/>
        </p:nvGrpSpPr>
        <p:grpSpPr>
          <a:xfrm>
            <a:off x="8442039" y="1746611"/>
            <a:ext cx="2488654" cy="3364778"/>
            <a:chOff x="5988943" y="1446214"/>
            <a:chExt cx="2488654" cy="3364778"/>
          </a:xfrm>
        </p:grpSpPr>
        <p:sp>
          <p:nvSpPr>
            <p:cNvPr id="9" name="Rectangle 8"/>
            <p:cNvSpPr/>
            <p:nvPr/>
          </p:nvSpPr>
          <p:spPr bwMode="auto">
            <a:xfrm>
              <a:off x="5988943" y="1446214"/>
              <a:ext cx="2488654" cy="336477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645920" rIns="91436" bIns="45718" numCol="1" rtlCol="0" anchor="t" anchorCtr="0" compatLnSpc="1">
              <a:prstTxWarp prst="textNoShape">
                <a:avLst/>
              </a:prstTxWarp>
            </a:bodyPr>
            <a:lstStyle/>
            <a:p>
              <a:pPr defTabSz="914099" fontAlgn="base">
                <a:spcBef>
                  <a:spcPct val="0"/>
                </a:spcBef>
                <a:spcAft>
                  <a:spcPct val="0"/>
                </a:spcAft>
              </a:pPr>
              <a:r>
                <a:rPr lang="en-US" sz="3200" dirty="0">
                  <a:gradFill>
                    <a:gsLst>
                      <a:gs pos="0">
                        <a:srgbClr val="FFFFFF"/>
                      </a:gs>
                      <a:gs pos="100000">
                        <a:srgbClr val="FFFFFF"/>
                      </a:gs>
                    </a:gsLst>
                    <a:lin ang="5400000" scaled="0"/>
                  </a:gradFill>
                  <a:latin typeface="Segoe UI Light" pitchFamily="34" charset="0"/>
                </a:rPr>
                <a:t>Queues</a:t>
              </a:r>
            </a:p>
            <a:p>
              <a:pPr defTabSz="914099" fontAlgn="base">
                <a:spcBef>
                  <a:spcPct val="0"/>
                </a:spcBef>
                <a:spcAft>
                  <a:spcPct val="0"/>
                </a:spcAft>
              </a:pPr>
              <a:r>
                <a:rPr lang="en-US" dirty="0">
                  <a:gradFill>
                    <a:gsLst>
                      <a:gs pos="0">
                        <a:srgbClr val="FFFFFF"/>
                      </a:gs>
                      <a:gs pos="100000">
                        <a:srgbClr val="FFFFFF"/>
                      </a:gs>
                    </a:gsLst>
                    <a:lin ang="5400000" scaled="0"/>
                  </a:gradFill>
                </a:rPr>
                <a:t>Reliable storage and delivery of messages for an application.</a:t>
              </a:r>
            </a:p>
          </p:txBody>
        </p:sp>
        <p:sp>
          <p:nvSpPr>
            <p:cNvPr id="10" name="Freeform 16"/>
            <p:cNvSpPr>
              <a:spLocks noEditPoints="1"/>
            </p:cNvSpPr>
            <p:nvPr/>
          </p:nvSpPr>
          <p:spPr bwMode="auto">
            <a:xfrm>
              <a:off x="6544309" y="1903414"/>
              <a:ext cx="1377923" cy="672083"/>
            </a:xfrm>
            <a:custGeom>
              <a:avLst/>
              <a:gdLst>
                <a:gd name="T0" fmla="*/ 558 w 570"/>
                <a:gd name="T1" fmla="*/ 0 h 278"/>
                <a:gd name="T2" fmla="*/ 12 w 570"/>
                <a:gd name="T3" fmla="*/ 0 h 278"/>
                <a:gd name="T4" fmla="*/ 0 w 570"/>
                <a:gd name="T5" fmla="*/ 12 h 278"/>
                <a:gd name="T6" fmla="*/ 0 w 570"/>
                <a:gd name="T7" fmla="*/ 266 h 278"/>
                <a:gd name="T8" fmla="*/ 12 w 570"/>
                <a:gd name="T9" fmla="*/ 278 h 278"/>
                <a:gd name="T10" fmla="*/ 558 w 570"/>
                <a:gd name="T11" fmla="*/ 278 h 278"/>
                <a:gd name="T12" fmla="*/ 570 w 570"/>
                <a:gd name="T13" fmla="*/ 266 h 278"/>
                <a:gd name="T14" fmla="*/ 570 w 570"/>
                <a:gd name="T15" fmla="*/ 12 h 278"/>
                <a:gd name="T16" fmla="*/ 558 w 570"/>
                <a:gd name="T17" fmla="*/ 0 h 278"/>
                <a:gd name="T18" fmla="*/ 119 w 570"/>
                <a:gd name="T19" fmla="*/ 243 h 278"/>
                <a:gd name="T20" fmla="*/ 36 w 570"/>
                <a:gd name="T21" fmla="*/ 243 h 278"/>
                <a:gd name="T22" fmla="*/ 36 w 570"/>
                <a:gd name="T23" fmla="*/ 36 h 278"/>
                <a:gd name="T24" fmla="*/ 119 w 570"/>
                <a:gd name="T25" fmla="*/ 36 h 278"/>
                <a:gd name="T26" fmla="*/ 119 w 570"/>
                <a:gd name="T27" fmla="*/ 243 h 278"/>
                <a:gd name="T28" fmla="*/ 223 w 570"/>
                <a:gd name="T29" fmla="*/ 243 h 278"/>
                <a:gd name="T30" fmla="*/ 139 w 570"/>
                <a:gd name="T31" fmla="*/ 243 h 278"/>
                <a:gd name="T32" fmla="*/ 139 w 570"/>
                <a:gd name="T33" fmla="*/ 36 h 278"/>
                <a:gd name="T34" fmla="*/ 223 w 570"/>
                <a:gd name="T35" fmla="*/ 36 h 278"/>
                <a:gd name="T36" fmla="*/ 223 w 570"/>
                <a:gd name="T37" fmla="*/ 243 h 278"/>
                <a:gd name="T38" fmla="*/ 328 w 570"/>
                <a:gd name="T39" fmla="*/ 243 h 278"/>
                <a:gd name="T40" fmla="*/ 243 w 570"/>
                <a:gd name="T41" fmla="*/ 243 h 278"/>
                <a:gd name="T42" fmla="*/ 243 w 570"/>
                <a:gd name="T43" fmla="*/ 36 h 278"/>
                <a:gd name="T44" fmla="*/ 328 w 570"/>
                <a:gd name="T45" fmla="*/ 36 h 278"/>
                <a:gd name="T46" fmla="*/ 328 w 570"/>
                <a:gd name="T47" fmla="*/ 243 h 278"/>
                <a:gd name="T48" fmla="*/ 433 w 570"/>
                <a:gd name="T49" fmla="*/ 243 h 278"/>
                <a:gd name="T50" fmla="*/ 348 w 570"/>
                <a:gd name="T51" fmla="*/ 243 h 278"/>
                <a:gd name="T52" fmla="*/ 348 w 570"/>
                <a:gd name="T53" fmla="*/ 36 h 278"/>
                <a:gd name="T54" fmla="*/ 433 w 570"/>
                <a:gd name="T55" fmla="*/ 36 h 278"/>
                <a:gd name="T56" fmla="*/ 433 w 570"/>
                <a:gd name="T57" fmla="*/ 243 h 278"/>
                <a:gd name="T58" fmla="*/ 536 w 570"/>
                <a:gd name="T59" fmla="*/ 243 h 278"/>
                <a:gd name="T60" fmla="*/ 453 w 570"/>
                <a:gd name="T61" fmla="*/ 243 h 278"/>
                <a:gd name="T62" fmla="*/ 453 w 570"/>
                <a:gd name="T63" fmla="*/ 36 h 278"/>
                <a:gd name="T64" fmla="*/ 536 w 570"/>
                <a:gd name="T65" fmla="*/ 36 h 278"/>
                <a:gd name="T66" fmla="*/ 536 w 570"/>
                <a:gd name="T67" fmla="*/ 24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0" h="278">
                  <a:moveTo>
                    <a:pt x="558" y="0"/>
                  </a:moveTo>
                  <a:cubicBezTo>
                    <a:pt x="12" y="0"/>
                    <a:pt x="12" y="0"/>
                    <a:pt x="12" y="0"/>
                  </a:cubicBezTo>
                  <a:cubicBezTo>
                    <a:pt x="6" y="0"/>
                    <a:pt x="0" y="6"/>
                    <a:pt x="0" y="12"/>
                  </a:cubicBezTo>
                  <a:cubicBezTo>
                    <a:pt x="0" y="266"/>
                    <a:pt x="0" y="266"/>
                    <a:pt x="0" y="266"/>
                  </a:cubicBezTo>
                  <a:cubicBezTo>
                    <a:pt x="0" y="272"/>
                    <a:pt x="6" y="278"/>
                    <a:pt x="12" y="278"/>
                  </a:cubicBezTo>
                  <a:cubicBezTo>
                    <a:pt x="558" y="278"/>
                    <a:pt x="558" y="278"/>
                    <a:pt x="558" y="278"/>
                  </a:cubicBezTo>
                  <a:cubicBezTo>
                    <a:pt x="565" y="278"/>
                    <a:pt x="570" y="272"/>
                    <a:pt x="570" y="266"/>
                  </a:cubicBezTo>
                  <a:cubicBezTo>
                    <a:pt x="570" y="12"/>
                    <a:pt x="570" y="12"/>
                    <a:pt x="570" y="12"/>
                  </a:cubicBezTo>
                  <a:cubicBezTo>
                    <a:pt x="570" y="6"/>
                    <a:pt x="565" y="0"/>
                    <a:pt x="558" y="0"/>
                  </a:cubicBezTo>
                  <a:close/>
                  <a:moveTo>
                    <a:pt x="119" y="243"/>
                  </a:moveTo>
                  <a:cubicBezTo>
                    <a:pt x="36" y="243"/>
                    <a:pt x="36" y="243"/>
                    <a:pt x="36" y="243"/>
                  </a:cubicBezTo>
                  <a:cubicBezTo>
                    <a:pt x="36" y="36"/>
                    <a:pt x="36" y="36"/>
                    <a:pt x="36" y="36"/>
                  </a:cubicBezTo>
                  <a:cubicBezTo>
                    <a:pt x="119" y="36"/>
                    <a:pt x="119" y="36"/>
                    <a:pt x="119" y="36"/>
                  </a:cubicBezTo>
                  <a:lnTo>
                    <a:pt x="119" y="243"/>
                  </a:lnTo>
                  <a:close/>
                  <a:moveTo>
                    <a:pt x="223" y="243"/>
                  </a:moveTo>
                  <a:cubicBezTo>
                    <a:pt x="139" y="243"/>
                    <a:pt x="139" y="243"/>
                    <a:pt x="139" y="243"/>
                  </a:cubicBezTo>
                  <a:cubicBezTo>
                    <a:pt x="139" y="36"/>
                    <a:pt x="139" y="36"/>
                    <a:pt x="139" y="36"/>
                  </a:cubicBezTo>
                  <a:cubicBezTo>
                    <a:pt x="223" y="36"/>
                    <a:pt x="223" y="36"/>
                    <a:pt x="223" y="36"/>
                  </a:cubicBezTo>
                  <a:lnTo>
                    <a:pt x="223" y="243"/>
                  </a:lnTo>
                  <a:close/>
                  <a:moveTo>
                    <a:pt x="328" y="243"/>
                  </a:moveTo>
                  <a:cubicBezTo>
                    <a:pt x="243" y="243"/>
                    <a:pt x="243" y="243"/>
                    <a:pt x="243" y="243"/>
                  </a:cubicBezTo>
                  <a:cubicBezTo>
                    <a:pt x="243" y="36"/>
                    <a:pt x="243" y="36"/>
                    <a:pt x="243" y="36"/>
                  </a:cubicBezTo>
                  <a:cubicBezTo>
                    <a:pt x="328" y="36"/>
                    <a:pt x="328" y="36"/>
                    <a:pt x="328" y="36"/>
                  </a:cubicBezTo>
                  <a:lnTo>
                    <a:pt x="328" y="243"/>
                  </a:lnTo>
                  <a:close/>
                  <a:moveTo>
                    <a:pt x="433" y="243"/>
                  </a:moveTo>
                  <a:cubicBezTo>
                    <a:pt x="348" y="243"/>
                    <a:pt x="348" y="243"/>
                    <a:pt x="348" y="243"/>
                  </a:cubicBezTo>
                  <a:cubicBezTo>
                    <a:pt x="348" y="36"/>
                    <a:pt x="348" y="36"/>
                    <a:pt x="348" y="36"/>
                  </a:cubicBezTo>
                  <a:cubicBezTo>
                    <a:pt x="433" y="36"/>
                    <a:pt x="433" y="36"/>
                    <a:pt x="433" y="36"/>
                  </a:cubicBezTo>
                  <a:lnTo>
                    <a:pt x="433" y="243"/>
                  </a:lnTo>
                  <a:close/>
                  <a:moveTo>
                    <a:pt x="536" y="243"/>
                  </a:moveTo>
                  <a:cubicBezTo>
                    <a:pt x="453" y="243"/>
                    <a:pt x="453" y="243"/>
                    <a:pt x="453" y="243"/>
                  </a:cubicBezTo>
                  <a:cubicBezTo>
                    <a:pt x="453" y="36"/>
                    <a:pt x="453" y="36"/>
                    <a:pt x="453" y="36"/>
                  </a:cubicBezTo>
                  <a:cubicBezTo>
                    <a:pt x="536" y="36"/>
                    <a:pt x="536" y="36"/>
                    <a:pt x="536" y="36"/>
                  </a:cubicBezTo>
                  <a:lnTo>
                    <a:pt x="536" y="2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a:solidFill>
                  <a:srgbClr val="292929"/>
                </a:solidFill>
              </a:endParaRPr>
            </a:p>
          </p:txBody>
        </p:sp>
      </p:grpSp>
      <p:grpSp>
        <p:nvGrpSpPr>
          <p:cNvPr id="24" name="Group 23"/>
          <p:cNvGrpSpPr/>
          <p:nvPr/>
        </p:nvGrpSpPr>
        <p:grpSpPr>
          <a:xfrm>
            <a:off x="520701" y="1746611"/>
            <a:ext cx="2488654" cy="3364778"/>
            <a:chOff x="3254028" y="1446214"/>
            <a:chExt cx="2488654" cy="3364778"/>
          </a:xfrm>
        </p:grpSpPr>
        <p:sp>
          <p:nvSpPr>
            <p:cNvPr id="12" name="Rectangle 11"/>
            <p:cNvSpPr/>
            <p:nvPr/>
          </p:nvSpPr>
          <p:spPr bwMode="auto">
            <a:xfrm>
              <a:off x="3254028" y="1446214"/>
              <a:ext cx="2488654" cy="336477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645920" rIns="91436" bIns="45718" numCol="1" rtlCol="0" anchor="t" anchorCtr="0" compatLnSpc="1">
              <a:prstTxWarp prst="textNoShape">
                <a:avLst/>
              </a:prstTxWarp>
            </a:bodyPr>
            <a:lstStyle/>
            <a:p>
              <a:pPr defTabSz="914099" fontAlgn="base">
                <a:spcBef>
                  <a:spcPct val="0"/>
                </a:spcBef>
                <a:spcAft>
                  <a:spcPct val="0"/>
                </a:spcAft>
              </a:pPr>
              <a:r>
                <a:rPr lang="en-US" sz="3200" dirty="0">
                  <a:gradFill>
                    <a:gsLst>
                      <a:gs pos="0">
                        <a:srgbClr val="FFFFFF"/>
                      </a:gs>
                      <a:gs pos="100000">
                        <a:srgbClr val="FFFFFF"/>
                      </a:gs>
                    </a:gsLst>
                    <a:lin ang="5400000" scaled="0"/>
                  </a:gradFill>
                  <a:latin typeface="Segoe UI Light" pitchFamily="34" charset="0"/>
                </a:rPr>
                <a:t>Blobs</a:t>
              </a:r>
              <a:endParaRPr lang="en-US" sz="2800" dirty="0">
                <a:gradFill>
                  <a:gsLst>
                    <a:gs pos="0">
                      <a:srgbClr val="FFFFFF"/>
                    </a:gs>
                    <a:gs pos="100000">
                      <a:srgbClr val="FFFFFF"/>
                    </a:gs>
                  </a:gsLst>
                  <a:lin ang="5400000" scaled="0"/>
                </a:gradFill>
                <a:latin typeface="Segoe UI Light" pitchFamily="34" charset="0"/>
              </a:endParaRPr>
            </a:p>
            <a:p>
              <a:pPr defTabSz="914099" fontAlgn="base">
                <a:spcBef>
                  <a:spcPct val="0"/>
                </a:spcBef>
                <a:spcAft>
                  <a:spcPct val="0"/>
                </a:spcAft>
              </a:pPr>
              <a:r>
                <a:rPr lang="en-US" dirty="0">
                  <a:gradFill>
                    <a:gsLst>
                      <a:gs pos="0">
                        <a:srgbClr val="FFFFFF"/>
                      </a:gs>
                      <a:gs pos="100000">
                        <a:srgbClr val="FFFFFF"/>
                      </a:gs>
                    </a:gsLst>
                    <a:lin ang="5400000" scaled="0"/>
                  </a:gradFill>
                </a:rPr>
                <a:t>Simple named files along with metadata for the file. </a:t>
              </a:r>
            </a:p>
          </p:txBody>
        </p:sp>
        <p:sp>
          <p:nvSpPr>
            <p:cNvPr id="13" name="Freeform 12"/>
            <p:cNvSpPr>
              <a:spLocks noEditPoints="1"/>
            </p:cNvSpPr>
            <p:nvPr/>
          </p:nvSpPr>
          <p:spPr bwMode="auto">
            <a:xfrm>
              <a:off x="3919373" y="1741651"/>
              <a:ext cx="1157964" cy="1020956"/>
            </a:xfrm>
            <a:custGeom>
              <a:avLst/>
              <a:gdLst>
                <a:gd name="T0" fmla="*/ 2220 w 3152"/>
                <a:gd name="T1" fmla="*/ 905 h 2780"/>
                <a:gd name="T2" fmla="*/ 2131 w 3152"/>
                <a:gd name="T3" fmla="*/ 764 h 2780"/>
                <a:gd name="T4" fmla="*/ 1420 w 3152"/>
                <a:gd name="T5" fmla="*/ 92 h 2780"/>
                <a:gd name="T6" fmla="*/ 1243 w 3152"/>
                <a:gd name="T7" fmla="*/ 2 h 2780"/>
                <a:gd name="T8" fmla="*/ 1243 w 3152"/>
                <a:gd name="T9" fmla="*/ 2 h 2780"/>
                <a:gd name="T10" fmla="*/ 1243 w 3152"/>
                <a:gd name="T11" fmla="*/ 2 h 2780"/>
                <a:gd name="T12" fmla="*/ 266 w 3152"/>
                <a:gd name="T13" fmla="*/ 2 h 2780"/>
                <a:gd name="T14" fmla="*/ 0 w 3152"/>
                <a:gd name="T15" fmla="*/ 226 h 2780"/>
                <a:gd name="T16" fmla="*/ 0 w 3152"/>
                <a:gd name="T17" fmla="*/ 2511 h 2780"/>
                <a:gd name="T18" fmla="*/ 266 w 3152"/>
                <a:gd name="T19" fmla="*/ 2780 h 2780"/>
                <a:gd name="T20" fmla="*/ 1953 w 3152"/>
                <a:gd name="T21" fmla="*/ 2780 h 2780"/>
                <a:gd name="T22" fmla="*/ 2220 w 3152"/>
                <a:gd name="T23" fmla="*/ 2511 h 2780"/>
                <a:gd name="T24" fmla="*/ 2220 w 3152"/>
                <a:gd name="T25" fmla="*/ 943 h 2780"/>
                <a:gd name="T26" fmla="*/ 2220 w 3152"/>
                <a:gd name="T27" fmla="*/ 905 h 2780"/>
                <a:gd name="T28" fmla="*/ 1243 w 3152"/>
                <a:gd name="T29" fmla="*/ 226 h 2780"/>
                <a:gd name="T30" fmla="*/ 1953 w 3152"/>
                <a:gd name="T31" fmla="*/ 943 h 2780"/>
                <a:gd name="T32" fmla="*/ 1243 w 3152"/>
                <a:gd name="T33" fmla="*/ 943 h 2780"/>
                <a:gd name="T34" fmla="*/ 1243 w 3152"/>
                <a:gd name="T35" fmla="*/ 226 h 2780"/>
                <a:gd name="T36" fmla="*/ 1243 w 3152"/>
                <a:gd name="T37" fmla="*/ 226 h 2780"/>
                <a:gd name="T38" fmla="*/ 1953 w 3152"/>
                <a:gd name="T39" fmla="*/ 2511 h 2780"/>
                <a:gd name="T40" fmla="*/ 266 w 3152"/>
                <a:gd name="T41" fmla="*/ 2511 h 2780"/>
                <a:gd name="T42" fmla="*/ 266 w 3152"/>
                <a:gd name="T43" fmla="*/ 226 h 2780"/>
                <a:gd name="T44" fmla="*/ 1021 w 3152"/>
                <a:gd name="T45" fmla="*/ 226 h 2780"/>
                <a:gd name="T46" fmla="*/ 1021 w 3152"/>
                <a:gd name="T47" fmla="*/ 943 h 2780"/>
                <a:gd name="T48" fmla="*/ 1243 w 3152"/>
                <a:gd name="T49" fmla="*/ 1212 h 2780"/>
                <a:gd name="T50" fmla="*/ 1953 w 3152"/>
                <a:gd name="T51" fmla="*/ 1212 h 2780"/>
                <a:gd name="T52" fmla="*/ 1953 w 3152"/>
                <a:gd name="T53" fmla="*/ 2511 h 2780"/>
                <a:gd name="T54" fmla="*/ 1953 w 3152"/>
                <a:gd name="T55" fmla="*/ 2511 h 2780"/>
                <a:gd name="T56" fmla="*/ 2575 w 3152"/>
                <a:gd name="T57" fmla="*/ 630 h 2780"/>
                <a:gd name="T58" fmla="*/ 2664 w 3152"/>
                <a:gd name="T59" fmla="*/ 854 h 2780"/>
                <a:gd name="T60" fmla="*/ 2664 w 3152"/>
                <a:gd name="T61" fmla="*/ 2511 h 2780"/>
                <a:gd name="T62" fmla="*/ 2442 w 3152"/>
                <a:gd name="T63" fmla="*/ 2780 h 2780"/>
                <a:gd name="T64" fmla="*/ 2353 w 3152"/>
                <a:gd name="T65" fmla="*/ 2780 h 2780"/>
                <a:gd name="T66" fmla="*/ 2442 w 3152"/>
                <a:gd name="T67" fmla="*/ 2556 h 2780"/>
                <a:gd name="T68" fmla="*/ 2442 w 3152"/>
                <a:gd name="T69" fmla="*/ 943 h 2780"/>
                <a:gd name="T70" fmla="*/ 2353 w 3152"/>
                <a:gd name="T71" fmla="*/ 674 h 2780"/>
                <a:gd name="T72" fmla="*/ 1642 w 3152"/>
                <a:gd name="T73" fmla="*/ 2 h 2780"/>
                <a:gd name="T74" fmla="*/ 1642 w 3152"/>
                <a:gd name="T75" fmla="*/ 2 h 2780"/>
                <a:gd name="T76" fmla="*/ 1731 w 3152"/>
                <a:gd name="T77" fmla="*/ 2 h 2780"/>
                <a:gd name="T78" fmla="*/ 1776 w 3152"/>
                <a:gd name="T79" fmla="*/ 2 h 2780"/>
                <a:gd name="T80" fmla="*/ 2086 w 3152"/>
                <a:gd name="T81" fmla="*/ 137 h 2780"/>
                <a:gd name="T82" fmla="*/ 2575 w 3152"/>
                <a:gd name="T83" fmla="*/ 630 h 2780"/>
                <a:gd name="T84" fmla="*/ 3063 w 3152"/>
                <a:gd name="T85" fmla="*/ 585 h 2780"/>
                <a:gd name="T86" fmla="*/ 3152 w 3152"/>
                <a:gd name="T87" fmla="*/ 764 h 2780"/>
                <a:gd name="T88" fmla="*/ 3152 w 3152"/>
                <a:gd name="T89" fmla="*/ 2511 h 2780"/>
                <a:gd name="T90" fmla="*/ 2886 w 3152"/>
                <a:gd name="T91" fmla="*/ 2780 h 2780"/>
                <a:gd name="T92" fmla="*/ 2841 w 3152"/>
                <a:gd name="T93" fmla="*/ 2780 h 2780"/>
                <a:gd name="T94" fmla="*/ 2886 w 3152"/>
                <a:gd name="T95" fmla="*/ 2556 h 2780"/>
                <a:gd name="T96" fmla="*/ 2886 w 3152"/>
                <a:gd name="T97" fmla="*/ 809 h 2780"/>
                <a:gd name="T98" fmla="*/ 2841 w 3152"/>
                <a:gd name="T99" fmla="*/ 630 h 2780"/>
                <a:gd name="T100" fmla="*/ 2220 w 3152"/>
                <a:gd name="T101" fmla="*/ 2 h 2780"/>
                <a:gd name="T102" fmla="*/ 2220 w 3152"/>
                <a:gd name="T103" fmla="*/ 2 h 2780"/>
                <a:gd name="T104" fmla="*/ 2264 w 3152"/>
                <a:gd name="T105" fmla="*/ 2 h 2780"/>
                <a:gd name="T106" fmla="*/ 2308 w 3152"/>
                <a:gd name="T107" fmla="*/ 2 h 2780"/>
                <a:gd name="T108" fmla="*/ 2619 w 3152"/>
                <a:gd name="T109" fmla="*/ 137 h 2780"/>
                <a:gd name="T110" fmla="*/ 3063 w 3152"/>
                <a:gd name="T111" fmla="*/ 585 h 2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2" h="2780">
                  <a:moveTo>
                    <a:pt x="2220" y="905"/>
                  </a:moveTo>
                  <a:cubicBezTo>
                    <a:pt x="2220" y="860"/>
                    <a:pt x="2204" y="833"/>
                    <a:pt x="2131" y="764"/>
                  </a:cubicBezTo>
                  <a:cubicBezTo>
                    <a:pt x="1419" y="93"/>
                    <a:pt x="1420" y="92"/>
                    <a:pt x="1420" y="92"/>
                  </a:cubicBezTo>
                  <a:cubicBezTo>
                    <a:pt x="1358" y="23"/>
                    <a:pt x="1304" y="2"/>
                    <a:pt x="1243" y="2"/>
                  </a:cubicBezTo>
                  <a:cubicBezTo>
                    <a:pt x="1243" y="2"/>
                    <a:pt x="1243" y="2"/>
                    <a:pt x="1243" y="2"/>
                  </a:cubicBezTo>
                  <a:cubicBezTo>
                    <a:pt x="1243" y="2"/>
                    <a:pt x="1243" y="2"/>
                    <a:pt x="1243" y="2"/>
                  </a:cubicBezTo>
                  <a:cubicBezTo>
                    <a:pt x="266" y="2"/>
                    <a:pt x="266" y="2"/>
                    <a:pt x="266" y="2"/>
                  </a:cubicBezTo>
                  <a:cubicBezTo>
                    <a:pt x="133" y="2"/>
                    <a:pt x="0" y="92"/>
                    <a:pt x="0" y="226"/>
                  </a:cubicBezTo>
                  <a:cubicBezTo>
                    <a:pt x="0" y="2511"/>
                    <a:pt x="0" y="2511"/>
                    <a:pt x="0" y="2511"/>
                  </a:cubicBezTo>
                  <a:cubicBezTo>
                    <a:pt x="0" y="2646"/>
                    <a:pt x="133" y="2780"/>
                    <a:pt x="266" y="2780"/>
                  </a:cubicBezTo>
                  <a:cubicBezTo>
                    <a:pt x="1953" y="2780"/>
                    <a:pt x="1953" y="2780"/>
                    <a:pt x="1953" y="2780"/>
                  </a:cubicBezTo>
                  <a:cubicBezTo>
                    <a:pt x="2086" y="2780"/>
                    <a:pt x="2220" y="2646"/>
                    <a:pt x="2220" y="2511"/>
                  </a:cubicBezTo>
                  <a:cubicBezTo>
                    <a:pt x="2220" y="943"/>
                    <a:pt x="2220" y="943"/>
                    <a:pt x="2220" y="943"/>
                  </a:cubicBezTo>
                  <a:lnTo>
                    <a:pt x="2220" y="905"/>
                  </a:lnTo>
                  <a:close/>
                  <a:moveTo>
                    <a:pt x="1243" y="226"/>
                  </a:moveTo>
                  <a:cubicBezTo>
                    <a:pt x="1953" y="943"/>
                    <a:pt x="1953" y="943"/>
                    <a:pt x="1953" y="943"/>
                  </a:cubicBezTo>
                  <a:cubicBezTo>
                    <a:pt x="1243" y="943"/>
                    <a:pt x="1243" y="943"/>
                    <a:pt x="1243" y="943"/>
                  </a:cubicBezTo>
                  <a:cubicBezTo>
                    <a:pt x="1243" y="226"/>
                    <a:pt x="1243" y="226"/>
                    <a:pt x="1243" y="226"/>
                  </a:cubicBezTo>
                  <a:cubicBezTo>
                    <a:pt x="1243" y="226"/>
                    <a:pt x="1243" y="226"/>
                    <a:pt x="1243" y="226"/>
                  </a:cubicBezTo>
                  <a:close/>
                  <a:moveTo>
                    <a:pt x="1953" y="2511"/>
                  </a:moveTo>
                  <a:cubicBezTo>
                    <a:pt x="266" y="2511"/>
                    <a:pt x="266" y="2511"/>
                    <a:pt x="266" y="2511"/>
                  </a:cubicBezTo>
                  <a:cubicBezTo>
                    <a:pt x="266" y="226"/>
                    <a:pt x="266" y="226"/>
                    <a:pt x="266" y="226"/>
                  </a:cubicBezTo>
                  <a:cubicBezTo>
                    <a:pt x="1021" y="226"/>
                    <a:pt x="1021" y="226"/>
                    <a:pt x="1021" y="226"/>
                  </a:cubicBezTo>
                  <a:cubicBezTo>
                    <a:pt x="1021" y="943"/>
                    <a:pt x="1021" y="943"/>
                    <a:pt x="1021" y="943"/>
                  </a:cubicBezTo>
                  <a:cubicBezTo>
                    <a:pt x="1021" y="1078"/>
                    <a:pt x="1110" y="1212"/>
                    <a:pt x="1243" y="1212"/>
                  </a:cubicBezTo>
                  <a:cubicBezTo>
                    <a:pt x="1953" y="1212"/>
                    <a:pt x="1953" y="1212"/>
                    <a:pt x="1953" y="1212"/>
                  </a:cubicBezTo>
                  <a:cubicBezTo>
                    <a:pt x="1953" y="2511"/>
                    <a:pt x="1953" y="2511"/>
                    <a:pt x="1953" y="2511"/>
                  </a:cubicBezTo>
                  <a:cubicBezTo>
                    <a:pt x="1953" y="2511"/>
                    <a:pt x="1953" y="2511"/>
                    <a:pt x="1953" y="2511"/>
                  </a:cubicBezTo>
                  <a:close/>
                  <a:moveTo>
                    <a:pt x="2575" y="630"/>
                  </a:moveTo>
                  <a:cubicBezTo>
                    <a:pt x="2619" y="674"/>
                    <a:pt x="2664" y="764"/>
                    <a:pt x="2664" y="854"/>
                  </a:cubicBezTo>
                  <a:cubicBezTo>
                    <a:pt x="2664" y="2511"/>
                    <a:pt x="2664" y="2511"/>
                    <a:pt x="2664" y="2511"/>
                  </a:cubicBezTo>
                  <a:cubicBezTo>
                    <a:pt x="2664" y="2646"/>
                    <a:pt x="2575" y="2780"/>
                    <a:pt x="2442" y="2780"/>
                  </a:cubicBezTo>
                  <a:cubicBezTo>
                    <a:pt x="2353" y="2780"/>
                    <a:pt x="2353" y="2780"/>
                    <a:pt x="2353" y="2780"/>
                  </a:cubicBezTo>
                  <a:cubicBezTo>
                    <a:pt x="2397" y="2691"/>
                    <a:pt x="2442" y="2646"/>
                    <a:pt x="2442" y="2556"/>
                  </a:cubicBezTo>
                  <a:cubicBezTo>
                    <a:pt x="2442" y="943"/>
                    <a:pt x="2442" y="943"/>
                    <a:pt x="2442" y="943"/>
                  </a:cubicBezTo>
                  <a:cubicBezTo>
                    <a:pt x="2442" y="854"/>
                    <a:pt x="2452" y="769"/>
                    <a:pt x="2353" y="674"/>
                  </a:cubicBezTo>
                  <a:cubicBezTo>
                    <a:pt x="1645" y="0"/>
                    <a:pt x="1642" y="2"/>
                    <a:pt x="1642" y="2"/>
                  </a:cubicBezTo>
                  <a:cubicBezTo>
                    <a:pt x="1642" y="2"/>
                    <a:pt x="1642" y="2"/>
                    <a:pt x="1642" y="2"/>
                  </a:cubicBezTo>
                  <a:cubicBezTo>
                    <a:pt x="1731" y="2"/>
                    <a:pt x="1731" y="2"/>
                    <a:pt x="1731" y="2"/>
                  </a:cubicBezTo>
                  <a:cubicBezTo>
                    <a:pt x="1776" y="2"/>
                    <a:pt x="1776" y="2"/>
                    <a:pt x="1776" y="2"/>
                  </a:cubicBezTo>
                  <a:cubicBezTo>
                    <a:pt x="1820" y="2"/>
                    <a:pt x="1953" y="2"/>
                    <a:pt x="2086" y="137"/>
                  </a:cubicBezTo>
                  <a:cubicBezTo>
                    <a:pt x="2575" y="630"/>
                    <a:pt x="2575" y="630"/>
                    <a:pt x="2575" y="630"/>
                  </a:cubicBezTo>
                  <a:moveTo>
                    <a:pt x="3063" y="585"/>
                  </a:moveTo>
                  <a:cubicBezTo>
                    <a:pt x="3108" y="630"/>
                    <a:pt x="3152" y="719"/>
                    <a:pt x="3152" y="764"/>
                  </a:cubicBezTo>
                  <a:cubicBezTo>
                    <a:pt x="3152" y="2511"/>
                    <a:pt x="3152" y="2511"/>
                    <a:pt x="3152" y="2511"/>
                  </a:cubicBezTo>
                  <a:cubicBezTo>
                    <a:pt x="3152" y="2646"/>
                    <a:pt x="3019" y="2780"/>
                    <a:pt x="2886" y="2780"/>
                  </a:cubicBezTo>
                  <a:cubicBezTo>
                    <a:pt x="2841" y="2780"/>
                    <a:pt x="2841" y="2780"/>
                    <a:pt x="2841" y="2780"/>
                  </a:cubicBezTo>
                  <a:cubicBezTo>
                    <a:pt x="2886" y="2691"/>
                    <a:pt x="2886" y="2646"/>
                    <a:pt x="2886" y="2556"/>
                  </a:cubicBezTo>
                  <a:cubicBezTo>
                    <a:pt x="2886" y="809"/>
                    <a:pt x="2886" y="809"/>
                    <a:pt x="2886" y="809"/>
                  </a:cubicBezTo>
                  <a:cubicBezTo>
                    <a:pt x="2886" y="764"/>
                    <a:pt x="2886" y="674"/>
                    <a:pt x="2841" y="630"/>
                  </a:cubicBezTo>
                  <a:cubicBezTo>
                    <a:pt x="2220" y="2"/>
                    <a:pt x="2220" y="2"/>
                    <a:pt x="2220" y="2"/>
                  </a:cubicBezTo>
                  <a:cubicBezTo>
                    <a:pt x="2220" y="2"/>
                    <a:pt x="2220" y="2"/>
                    <a:pt x="2220" y="2"/>
                  </a:cubicBezTo>
                  <a:cubicBezTo>
                    <a:pt x="2264" y="2"/>
                    <a:pt x="2264" y="2"/>
                    <a:pt x="2264" y="2"/>
                  </a:cubicBezTo>
                  <a:cubicBezTo>
                    <a:pt x="2308" y="2"/>
                    <a:pt x="2308" y="2"/>
                    <a:pt x="2308" y="2"/>
                  </a:cubicBezTo>
                  <a:cubicBezTo>
                    <a:pt x="2397" y="2"/>
                    <a:pt x="2486" y="2"/>
                    <a:pt x="2619" y="137"/>
                  </a:cubicBezTo>
                  <a:cubicBezTo>
                    <a:pt x="3063" y="585"/>
                    <a:pt x="3063" y="585"/>
                    <a:pt x="3063" y="58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987"/>
              <a:endParaRPr lang="en-US" sz="2400" dirty="0">
                <a:solidFill>
                  <a:srgbClr val="292929"/>
                </a:solidFill>
              </a:endParaRPr>
            </a:p>
          </p:txBody>
        </p:sp>
      </p:grpSp>
      <p:grpSp>
        <p:nvGrpSpPr>
          <p:cNvPr id="27" name="Group 26"/>
          <p:cNvGrpSpPr/>
          <p:nvPr/>
        </p:nvGrpSpPr>
        <p:grpSpPr>
          <a:xfrm>
            <a:off x="3161147" y="1746611"/>
            <a:ext cx="2488654" cy="3364778"/>
            <a:chOff x="3159559" y="1746611"/>
            <a:chExt cx="2488654" cy="3364778"/>
          </a:xfrm>
        </p:grpSpPr>
        <p:sp>
          <p:nvSpPr>
            <p:cNvPr id="15" name="Rectangle 14"/>
            <p:cNvSpPr/>
            <p:nvPr/>
          </p:nvSpPr>
          <p:spPr bwMode="auto">
            <a:xfrm>
              <a:off x="3159559" y="1746611"/>
              <a:ext cx="2488654" cy="336477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645920" rIns="91436" bIns="45718" numCol="1" rtlCol="0" anchor="t" anchorCtr="0" compatLnSpc="1">
              <a:prstTxWarp prst="textNoShape">
                <a:avLst/>
              </a:prstTxWarp>
            </a:bodyPr>
            <a:lstStyle/>
            <a:p>
              <a:pPr defTabSz="914099" fontAlgn="base">
                <a:spcBef>
                  <a:spcPct val="0"/>
                </a:spcBef>
                <a:spcAft>
                  <a:spcPct val="0"/>
                </a:spcAft>
              </a:pPr>
              <a:r>
                <a:rPr lang="en-US" sz="3200" dirty="0">
                  <a:gradFill>
                    <a:gsLst>
                      <a:gs pos="0">
                        <a:srgbClr val="FFFFFF"/>
                      </a:gs>
                      <a:gs pos="100000">
                        <a:srgbClr val="FFFFFF"/>
                      </a:gs>
                    </a:gsLst>
                    <a:lin ang="5400000" scaled="0"/>
                  </a:gradFill>
                  <a:latin typeface="Segoe UI Light" pitchFamily="34" charset="0"/>
                </a:rPr>
                <a:t>Drives</a:t>
              </a:r>
            </a:p>
            <a:p>
              <a:pPr defTabSz="914099" fontAlgn="base">
                <a:spcBef>
                  <a:spcPct val="0"/>
                </a:spcBef>
                <a:spcAft>
                  <a:spcPct val="0"/>
                </a:spcAft>
              </a:pPr>
              <a:r>
                <a:rPr lang="en-US" dirty="0">
                  <a:gradFill>
                    <a:gsLst>
                      <a:gs pos="0">
                        <a:srgbClr val="FFFFFF"/>
                      </a:gs>
                      <a:gs pos="100000">
                        <a:srgbClr val="FFFFFF"/>
                      </a:gs>
                    </a:gsLst>
                    <a:lin ang="5400000" scaled="0"/>
                  </a:gradFill>
                </a:rPr>
                <a:t>Durable NTFS volumes for Windows Azure applications to use. Based on Blobs.</a:t>
              </a:r>
            </a:p>
          </p:txBody>
        </p:sp>
        <p:sp>
          <p:nvSpPr>
            <p:cNvPr id="26" name="Freeform 79"/>
            <p:cNvSpPr>
              <a:spLocks noEditPoints="1"/>
            </p:cNvSpPr>
            <p:nvPr/>
          </p:nvSpPr>
          <p:spPr bwMode="black">
            <a:xfrm>
              <a:off x="3936420" y="1898650"/>
              <a:ext cx="934932" cy="1263911"/>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defTabSz="1218987"/>
              <a:endParaRPr lang="en-US" sz="1600">
                <a:solidFill>
                  <a:srgbClr val="292929"/>
                </a:solidFill>
              </a:endParaRPr>
            </a:p>
          </p:txBody>
        </p:sp>
      </p:grpSp>
    </p:spTree>
    <p:extLst>
      <p:ext uri="{BB962C8B-B14F-4D97-AF65-F5344CB8AC3E}">
        <p14:creationId xmlns:p14="http://schemas.microsoft.com/office/powerpoint/2010/main" val="160215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10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nodeType="withEffect">
                                  <p:stCondLst>
                                    <p:cond delay="20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10" presetClass="entr" presetSubtype="0" fill="hold" nodeType="withEffect">
                                  <p:stCondLst>
                                    <p:cond delay="30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0.3|6.9|7.6|35.2"/>
</p:tagLst>
</file>

<file path=ppt/theme/_rels/theme10.xml.rels><?xml version="1.0" encoding="UTF-8" standalone="yes"?>
<Relationships xmlns="http://schemas.openxmlformats.org/package/2006/relationships"><Relationship Id="rId1" Type="http://schemas.openxmlformats.org/officeDocument/2006/relationships/image" Target="../media/image14.png"/></Relationships>
</file>

<file path=ppt/theme/_rels/theme11.xml.rels><?xml version="1.0" encoding="UTF-8" standalone="yes"?>
<Relationships xmlns="http://schemas.openxmlformats.org/package/2006/relationships"><Relationship Id="rId1" Type="http://schemas.openxmlformats.org/officeDocument/2006/relationships/image" Target="../media/image14.png"/></Relationships>
</file>

<file path=ppt/theme/_rels/theme5.xml.rels><?xml version="1.0" encoding="UTF-8" standalone="yes"?>
<Relationships xmlns="http://schemas.openxmlformats.org/package/2006/relationships"><Relationship Id="rId1" Type="http://schemas.openxmlformats.org/officeDocument/2006/relationships/image" Target="../media/image14.png"/></Relationships>
</file>

<file path=ppt/theme/_rels/theme6.xml.rels><?xml version="1.0" encoding="UTF-8" standalone="yes"?>
<Relationships xmlns="http://schemas.openxmlformats.org/package/2006/relationships"><Relationship Id="rId1" Type="http://schemas.openxmlformats.org/officeDocument/2006/relationships/image" Target="../media/image14.png"/></Relationships>
</file>

<file path=ppt/theme/_rels/theme7.xml.rels><?xml version="1.0" encoding="UTF-8" standalone="yes"?>
<Relationships xmlns="http://schemas.openxmlformats.org/package/2006/relationships"><Relationship Id="rId1" Type="http://schemas.openxmlformats.org/officeDocument/2006/relationships/image" Target="../media/image14.png"/></Relationships>
</file>

<file path=ppt/theme/_rels/theme8.xml.rels><?xml version="1.0" encoding="UTF-8" standalone="yes"?>
<Relationships xmlns="http://schemas.openxmlformats.org/package/2006/relationships"><Relationship Id="rId1" Type="http://schemas.openxmlformats.org/officeDocument/2006/relationships/image" Target="../media/image14.png"/></Relationships>
</file>

<file path=ppt/theme/_rels/theme9.xml.rels><?xml version="1.0" encoding="UTF-8" standalone="yes"?>
<Relationships xmlns="http://schemas.openxmlformats.org/package/2006/relationships"><Relationship Id="rId1" Type="http://schemas.openxmlformats.org/officeDocument/2006/relationships/image" Target="../media/image14.png"/></Relationships>
</file>

<file path=ppt/theme/theme1.xml><?xml version="1.0" encoding="utf-8"?>
<a:theme xmlns:a="http://schemas.openxmlformats.org/drawingml/2006/main" name="Windows_Azure_DevCamp_16x9_Template - FINAL2">
  <a:themeElements>
    <a:clrScheme name="DevCamp-Template">
      <a:dk1>
        <a:srgbClr val="5F5F5F"/>
      </a:dk1>
      <a:lt1>
        <a:srgbClr val="FFFFFF"/>
      </a:lt1>
      <a:dk2>
        <a:srgbClr val="0071BC"/>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10.xml><?xml version="1.0" encoding="utf-8"?>
<a:theme xmlns:a="http://schemas.openxmlformats.org/drawingml/2006/main" name="5_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11.xml><?xml version="1.0" encoding="utf-8"?>
<a:theme xmlns:a="http://schemas.openxmlformats.org/drawingml/2006/main" name="6_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indows_Azure_DevCamp_16x9_Template - FINAL2">
  <a:themeElements>
    <a:clrScheme name="DevCamp-Template">
      <a:dk1>
        <a:srgbClr val="5F5F5F"/>
      </a:dk1>
      <a:lt1>
        <a:srgbClr val="FFFFFF"/>
      </a:lt1>
      <a:dk2>
        <a:srgbClr val="0071BC"/>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1_Accent Color Transition Slides">
  <a:themeElements>
    <a:clrScheme name="DevCamp-Template">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4.xml><?xml version="1.0" encoding="utf-8"?>
<a:theme xmlns:a="http://schemas.openxmlformats.org/drawingml/2006/main" name="2_Windows_Azure_DevCamp_16x9_Template - FINAL2">
  <a:themeElements>
    <a:clrScheme name="DevCamp-Template">
      <a:dk1>
        <a:srgbClr val="5F5F5F"/>
      </a:dk1>
      <a:lt1>
        <a:srgbClr val="FFFFFF"/>
      </a:lt1>
      <a:dk2>
        <a:srgbClr val="0071BC"/>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5.xml><?xml version="1.0" encoding="utf-8"?>
<a:theme xmlns:a="http://schemas.openxmlformats.org/drawingml/2006/main" name="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6.xml><?xml version="1.0" encoding="utf-8"?>
<a:theme xmlns:a="http://schemas.openxmlformats.org/drawingml/2006/main" name="1_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7.xml><?xml version="1.0" encoding="utf-8"?>
<a:theme xmlns:a="http://schemas.openxmlformats.org/drawingml/2006/main" name="2_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8.xml><?xml version="1.0" encoding="utf-8"?>
<a:theme xmlns:a="http://schemas.openxmlformats.org/drawingml/2006/main" name="3_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9.xml><?xml version="1.0" encoding="utf-8"?>
<a:theme xmlns:a="http://schemas.openxmlformats.org/drawingml/2006/main" name="4_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docProps/app.xml><?xml version="1.0" encoding="utf-8"?>
<Properties xmlns="http://schemas.openxmlformats.org/officeDocument/2006/extended-properties" xmlns:vt="http://schemas.openxmlformats.org/officeDocument/2006/docPropsVTypes">
  <TotalTime>375</TotalTime>
  <Words>7621</Words>
  <Application>Microsoft Office PowerPoint</Application>
  <PresentationFormat>Widescreen</PresentationFormat>
  <Paragraphs>1494</Paragraphs>
  <Slides>57</Slides>
  <Notes>56</Notes>
  <HiddenSlides>11</HiddenSlides>
  <MMClips>0</MMClips>
  <ScaleCrop>false</ScaleCrop>
  <HeadingPairs>
    <vt:vector size="6" baseType="variant">
      <vt:variant>
        <vt:lpstr>Fonts Used</vt:lpstr>
      </vt:variant>
      <vt:variant>
        <vt:i4>7</vt:i4>
      </vt:variant>
      <vt:variant>
        <vt:lpstr>Theme</vt:lpstr>
      </vt:variant>
      <vt:variant>
        <vt:i4>11</vt:i4>
      </vt:variant>
      <vt:variant>
        <vt:lpstr>Slide Titles</vt:lpstr>
      </vt:variant>
      <vt:variant>
        <vt:i4>57</vt:i4>
      </vt:variant>
    </vt:vector>
  </HeadingPairs>
  <TitlesOfParts>
    <vt:vector size="75" baseType="lpstr">
      <vt:lpstr>Arial</vt:lpstr>
      <vt:lpstr>Calibri</vt:lpstr>
      <vt:lpstr>Consolas</vt:lpstr>
      <vt:lpstr>Courier New</vt:lpstr>
      <vt:lpstr>Segoe UI</vt:lpstr>
      <vt:lpstr>Segoe UI Light</vt:lpstr>
      <vt:lpstr>Wingdings</vt:lpstr>
      <vt:lpstr>Windows_Azure_DevCamp_16x9_Template - FINAL2</vt:lpstr>
      <vt:lpstr>1_Windows_Azure_DevCamp_16x9_Template - FINAL2</vt:lpstr>
      <vt:lpstr>1_Accent Color Transition Slides</vt:lpstr>
      <vt:lpstr>2_Windows_Azure_DevCamp_16x9_Template - FINAL2</vt:lpstr>
      <vt:lpstr>MS1444_Windows Azure Template 16x9_r08b</vt:lpstr>
      <vt:lpstr>1_MS1444_Windows Azure Template 16x9_r08b</vt:lpstr>
      <vt:lpstr>2_MS1444_Windows Azure Template 16x9_r08b</vt:lpstr>
      <vt:lpstr>3_MS1444_Windows Azure Template 16x9_r08b</vt:lpstr>
      <vt:lpstr>4_MS1444_Windows Azure Template 16x9_r08b</vt:lpstr>
      <vt:lpstr>5_MS1444_Windows Azure Template 16x9_r08b</vt:lpstr>
      <vt:lpstr>6_MS1444_Windows Azure Template 16x9_r08b</vt:lpstr>
      <vt:lpstr>Windows Azure Storage</vt:lpstr>
      <vt:lpstr>Windows Azure Storage</vt:lpstr>
      <vt:lpstr>Agenda</vt:lpstr>
      <vt:lpstr>Windows Azure Storage</vt:lpstr>
      <vt:lpstr>Windows Azure Storage Account User specified globally unique account name</vt:lpstr>
      <vt:lpstr>Windows Azure Storage Account </vt:lpstr>
      <vt:lpstr>Features</vt:lpstr>
      <vt:lpstr>Storage Security</vt:lpstr>
      <vt:lpstr>Windows Azure Storage Abstractions</vt:lpstr>
      <vt:lpstr>PowerPoint Presentation</vt:lpstr>
      <vt:lpstr>Blob Storage Concepts</vt:lpstr>
      <vt:lpstr>Creating a storage  account</vt:lpstr>
      <vt:lpstr> Use IPython notebook For Storage Exercises</vt:lpstr>
      <vt:lpstr>Create container</vt:lpstr>
      <vt:lpstr>Upload a blob </vt:lpstr>
      <vt:lpstr>List the Blobs in a Container</vt:lpstr>
      <vt:lpstr>Blob Details</vt:lpstr>
      <vt:lpstr>Blob Details</vt:lpstr>
      <vt:lpstr>Blob Containers</vt:lpstr>
      <vt:lpstr>Two Types of Blobs Under the Hood</vt:lpstr>
      <vt:lpstr>Downloading a blob</vt:lpstr>
      <vt:lpstr>Download a blob</vt:lpstr>
      <vt:lpstr>Shared Access Signatures</vt:lpstr>
      <vt:lpstr>Ad Hoc Signatures</vt:lpstr>
      <vt:lpstr>Policy Based Signatures</vt:lpstr>
      <vt:lpstr>Get Blob URIs</vt:lpstr>
      <vt:lpstr>Get the public URI</vt:lpstr>
      <vt:lpstr>Get the Shared Access Signature</vt:lpstr>
      <vt:lpstr>Uploading a large blob</vt:lpstr>
      <vt:lpstr>Uploading a Block Blob</vt:lpstr>
      <vt:lpstr>Taking a snapshot</vt:lpstr>
      <vt:lpstr>Snapshotting a blob</vt:lpstr>
      <vt:lpstr>Copying blobs</vt:lpstr>
      <vt:lpstr>Copy a blob</vt:lpstr>
      <vt:lpstr>Tidying Up</vt:lpstr>
      <vt:lpstr>Enumerating Blobs</vt:lpstr>
      <vt:lpstr>Pagination</vt:lpstr>
      <vt:lpstr>Page Blob(VHD) – Random Read/Write</vt:lpstr>
      <vt:lpstr>PowerPoint Presentation</vt:lpstr>
      <vt:lpstr>Table Storage Concepts </vt:lpstr>
      <vt:lpstr>Table Details</vt:lpstr>
      <vt:lpstr>Creating a table</vt:lpstr>
      <vt:lpstr>Create table</vt:lpstr>
      <vt:lpstr>Adding entities</vt:lpstr>
      <vt:lpstr>Entity Properties</vt:lpstr>
      <vt:lpstr>No Fixed Schema</vt:lpstr>
      <vt:lpstr>Updating entities</vt:lpstr>
      <vt:lpstr>Querying</vt:lpstr>
      <vt:lpstr>Listing table entities</vt:lpstr>
      <vt:lpstr>Purpose of the PartitionKey</vt:lpstr>
      <vt:lpstr>Partitions and Partition Ranges</vt:lpstr>
      <vt:lpstr>Azure Storage Architecture</vt:lpstr>
      <vt:lpstr>Scalability</vt:lpstr>
      <vt:lpstr>Scalability</vt:lpstr>
      <vt:lpstr>Windows Azure Storage</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Storage</dc:title>
  <dc:creator>Richard Conway</dc:creator>
  <cp:lastModifiedBy>Wenming Ye</cp:lastModifiedBy>
  <cp:revision>32</cp:revision>
  <dcterms:created xsi:type="dcterms:W3CDTF">2013-08-21T10:51:45Z</dcterms:created>
  <dcterms:modified xsi:type="dcterms:W3CDTF">2013-10-11T05:10:29Z</dcterms:modified>
</cp:coreProperties>
</file>

<file path=docProps/thumbnail.jpeg>
</file>